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4" r:id="rId10"/>
    <p:sldId id="265" r:id="rId11"/>
    <p:sldId id="263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zaitune" initials="cz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A1E4"/>
    <a:srgbClr val="006D9B"/>
    <a:srgbClr val="6C6C6C"/>
    <a:srgbClr val="F93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89932" autoAdjust="0"/>
  </p:normalViewPr>
  <p:slideViewPr>
    <p:cSldViewPr>
      <p:cViewPr varScale="1">
        <p:scale>
          <a:sx n="82" d="100"/>
          <a:sy n="82" d="100"/>
        </p:scale>
        <p:origin x="-16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12C9C-4A0D-4F76-B2A2-35D414B0CA09}" type="datetimeFigureOut">
              <a:rPr lang="pt-BR" smtClean="0"/>
              <a:pPr/>
              <a:t>25/05/2020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22A-4B9B-4D0E-A8F4-C0B00432C4D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61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TEACHER: </a:t>
            </a:r>
            <a:r>
              <a:rPr lang="pt-BR" dirty="0" err="1"/>
              <a:t>Ask</a:t>
            </a:r>
            <a:r>
              <a:rPr lang="pt-BR" dirty="0"/>
              <a:t> </a:t>
            </a:r>
            <a:r>
              <a:rPr lang="pt-BR" dirty="0" err="1"/>
              <a:t>students</a:t>
            </a:r>
            <a:r>
              <a:rPr lang="pt-BR" dirty="0"/>
              <a:t> to read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analyse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sentences</a:t>
            </a:r>
            <a:r>
              <a:rPr lang="pt-BR" baseline="0" dirty="0"/>
              <a:t> </a:t>
            </a:r>
            <a:r>
              <a:rPr lang="pt-BR" baseline="0" dirty="0" err="1"/>
              <a:t>by</a:t>
            </a:r>
            <a:r>
              <a:rPr lang="pt-BR" baseline="0" dirty="0"/>
              <a:t> </a:t>
            </a:r>
            <a:r>
              <a:rPr lang="pt-BR" baseline="0" dirty="0" err="1"/>
              <a:t>answering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questions</a:t>
            </a:r>
            <a:r>
              <a:rPr lang="pt-BR" baseline="0" dirty="0"/>
              <a:t>. </a:t>
            </a:r>
            <a:r>
              <a:rPr lang="pt-BR" baseline="0" dirty="0" err="1"/>
              <a:t>Draw</a:t>
            </a:r>
            <a:r>
              <a:rPr lang="pt-BR" baseline="0" dirty="0"/>
              <a:t> </a:t>
            </a:r>
            <a:r>
              <a:rPr lang="pt-BR" baseline="0" dirty="0" err="1"/>
              <a:t>their</a:t>
            </a:r>
            <a:r>
              <a:rPr lang="pt-BR" baseline="0" dirty="0"/>
              <a:t> </a:t>
            </a:r>
            <a:r>
              <a:rPr lang="pt-BR" baseline="0" dirty="0" err="1"/>
              <a:t>attention</a:t>
            </a:r>
            <a:r>
              <a:rPr lang="pt-BR" baseline="0" dirty="0"/>
              <a:t> to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fact</a:t>
            </a:r>
            <a:r>
              <a:rPr lang="pt-BR" baseline="0" dirty="0"/>
              <a:t> </a:t>
            </a:r>
            <a:r>
              <a:rPr lang="pt-BR" baseline="0" dirty="0" err="1"/>
              <a:t>that</a:t>
            </a:r>
            <a:r>
              <a:rPr lang="pt-BR" baseline="0" dirty="0"/>
              <a:t> </a:t>
            </a:r>
            <a:r>
              <a:rPr lang="pt-BR" baseline="0" dirty="0" err="1"/>
              <a:t>it’s</a:t>
            </a:r>
            <a:r>
              <a:rPr lang="pt-BR" baseline="0" dirty="0"/>
              <a:t> </a:t>
            </a:r>
            <a:r>
              <a:rPr lang="pt-BR" baseline="0" dirty="0" err="1"/>
              <a:t>not</a:t>
            </a:r>
            <a:r>
              <a:rPr lang="pt-BR" baseline="0" dirty="0"/>
              <a:t> </a:t>
            </a:r>
            <a:r>
              <a:rPr lang="pt-BR" baseline="0" dirty="0" err="1"/>
              <a:t>important</a:t>
            </a:r>
            <a:r>
              <a:rPr lang="pt-BR" baseline="0" dirty="0"/>
              <a:t> to </a:t>
            </a:r>
            <a:r>
              <a:rPr lang="pt-BR" baseline="0" dirty="0" err="1"/>
              <a:t>know</a:t>
            </a:r>
            <a:r>
              <a:rPr lang="pt-BR" baseline="0" dirty="0"/>
              <a:t> </a:t>
            </a:r>
            <a:r>
              <a:rPr lang="pt-BR" baseline="0" dirty="0" err="1"/>
              <a:t>who</a:t>
            </a:r>
            <a:r>
              <a:rPr lang="pt-BR" baseline="0" dirty="0"/>
              <a:t> </a:t>
            </a:r>
            <a:r>
              <a:rPr lang="pt-BR" baseline="0" dirty="0" err="1"/>
              <a:t>makes</a:t>
            </a:r>
            <a:r>
              <a:rPr lang="pt-BR" baseline="0" dirty="0"/>
              <a:t> chocolate.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TEACHER: </a:t>
            </a:r>
            <a:r>
              <a:rPr lang="pt-BR" dirty="0" err="1"/>
              <a:t>Ask</a:t>
            </a:r>
            <a:r>
              <a:rPr lang="pt-BR" dirty="0"/>
              <a:t> </a:t>
            </a:r>
            <a:r>
              <a:rPr lang="pt-BR" dirty="0" err="1"/>
              <a:t>students</a:t>
            </a:r>
            <a:r>
              <a:rPr lang="pt-BR" dirty="0"/>
              <a:t> to read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analyse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sentences</a:t>
            </a:r>
            <a:r>
              <a:rPr lang="pt-BR" baseline="0" dirty="0"/>
              <a:t> </a:t>
            </a:r>
            <a:r>
              <a:rPr lang="pt-BR" baseline="0" dirty="0" err="1"/>
              <a:t>by</a:t>
            </a:r>
            <a:r>
              <a:rPr lang="pt-BR" baseline="0" dirty="0"/>
              <a:t> </a:t>
            </a:r>
            <a:r>
              <a:rPr lang="pt-BR" baseline="0" dirty="0" err="1"/>
              <a:t>answering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questions</a:t>
            </a:r>
            <a:r>
              <a:rPr lang="pt-BR" baseline="0" dirty="0"/>
              <a:t>. </a:t>
            </a:r>
            <a:r>
              <a:rPr lang="pt-BR" baseline="0" dirty="0" err="1"/>
              <a:t>Draw</a:t>
            </a:r>
            <a:r>
              <a:rPr lang="pt-BR" baseline="0" dirty="0"/>
              <a:t> </a:t>
            </a:r>
            <a:r>
              <a:rPr lang="pt-BR" baseline="0" dirty="0" err="1"/>
              <a:t>their</a:t>
            </a:r>
            <a:r>
              <a:rPr lang="pt-BR" baseline="0" dirty="0"/>
              <a:t> </a:t>
            </a:r>
            <a:r>
              <a:rPr lang="pt-BR" baseline="0" dirty="0" err="1"/>
              <a:t>attention</a:t>
            </a:r>
            <a:r>
              <a:rPr lang="pt-BR" baseline="0" dirty="0"/>
              <a:t> to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fact</a:t>
            </a:r>
            <a:r>
              <a:rPr lang="pt-BR" baseline="0" dirty="0"/>
              <a:t> </a:t>
            </a:r>
            <a:r>
              <a:rPr lang="pt-BR" baseline="0" dirty="0" err="1"/>
              <a:t>that</a:t>
            </a:r>
            <a:r>
              <a:rPr lang="pt-BR" baseline="0" dirty="0"/>
              <a:t> </a:t>
            </a:r>
            <a:r>
              <a:rPr lang="pt-BR" baseline="0" dirty="0" err="1"/>
              <a:t>it’s</a:t>
            </a:r>
            <a:r>
              <a:rPr lang="pt-BR" baseline="0" dirty="0"/>
              <a:t> </a:t>
            </a:r>
            <a:r>
              <a:rPr lang="pt-BR" baseline="0" dirty="0" err="1"/>
              <a:t>not</a:t>
            </a:r>
            <a:r>
              <a:rPr lang="pt-BR" baseline="0" dirty="0"/>
              <a:t> </a:t>
            </a:r>
            <a:r>
              <a:rPr lang="pt-BR" baseline="0" dirty="0" err="1"/>
              <a:t>important</a:t>
            </a:r>
            <a:r>
              <a:rPr lang="pt-BR" baseline="0" dirty="0"/>
              <a:t> to </a:t>
            </a:r>
            <a:r>
              <a:rPr lang="pt-BR" baseline="0" dirty="0" err="1"/>
              <a:t>know</a:t>
            </a:r>
            <a:r>
              <a:rPr lang="pt-BR" baseline="0" dirty="0"/>
              <a:t> </a:t>
            </a:r>
            <a:r>
              <a:rPr lang="pt-BR" baseline="0" dirty="0" err="1"/>
              <a:t>who</a:t>
            </a:r>
            <a:r>
              <a:rPr lang="pt-BR" baseline="0" dirty="0"/>
              <a:t> </a:t>
            </a:r>
            <a:r>
              <a:rPr lang="pt-BR" baseline="0" dirty="0" err="1"/>
              <a:t>makes</a:t>
            </a:r>
            <a:r>
              <a:rPr lang="pt-BR" baseline="0" dirty="0"/>
              <a:t> feijoada.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TEACHER: </a:t>
            </a:r>
            <a:r>
              <a:rPr lang="pt-BR" dirty="0" err="1"/>
              <a:t>Have</a:t>
            </a:r>
            <a:r>
              <a:rPr lang="pt-BR" dirty="0"/>
              <a:t> </a:t>
            </a:r>
            <a:r>
              <a:rPr lang="pt-BR" dirty="0" err="1"/>
              <a:t>students</a:t>
            </a:r>
            <a:r>
              <a:rPr lang="pt-BR" dirty="0"/>
              <a:t> read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explanation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check</a:t>
            </a:r>
            <a:r>
              <a:rPr lang="pt-BR" dirty="0"/>
              <a:t>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understanding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TEACHER: </a:t>
            </a:r>
            <a:r>
              <a:rPr lang="pt-BR" dirty="0" err="1"/>
              <a:t>Have</a:t>
            </a:r>
            <a:r>
              <a:rPr lang="pt-BR" dirty="0"/>
              <a:t> </a:t>
            </a:r>
            <a:r>
              <a:rPr lang="pt-BR" dirty="0" err="1"/>
              <a:t>students</a:t>
            </a:r>
            <a:r>
              <a:rPr lang="pt-BR" dirty="0"/>
              <a:t> read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explanation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check</a:t>
            </a:r>
            <a:r>
              <a:rPr lang="pt-BR" dirty="0"/>
              <a:t>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understanding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TEACHER: </a:t>
            </a:r>
            <a:r>
              <a:rPr lang="pt-BR" dirty="0" err="1"/>
              <a:t>Ask</a:t>
            </a:r>
            <a:r>
              <a:rPr lang="pt-BR" dirty="0"/>
              <a:t> </a:t>
            </a:r>
            <a:r>
              <a:rPr lang="pt-BR" dirty="0" err="1"/>
              <a:t>students</a:t>
            </a:r>
            <a:r>
              <a:rPr lang="pt-BR" dirty="0"/>
              <a:t> to </a:t>
            </a:r>
            <a:r>
              <a:rPr lang="pt-BR" dirty="0" err="1"/>
              <a:t>form</a:t>
            </a:r>
            <a:r>
              <a:rPr lang="pt-BR" dirty="0"/>
              <a:t> </a:t>
            </a:r>
            <a:r>
              <a:rPr lang="pt-BR" dirty="0" err="1"/>
              <a:t>sentences</a:t>
            </a:r>
            <a:r>
              <a:rPr lang="pt-BR" dirty="0"/>
              <a:t> </a:t>
            </a:r>
            <a:r>
              <a:rPr lang="pt-BR" dirty="0" err="1"/>
              <a:t>using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cues</a:t>
            </a:r>
            <a:r>
              <a:rPr lang="pt-BR" dirty="0"/>
              <a:t> </a:t>
            </a:r>
            <a:r>
              <a:rPr lang="pt-BR" dirty="0" err="1"/>
              <a:t>given</a:t>
            </a:r>
            <a:r>
              <a:rPr lang="pt-BR" dirty="0"/>
              <a:t>.</a:t>
            </a:r>
            <a:r>
              <a:rPr lang="pt-BR" baseline="0" dirty="0"/>
              <a:t> </a:t>
            </a:r>
            <a:r>
              <a:rPr lang="pt-BR" baseline="0" dirty="0" err="1"/>
              <a:t>You</a:t>
            </a:r>
            <a:r>
              <a:rPr lang="pt-BR" baseline="0" dirty="0"/>
              <a:t> </a:t>
            </a:r>
            <a:r>
              <a:rPr lang="pt-BR" baseline="0" dirty="0" err="1"/>
              <a:t>can</a:t>
            </a:r>
            <a:r>
              <a:rPr lang="pt-BR" baseline="0" dirty="0"/>
              <a:t> </a:t>
            </a:r>
            <a:r>
              <a:rPr lang="pt-BR" baseline="0" dirty="0" err="1"/>
              <a:t>have</a:t>
            </a:r>
            <a:r>
              <a:rPr lang="pt-BR" baseline="0" dirty="0"/>
              <a:t> it </a:t>
            </a:r>
            <a:r>
              <a:rPr lang="pt-BR" baseline="0" dirty="0" err="1"/>
              <a:t>like</a:t>
            </a:r>
            <a:r>
              <a:rPr lang="pt-BR" baseline="0" dirty="0"/>
              <a:t> a game. In </a:t>
            </a:r>
            <a:r>
              <a:rPr lang="pt-BR" baseline="0" dirty="0" err="1"/>
              <a:t>pairs</a:t>
            </a:r>
            <a:r>
              <a:rPr lang="pt-BR" baseline="0" dirty="0"/>
              <a:t>, </a:t>
            </a:r>
            <a:r>
              <a:rPr lang="pt-BR" baseline="0" dirty="0" err="1"/>
              <a:t>students</a:t>
            </a:r>
            <a:r>
              <a:rPr lang="pt-BR" baseline="0" dirty="0"/>
              <a:t> </a:t>
            </a:r>
            <a:r>
              <a:rPr lang="pt-BR" baseline="0" dirty="0" err="1"/>
              <a:t>write</a:t>
            </a:r>
            <a:r>
              <a:rPr lang="pt-BR" baseline="0" dirty="0"/>
              <a:t> </a:t>
            </a:r>
            <a:r>
              <a:rPr lang="pt-BR" baseline="0" dirty="0" err="1"/>
              <a:t>sentences</a:t>
            </a:r>
            <a:r>
              <a:rPr lang="pt-BR" baseline="0" dirty="0"/>
              <a:t> </a:t>
            </a:r>
            <a:r>
              <a:rPr lang="pt-BR" baseline="0" dirty="0" err="1"/>
              <a:t>and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pair</a:t>
            </a:r>
            <a:r>
              <a:rPr lang="pt-BR" baseline="0" dirty="0"/>
              <a:t> </a:t>
            </a:r>
            <a:r>
              <a:rPr lang="pt-BR" baseline="0" dirty="0" err="1"/>
              <a:t>that</a:t>
            </a:r>
            <a:r>
              <a:rPr lang="pt-BR" baseline="0" dirty="0"/>
              <a:t> </a:t>
            </a:r>
            <a:r>
              <a:rPr lang="pt-BR" baseline="0" dirty="0" err="1"/>
              <a:t>finishes</a:t>
            </a:r>
            <a:r>
              <a:rPr lang="pt-BR" baseline="0" dirty="0"/>
              <a:t> </a:t>
            </a:r>
            <a:r>
              <a:rPr lang="pt-BR" baseline="0" dirty="0" err="1"/>
              <a:t>first</a:t>
            </a:r>
            <a:r>
              <a:rPr lang="pt-BR" baseline="0" dirty="0"/>
              <a:t> is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winner</a:t>
            </a:r>
            <a:r>
              <a:rPr lang="pt-BR" baseline="0" dirty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TEACHER: </a:t>
            </a:r>
            <a:r>
              <a:rPr lang="pt-BR" dirty="0" err="1"/>
              <a:t>Ask</a:t>
            </a:r>
            <a:r>
              <a:rPr lang="pt-BR" dirty="0"/>
              <a:t> </a:t>
            </a:r>
            <a:r>
              <a:rPr lang="pt-BR" dirty="0" err="1"/>
              <a:t>students</a:t>
            </a:r>
            <a:r>
              <a:rPr lang="pt-BR" dirty="0"/>
              <a:t> to read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explanations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check</a:t>
            </a:r>
            <a:r>
              <a:rPr lang="pt-BR" dirty="0"/>
              <a:t>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understanding</a:t>
            </a:r>
            <a:r>
              <a:rPr lang="pt-BR" dirty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TEACHER: </a:t>
            </a:r>
            <a:r>
              <a:rPr lang="pt-BR" dirty="0" err="1"/>
              <a:t>Ask</a:t>
            </a:r>
            <a:r>
              <a:rPr lang="pt-BR" dirty="0"/>
              <a:t> </a:t>
            </a:r>
            <a:r>
              <a:rPr lang="pt-BR" dirty="0" err="1"/>
              <a:t>students</a:t>
            </a:r>
            <a:r>
              <a:rPr lang="pt-BR" dirty="0"/>
              <a:t> to read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descriptions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identify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objects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TEACHER: </a:t>
            </a:r>
            <a:r>
              <a:rPr lang="pt-BR" dirty="0" err="1"/>
              <a:t>Ask</a:t>
            </a:r>
            <a:r>
              <a:rPr lang="pt-BR" dirty="0"/>
              <a:t> </a:t>
            </a:r>
            <a:r>
              <a:rPr lang="pt-BR" dirty="0" err="1"/>
              <a:t>students</a:t>
            </a:r>
            <a:r>
              <a:rPr lang="pt-BR" dirty="0"/>
              <a:t> to </a:t>
            </a:r>
            <a:r>
              <a:rPr lang="pt-BR" dirty="0" err="1"/>
              <a:t>check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see</a:t>
            </a:r>
            <a:r>
              <a:rPr lang="pt-BR" dirty="0"/>
              <a:t> </a:t>
            </a:r>
            <a:r>
              <a:rPr lang="pt-BR" dirty="0" err="1"/>
              <a:t>if</a:t>
            </a:r>
            <a:r>
              <a:rPr lang="pt-BR" dirty="0"/>
              <a:t> </a:t>
            </a:r>
            <a:r>
              <a:rPr lang="pt-BR" dirty="0" err="1"/>
              <a:t>they’ve</a:t>
            </a:r>
            <a:r>
              <a:rPr lang="pt-BR" dirty="0"/>
              <a:t> </a:t>
            </a:r>
            <a:r>
              <a:rPr lang="pt-BR" dirty="0" err="1"/>
              <a:t>gotten</a:t>
            </a:r>
            <a:r>
              <a:rPr lang="pt-BR" dirty="0"/>
              <a:t> it </a:t>
            </a:r>
            <a:r>
              <a:rPr lang="pt-BR" dirty="0" err="1"/>
              <a:t>right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TEACHER: </a:t>
            </a:r>
            <a:r>
              <a:rPr lang="pt-BR" dirty="0" err="1"/>
              <a:t>Have</a:t>
            </a:r>
            <a:r>
              <a:rPr lang="pt-BR" dirty="0"/>
              <a:t> </a:t>
            </a:r>
            <a:r>
              <a:rPr lang="pt-BR" dirty="0" err="1"/>
              <a:t>students</a:t>
            </a:r>
            <a:r>
              <a:rPr lang="pt-BR" dirty="0"/>
              <a:t> </a:t>
            </a:r>
            <a:r>
              <a:rPr lang="pt-BR" dirty="0" err="1"/>
              <a:t>write</a:t>
            </a:r>
            <a:r>
              <a:rPr lang="pt-BR" dirty="0"/>
              <a:t> </a:t>
            </a:r>
            <a:r>
              <a:rPr lang="pt-BR" dirty="0" err="1"/>
              <a:t>descriptions</a:t>
            </a:r>
            <a:r>
              <a:rPr lang="pt-BR" baseline="0" dirty="0"/>
              <a:t> </a:t>
            </a:r>
            <a:r>
              <a:rPr lang="pt-BR" baseline="0" dirty="0" err="1"/>
              <a:t>of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objects</a:t>
            </a:r>
            <a:r>
              <a:rPr lang="pt-BR" baseline="0" dirty="0"/>
              <a:t> </a:t>
            </a:r>
            <a:r>
              <a:rPr lang="pt-BR" baseline="0" dirty="0" err="1"/>
              <a:t>given</a:t>
            </a:r>
            <a:r>
              <a:rPr lang="pt-BR" baseline="0" dirty="0"/>
              <a:t>. </a:t>
            </a:r>
            <a:r>
              <a:rPr lang="pt-BR" baseline="0" dirty="0" err="1"/>
              <a:t>They</a:t>
            </a:r>
            <a:r>
              <a:rPr lang="pt-BR" baseline="0" dirty="0"/>
              <a:t> </a:t>
            </a:r>
            <a:r>
              <a:rPr lang="pt-BR" baseline="0" dirty="0" err="1"/>
              <a:t>can</a:t>
            </a:r>
            <a:r>
              <a:rPr lang="pt-BR" baseline="0" dirty="0"/>
              <a:t> </a:t>
            </a:r>
            <a:r>
              <a:rPr lang="pt-BR" baseline="0" dirty="0" err="1"/>
              <a:t>only</a:t>
            </a:r>
            <a:r>
              <a:rPr lang="pt-BR" baseline="0" dirty="0"/>
              <a:t> use </a:t>
            </a:r>
            <a:r>
              <a:rPr lang="pt-BR" baseline="0" dirty="0" err="1"/>
              <a:t>the</a:t>
            </a:r>
            <a:r>
              <a:rPr lang="pt-BR" baseline="0" dirty="0"/>
              <a:t> Passive </a:t>
            </a:r>
            <a:r>
              <a:rPr lang="pt-BR" baseline="0" dirty="0" err="1"/>
              <a:t>Voice</a:t>
            </a:r>
            <a:r>
              <a:rPr lang="pt-BR" baseline="0" dirty="0"/>
              <a:t>. </a:t>
            </a:r>
            <a:r>
              <a:rPr lang="pt-BR" baseline="0" dirty="0" err="1"/>
              <a:t>Ask</a:t>
            </a:r>
            <a:r>
              <a:rPr lang="pt-BR" baseline="0" dirty="0"/>
              <a:t> </a:t>
            </a:r>
            <a:r>
              <a:rPr lang="pt-BR" baseline="0" dirty="0" err="1"/>
              <a:t>them</a:t>
            </a:r>
            <a:r>
              <a:rPr lang="pt-BR" baseline="0" dirty="0"/>
              <a:t> to work in </a:t>
            </a:r>
            <a:r>
              <a:rPr lang="pt-BR" baseline="0" dirty="0" err="1"/>
              <a:t>pairs</a:t>
            </a:r>
            <a:r>
              <a:rPr lang="pt-BR" baseline="0" dirty="0"/>
              <a:t>. </a:t>
            </a:r>
            <a:r>
              <a:rPr lang="pt-BR" baseline="0" dirty="0" err="1"/>
              <a:t>They</a:t>
            </a:r>
            <a:r>
              <a:rPr lang="pt-BR" baseline="0" dirty="0"/>
              <a:t> </a:t>
            </a:r>
            <a:r>
              <a:rPr lang="pt-BR" baseline="0" dirty="0" err="1"/>
              <a:t>will</a:t>
            </a:r>
            <a:r>
              <a:rPr lang="pt-BR" baseline="0" dirty="0"/>
              <a:t> </a:t>
            </a:r>
            <a:r>
              <a:rPr lang="pt-BR" baseline="0" dirty="0" err="1"/>
              <a:t>have</a:t>
            </a:r>
            <a:r>
              <a:rPr lang="pt-BR" baseline="0" dirty="0"/>
              <a:t> to </a:t>
            </a:r>
            <a:r>
              <a:rPr lang="pt-BR" baseline="0" dirty="0" err="1"/>
              <a:t>guess</a:t>
            </a:r>
            <a:r>
              <a:rPr lang="pt-BR" baseline="0" dirty="0"/>
              <a:t> </a:t>
            </a:r>
            <a:r>
              <a:rPr lang="pt-BR" baseline="0" dirty="0" err="1"/>
              <a:t>which</a:t>
            </a:r>
            <a:r>
              <a:rPr lang="pt-BR" baseline="0" dirty="0"/>
              <a:t> </a:t>
            </a:r>
            <a:r>
              <a:rPr lang="pt-BR" baseline="0" dirty="0" err="1"/>
              <a:t>objects</a:t>
            </a:r>
            <a:r>
              <a:rPr lang="pt-BR" baseline="0" dirty="0"/>
              <a:t> </a:t>
            </a:r>
            <a:r>
              <a:rPr lang="pt-BR" baseline="0" dirty="0" err="1"/>
              <a:t>their</a:t>
            </a:r>
            <a:r>
              <a:rPr lang="pt-BR" baseline="0" dirty="0"/>
              <a:t> </a:t>
            </a:r>
            <a:r>
              <a:rPr lang="pt-BR" baseline="0" dirty="0" err="1"/>
              <a:t>partners</a:t>
            </a:r>
            <a:r>
              <a:rPr lang="pt-BR" baseline="0"/>
              <a:t> are </a:t>
            </a:r>
            <a:r>
              <a:rPr lang="pt-BR" baseline="0" dirty="0" err="1"/>
              <a:t>describing</a:t>
            </a:r>
            <a:r>
              <a:rPr lang="pt-BR" baseline="0" dirty="0"/>
              <a:t>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 userDrawn="1"/>
        </p:nvGrpSpPr>
        <p:grpSpPr>
          <a:xfrm>
            <a:off x="2183" y="116632"/>
            <a:ext cx="9141817" cy="980728"/>
            <a:chOff x="2183" y="0"/>
            <a:chExt cx="9141817" cy="980728"/>
          </a:xfrm>
        </p:grpSpPr>
        <p:sp>
          <p:nvSpPr>
            <p:cNvPr id="8" name="Rectángulo 7"/>
            <p:cNvSpPr/>
            <p:nvPr/>
          </p:nvSpPr>
          <p:spPr>
            <a:xfrm>
              <a:off x="2183" y="144016"/>
              <a:ext cx="9141817" cy="836712"/>
            </a:xfrm>
            <a:prstGeom prst="rect">
              <a:avLst/>
            </a:prstGeom>
            <a:solidFill>
              <a:srgbClr val="FFFFFF">
                <a:alpha val="7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183" y="0"/>
              <a:ext cx="9141817" cy="836712"/>
            </a:xfrm>
            <a:prstGeom prst="rect">
              <a:avLst/>
            </a:prstGeom>
            <a:solidFill>
              <a:srgbClr val="FFFFFF">
                <a:alpha val="7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183" y="44624"/>
              <a:ext cx="9141817" cy="606574"/>
            </a:xfrm>
            <a:prstGeom prst="rect">
              <a:avLst/>
            </a:prstGeom>
            <a:solidFill>
              <a:srgbClr val="FFFFFF">
                <a:alpha val="7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sp>
        <p:nvSpPr>
          <p:cNvPr id="12" name="Título 11"/>
          <p:cNvSpPr>
            <a:spLocks noGrp="1"/>
          </p:cNvSpPr>
          <p:nvPr>
            <p:ph type="title" hasCustomPrompt="1"/>
          </p:nvPr>
        </p:nvSpPr>
        <p:spPr>
          <a:xfrm>
            <a:off x="0" y="188640"/>
            <a:ext cx="9144000" cy="706090"/>
          </a:xfrm>
        </p:spPr>
        <p:txBody>
          <a:bodyPr/>
          <a:lstStyle>
            <a:lvl1pPr>
              <a:defRPr sz="3600" b="0" baseline="0">
                <a:latin typeface="Arial"/>
                <a:cs typeface="Arial"/>
              </a:defRPr>
            </a:lvl1pPr>
          </a:lstStyle>
          <a:p>
            <a:r>
              <a:rPr lang="pt-BR" dirty="0"/>
              <a:t>SIMPLE PRESENT TENSE - for </a:t>
            </a:r>
            <a:r>
              <a:rPr lang="pt-BR" dirty="0" err="1"/>
              <a:t>routines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0"/>
          </p:nvPr>
        </p:nvSpPr>
        <p:spPr>
          <a:xfrm>
            <a:off x="468313" y="1557338"/>
            <a:ext cx="8207375" cy="446405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err="1"/>
              <a:t>Haga</a:t>
            </a:r>
            <a:r>
              <a:rPr lang="pt-BR" dirty="0"/>
              <a:t> </a:t>
            </a:r>
            <a:r>
              <a:rPr lang="pt-BR" dirty="0" err="1"/>
              <a:t>clic</a:t>
            </a:r>
            <a:r>
              <a:rPr lang="pt-BR" dirty="0"/>
              <a:t> para modificar </a:t>
            </a:r>
            <a:r>
              <a:rPr lang="pt-BR" dirty="0" err="1"/>
              <a:t>el</a:t>
            </a:r>
            <a:r>
              <a:rPr lang="pt-BR" dirty="0"/>
              <a:t> estilo de texto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patrón</a:t>
            </a:r>
            <a:endParaRPr lang="pt-BR" dirty="0"/>
          </a:p>
          <a:p>
            <a:pPr lvl="1"/>
            <a:r>
              <a:rPr lang="pt-BR" dirty="0"/>
              <a:t>Segundo </a:t>
            </a:r>
            <a:r>
              <a:rPr lang="pt-BR" dirty="0" err="1"/>
              <a:t>nivel</a:t>
            </a:r>
            <a:endParaRPr lang="pt-BR" dirty="0"/>
          </a:p>
          <a:p>
            <a:pPr lvl="2"/>
            <a:r>
              <a:rPr lang="pt-BR" dirty="0" err="1"/>
              <a:t>Tercer</a:t>
            </a:r>
            <a:r>
              <a:rPr lang="pt-BR" dirty="0"/>
              <a:t> </a:t>
            </a:r>
            <a:r>
              <a:rPr lang="pt-BR" dirty="0" err="1"/>
              <a:t>nivel</a:t>
            </a:r>
            <a:endParaRPr lang="pt-BR" dirty="0"/>
          </a:p>
          <a:p>
            <a:pPr lvl="3"/>
            <a:r>
              <a:rPr lang="pt-BR" dirty="0"/>
              <a:t>Cuarto </a:t>
            </a:r>
            <a:r>
              <a:rPr lang="pt-BR" dirty="0" err="1"/>
              <a:t>nivel</a:t>
            </a:r>
            <a:endParaRPr lang="pt-BR" dirty="0"/>
          </a:p>
          <a:p>
            <a:pPr lvl="4"/>
            <a:r>
              <a:rPr lang="pt-BR" dirty="0"/>
              <a:t>Quinto </a:t>
            </a:r>
            <a:r>
              <a:rPr lang="pt-BR" dirty="0" err="1"/>
              <a:t>nivel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420938"/>
            <a:ext cx="8713787" cy="20161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lvl="0"/>
            <a:r>
              <a:rPr lang="es-ES" sz="5400" b="1" dirty="0" err="1">
                <a:solidFill>
                  <a:srgbClr val="FFFFFF"/>
                </a:solidFill>
                <a:latin typeface="Arial Black"/>
                <a:cs typeface="Arial Black"/>
              </a:rPr>
              <a:t>On</a:t>
            </a:r>
            <a:r>
              <a:rPr lang="es-ES" sz="5400" b="1" dirty="0">
                <a:solidFill>
                  <a:srgbClr val="FFFFFF"/>
                </a:solidFill>
                <a:latin typeface="Arial Black"/>
                <a:cs typeface="Arial Black"/>
              </a:rPr>
              <a:t>, in, </a:t>
            </a:r>
            <a:r>
              <a:rPr lang="es-ES" sz="5400" b="1" dirty="0" err="1">
                <a:solidFill>
                  <a:srgbClr val="FFFFFF"/>
                </a:solidFill>
                <a:latin typeface="Arial Black"/>
                <a:cs typeface="Arial Black"/>
              </a:rPr>
              <a:t>under</a:t>
            </a:r>
            <a:r>
              <a:rPr lang="es-ES" sz="5400" b="1" dirty="0">
                <a:solidFill>
                  <a:srgbClr val="FFFFFF"/>
                </a:solidFill>
                <a:latin typeface="Arial Black"/>
                <a:cs typeface="Arial Black"/>
              </a:rPr>
              <a:t>, </a:t>
            </a:r>
            <a:r>
              <a:rPr lang="es-ES" sz="5400" b="1" dirty="0" err="1">
                <a:solidFill>
                  <a:srgbClr val="FFFFFF"/>
                </a:solidFill>
                <a:latin typeface="Arial Black"/>
                <a:cs typeface="Arial Black"/>
              </a:rPr>
              <a:t>next</a:t>
            </a:r>
            <a:r>
              <a:rPr lang="es-ES" sz="5400" b="1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s-ES" sz="5400" b="1" dirty="0" err="1">
                <a:solidFill>
                  <a:srgbClr val="FFFFFF"/>
                </a:solidFill>
                <a:latin typeface="Arial Black"/>
                <a:cs typeface="Arial Black"/>
              </a:rPr>
              <a:t>to</a:t>
            </a:r>
            <a:r>
              <a:rPr lang="es-ES" sz="5400" b="1" dirty="0">
                <a:solidFill>
                  <a:srgbClr val="FFFFFF"/>
                </a:solidFill>
                <a:latin typeface="Arial Black"/>
                <a:cs typeface="Arial Black"/>
              </a:rPr>
              <a:t>, </a:t>
            </a:r>
            <a:br>
              <a:rPr lang="es-ES" sz="5400" b="1" dirty="0">
                <a:solidFill>
                  <a:srgbClr val="FFFFFF"/>
                </a:solidFill>
                <a:latin typeface="Arial Black"/>
                <a:cs typeface="Arial Black"/>
              </a:rPr>
            </a:br>
            <a:r>
              <a:rPr lang="es-ES" sz="5400" b="1" dirty="0" err="1">
                <a:solidFill>
                  <a:srgbClr val="FFFFFF"/>
                </a:solidFill>
                <a:latin typeface="Arial Black"/>
                <a:cs typeface="Arial Black"/>
              </a:rPr>
              <a:t>across</a:t>
            </a:r>
            <a:r>
              <a:rPr lang="es-ES" sz="5400" b="1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s-ES" sz="5400" b="1" dirty="0" err="1">
                <a:solidFill>
                  <a:srgbClr val="FFFFFF"/>
                </a:solidFill>
                <a:latin typeface="Arial Black"/>
                <a:cs typeface="Arial Black"/>
              </a:rPr>
              <a:t>from</a:t>
            </a:r>
            <a:r>
              <a:rPr lang="es-ES" sz="5400" b="1" dirty="0">
                <a:solidFill>
                  <a:srgbClr val="FFFFFF"/>
                </a:solidFill>
                <a:latin typeface="Arial Black"/>
                <a:cs typeface="Arial Black"/>
              </a:rPr>
              <a:t>, </a:t>
            </a:r>
            <a:r>
              <a:rPr lang="es-ES" sz="5400" b="1" dirty="0" err="1">
                <a:solidFill>
                  <a:srgbClr val="FFFFFF"/>
                </a:solidFill>
                <a:latin typeface="Arial Black"/>
                <a:cs typeface="Arial Black"/>
              </a:rPr>
              <a:t>between</a:t>
            </a:r>
            <a:r>
              <a:rPr lang="es-ES" sz="5400" b="1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/>
          <p:cNvGrpSpPr/>
          <p:nvPr userDrawn="1"/>
        </p:nvGrpSpPr>
        <p:grpSpPr>
          <a:xfrm>
            <a:off x="2183" y="1691156"/>
            <a:ext cx="9141817" cy="4474148"/>
            <a:chOff x="2183" y="1519756"/>
            <a:chExt cx="9141817" cy="4474148"/>
          </a:xfrm>
        </p:grpSpPr>
        <p:grpSp>
          <p:nvGrpSpPr>
            <p:cNvPr id="2" name="Agrupar 1"/>
            <p:cNvGrpSpPr/>
            <p:nvPr userDrawn="1"/>
          </p:nvGrpSpPr>
          <p:grpSpPr>
            <a:xfrm>
              <a:off x="2183" y="1519756"/>
              <a:ext cx="9141817" cy="4285508"/>
              <a:chOff x="2183" y="263658"/>
              <a:chExt cx="9141817" cy="5541606"/>
            </a:xfrm>
          </p:grpSpPr>
          <p:grpSp>
            <p:nvGrpSpPr>
              <p:cNvPr id="3" name="Agrupar 2"/>
              <p:cNvGrpSpPr/>
              <p:nvPr userDrawn="1"/>
            </p:nvGrpSpPr>
            <p:grpSpPr>
              <a:xfrm>
                <a:off x="2183" y="263658"/>
                <a:ext cx="9141817" cy="1121734"/>
                <a:chOff x="2183" y="-141006"/>
                <a:chExt cx="9141817" cy="1121734"/>
              </a:xfrm>
            </p:grpSpPr>
            <p:sp>
              <p:nvSpPr>
                <p:cNvPr id="4" name="Rectángulo 3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5" name="Rectángulo 4"/>
                <p:cNvSpPr/>
                <p:nvPr/>
              </p:nvSpPr>
              <p:spPr>
                <a:xfrm>
                  <a:off x="2183" y="0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6" name="Rectángulo 5"/>
                <p:cNvSpPr/>
                <p:nvPr/>
              </p:nvSpPr>
              <p:spPr>
                <a:xfrm>
                  <a:off x="2183" y="-141006"/>
                  <a:ext cx="9141817" cy="606574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  <p:grpSp>
            <p:nvGrpSpPr>
              <p:cNvPr id="12" name="Agrupar 11"/>
              <p:cNvGrpSpPr/>
              <p:nvPr userDrawn="1"/>
            </p:nvGrpSpPr>
            <p:grpSpPr>
              <a:xfrm>
                <a:off x="2183" y="555483"/>
                <a:ext cx="9141817" cy="5249781"/>
                <a:chOff x="2183" y="-55511"/>
                <a:chExt cx="9141817" cy="1036239"/>
              </a:xfrm>
            </p:grpSpPr>
            <p:sp>
              <p:nvSpPr>
                <p:cNvPr id="13" name="Rectángulo 12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4" name="Rectángulo 13"/>
                <p:cNvSpPr/>
                <p:nvPr/>
              </p:nvSpPr>
              <p:spPr>
                <a:xfrm>
                  <a:off x="2183" y="-55511"/>
                  <a:ext cx="9141817" cy="95573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5" name="Rectángulo 14"/>
                <p:cNvSpPr/>
                <p:nvPr/>
              </p:nvSpPr>
              <p:spPr>
                <a:xfrm>
                  <a:off x="2183" y="44624"/>
                  <a:ext cx="9141817" cy="789068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</p:grpSp>
        <p:grpSp>
          <p:nvGrpSpPr>
            <p:cNvPr id="7" name="Agrupar 6"/>
            <p:cNvGrpSpPr/>
            <p:nvPr userDrawn="1"/>
          </p:nvGrpSpPr>
          <p:grpSpPr>
            <a:xfrm>
              <a:off x="2183" y="1844824"/>
              <a:ext cx="9141817" cy="4149080"/>
              <a:chOff x="2183" y="-3168352"/>
              <a:chExt cx="9141817" cy="4149080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2183" y="144016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2183" y="0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2183" y="-3168352"/>
                <a:ext cx="9141817" cy="3819550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</p:grpSp>
      <p:sp>
        <p:nvSpPr>
          <p:cNvPr id="17" name="Marcador de texto 16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988840"/>
            <a:ext cx="8642350" cy="158353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marL="0" indent="0">
              <a:buNone/>
            </a:pP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The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Simple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Present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Tense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is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used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to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express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routine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actions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,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things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we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do as a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habit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.</a:t>
            </a:r>
          </a:p>
          <a:p>
            <a:pPr marL="0" indent="0">
              <a:buNone/>
            </a:pPr>
            <a:endParaRPr lang="es-ES" sz="2400" dirty="0">
              <a:solidFill>
                <a:srgbClr val="F93F63"/>
              </a:solidFill>
              <a:latin typeface="Arial"/>
              <a:cs typeface="Arial"/>
            </a:endParaRPr>
          </a:p>
        </p:txBody>
      </p:sp>
      <p:sp>
        <p:nvSpPr>
          <p:cNvPr id="20" name="Título 19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pPr marL="0" indent="0"/>
            <a:r>
              <a:rPr lang="es-ES" sz="4400" dirty="0">
                <a:solidFill>
                  <a:schemeClr val="bg1"/>
                </a:solidFill>
                <a:latin typeface="Arial Black"/>
                <a:cs typeface="Arial Black"/>
              </a:rPr>
              <a:t>SIMPLE PRESENT TENSE</a:t>
            </a:r>
            <a:br>
              <a:rPr lang="es-ES" sz="4400" dirty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s-ES" dirty="0" err="1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Arial"/>
                <a:cs typeface="Arial"/>
              </a:rPr>
              <a:t>routines</a:t>
            </a:r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Marcador de contenido 24"/>
          <p:cNvSpPr>
            <a:spLocks noGrp="1"/>
          </p:cNvSpPr>
          <p:nvPr>
            <p:ph sz="quarter" idx="12" hasCustomPrompt="1"/>
          </p:nvPr>
        </p:nvSpPr>
        <p:spPr>
          <a:xfrm>
            <a:off x="250825" y="3572372"/>
            <a:ext cx="8569325" cy="122396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marL="0" indent="0">
              <a:buNone/>
            </a:pPr>
            <a:r>
              <a:rPr lang="es-ES" sz="1800" b="1" dirty="0" err="1">
                <a:solidFill>
                  <a:srgbClr val="595959"/>
                </a:solidFill>
                <a:latin typeface="Arial"/>
                <a:cs typeface="Arial"/>
              </a:rPr>
              <a:t>E.g</a:t>
            </a:r>
            <a:r>
              <a:rPr lang="es-ES" sz="1800" b="1" dirty="0">
                <a:solidFill>
                  <a:srgbClr val="595959"/>
                </a:solidFill>
                <a:latin typeface="Arial"/>
                <a:cs typeface="Arial"/>
              </a:rPr>
              <a:t>.: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I’m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a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student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We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get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up at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seven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every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day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You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work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hard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during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week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s-ES" sz="18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7" name="Marcador de contenido 26"/>
          <p:cNvSpPr>
            <a:spLocks noGrp="1"/>
          </p:cNvSpPr>
          <p:nvPr>
            <p:ph sz="quarter" idx="13"/>
          </p:nvPr>
        </p:nvSpPr>
        <p:spPr>
          <a:xfrm>
            <a:off x="250825" y="5012235"/>
            <a:ext cx="8642350" cy="7921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marL="0" indent="0">
              <a:buNone/>
            </a:pP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*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Some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signal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words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Simple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Present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are: </a:t>
            </a:r>
            <a:b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every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day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/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month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/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week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always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usually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sometimes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...</a:t>
            </a:r>
          </a:p>
          <a:p>
            <a:pPr marL="0" indent="0">
              <a:buNone/>
            </a:pPr>
            <a:endParaRPr lang="es-ES" sz="2000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10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/>
          <p:cNvGrpSpPr/>
          <p:nvPr userDrawn="1"/>
        </p:nvGrpSpPr>
        <p:grpSpPr>
          <a:xfrm>
            <a:off x="2183" y="1691156"/>
            <a:ext cx="9141817" cy="4474148"/>
            <a:chOff x="2183" y="1519756"/>
            <a:chExt cx="9141817" cy="4474148"/>
          </a:xfrm>
        </p:grpSpPr>
        <p:grpSp>
          <p:nvGrpSpPr>
            <p:cNvPr id="2" name="Agrupar 1"/>
            <p:cNvGrpSpPr/>
            <p:nvPr userDrawn="1"/>
          </p:nvGrpSpPr>
          <p:grpSpPr>
            <a:xfrm>
              <a:off x="2183" y="1519756"/>
              <a:ext cx="9141817" cy="4285508"/>
              <a:chOff x="2183" y="263658"/>
              <a:chExt cx="9141817" cy="5541606"/>
            </a:xfrm>
          </p:grpSpPr>
          <p:grpSp>
            <p:nvGrpSpPr>
              <p:cNvPr id="3" name="Agrupar 2"/>
              <p:cNvGrpSpPr/>
              <p:nvPr userDrawn="1"/>
            </p:nvGrpSpPr>
            <p:grpSpPr>
              <a:xfrm>
                <a:off x="2183" y="263658"/>
                <a:ext cx="9141817" cy="1121734"/>
                <a:chOff x="2183" y="-141006"/>
                <a:chExt cx="9141817" cy="1121734"/>
              </a:xfrm>
            </p:grpSpPr>
            <p:sp>
              <p:nvSpPr>
                <p:cNvPr id="4" name="Rectángulo 3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5" name="Rectángulo 4"/>
                <p:cNvSpPr/>
                <p:nvPr/>
              </p:nvSpPr>
              <p:spPr>
                <a:xfrm>
                  <a:off x="2183" y="0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6" name="Rectángulo 5"/>
                <p:cNvSpPr/>
                <p:nvPr/>
              </p:nvSpPr>
              <p:spPr>
                <a:xfrm>
                  <a:off x="2183" y="-141006"/>
                  <a:ext cx="9141817" cy="606574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  <p:grpSp>
            <p:nvGrpSpPr>
              <p:cNvPr id="12" name="Agrupar 11"/>
              <p:cNvGrpSpPr/>
              <p:nvPr userDrawn="1"/>
            </p:nvGrpSpPr>
            <p:grpSpPr>
              <a:xfrm>
                <a:off x="2183" y="555483"/>
                <a:ext cx="9141817" cy="5249781"/>
                <a:chOff x="2183" y="-55511"/>
                <a:chExt cx="9141817" cy="1036239"/>
              </a:xfrm>
            </p:grpSpPr>
            <p:sp>
              <p:nvSpPr>
                <p:cNvPr id="13" name="Rectángulo 12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4" name="Rectángulo 13"/>
                <p:cNvSpPr/>
                <p:nvPr/>
              </p:nvSpPr>
              <p:spPr>
                <a:xfrm>
                  <a:off x="2183" y="-55511"/>
                  <a:ext cx="9141817" cy="95573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5" name="Rectángulo 14"/>
                <p:cNvSpPr/>
                <p:nvPr/>
              </p:nvSpPr>
              <p:spPr>
                <a:xfrm>
                  <a:off x="2183" y="44624"/>
                  <a:ext cx="9141817" cy="789068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</p:grpSp>
        <p:grpSp>
          <p:nvGrpSpPr>
            <p:cNvPr id="7" name="Agrupar 6"/>
            <p:cNvGrpSpPr/>
            <p:nvPr userDrawn="1"/>
          </p:nvGrpSpPr>
          <p:grpSpPr>
            <a:xfrm>
              <a:off x="2183" y="1844824"/>
              <a:ext cx="9141817" cy="4149080"/>
              <a:chOff x="2183" y="-3168352"/>
              <a:chExt cx="9141817" cy="4149080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2183" y="144016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2183" y="0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2183" y="-3168352"/>
                <a:ext cx="9141817" cy="3819550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</p:grpSp>
      <p:sp>
        <p:nvSpPr>
          <p:cNvPr id="17" name="Marcador de texto 16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988840"/>
            <a:ext cx="8642350" cy="158353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marL="0" indent="0">
              <a:buNone/>
            </a:pP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The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Simple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Present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Tense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is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used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to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express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routine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actions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,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things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we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do as a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habit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.</a:t>
            </a:r>
          </a:p>
          <a:p>
            <a:pPr marL="0" indent="0">
              <a:buNone/>
            </a:pPr>
            <a:endParaRPr lang="es-ES" sz="2400" dirty="0">
              <a:solidFill>
                <a:srgbClr val="F93F63"/>
              </a:solidFill>
              <a:latin typeface="Arial"/>
              <a:cs typeface="Arial"/>
            </a:endParaRPr>
          </a:p>
        </p:txBody>
      </p:sp>
      <p:sp>
        <p:nvSpPr>
          <p:cNvPr id="20" name="Título 19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pPr marL="0" indent="0"/>
            <a:r>
              <a:rPr lang="es-ES" sz="4400" dirty="0">
                <a:solidFill>
                  <a:schemeClr val="bg1"/>
                </a:solidFill>
                <a:latin typeface="Arial Black"/>
                <a:cs typeface="Arial Black"/>
              </a:rPr>
              <a:t>SIMPLE PRESENT TENSE</a:t>
            </a:r>
            <a:br>
              <a:rPr lang="es-ES" sz="4400" dirty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s-ES" dirty="0" err="1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Arial"/>
                <a:cs typeface="Arial"/>
              </a:rPr>
              <a:t>routines</a:t>
            </a:r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Marcador de contenido 24"/>
          <p:cNvSpPr>
            <a:spLocks noGrp="1"/>
          </p:cNvSpPr>
          <p:nvPr>
            <p:ph sz="quarter" idx="12" hasCustomPrompt="1"/>
          </p:nvPr>
        </p:nvSpPr>
        <p:spPr>
          <a:xfrm>
            <a:off x="250825" y="3572372"/>
            <a:ext cx="8569325" cy="122396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marL="0" indent="0">
              <a:buNone/>
            </a:pPr>
            <a:r>
              <a:rPr lang="es-ES" sz="1800" b="1" dirty="0" err="1">
                <a:solidFill>
                  <a:srgbClr val="595959"/>
                </a:solidFill>
                <a:latin typeface="Arial"/>
                <a:cs typeface="Arial"/>
              </a:rPr>
              <a:t>E.g</a:t>
            </a:r>
            <a:r>
              <a:rPr lang="es-ES" sz="1800" b="1" dirty="0">
                <a:solidFill>
                  <a:srgbClr val="595959"/>
                </a:solidFill>
                <a:latin typeface="Arial"/>
                <a:cs typeface="Arial"/>
              </a:rPr>
              <a:t>.: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I’m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a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student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We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get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up at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seven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every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day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You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work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hard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during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week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s-ES" sz="18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7" name="Marcador de contenido 26"/>
          <p:cNvSpPr>
            <a:spLocks noGrp="1"/>
          </p:cNvSpPr>
          <p:nvPr>
            <p:ph sz="quarter" idx="13"/>
          </p:nvPr>
        </p:nvSpPr>
        <p:spPr>
          <a:xfrm>
            <a:off x="250825" y="5012235"/>
            <a:ext cx="8642350" cy="7921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marL="0" indent="0">
              <a:buNone/>
            </a:pP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*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Some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signal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words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Simple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Present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are: </a:t>
            </a:r>
            <a:b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every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day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/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month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/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week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always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usually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sometimes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...</a:t>
            </a:r>
          </a:p>
          <a:p>
            <a:pPr marL="0" indent="0">
              <a:buNone/>
            </a:pPr>
            <a:endParaRPr lang="es-ES" sz="2000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861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/>
          <p:cNvGrpSpPr/>
          <p:nvPr userDrawn="1"/>
        </p:nvGrpSpPr>
        <p:grpSpPr>
          <a:xfrm>
            <a:off x="2183" y="1691156"/>
            <a:ext cx="9141817" cy="4474148"/>
            <a:chOff x="2183" y="1519756"/>
            <a:chExt cx="9141817" cy="4474148"/>
          </a:xfrm>
        </p:grpSpPr>
        <p:grpSp>
          <p:nvGrpSpPr>
            <p:cNvPr id="2" name="Agrupar 1"/>
            <p:cNvGrpSpPr/>
            <p:nvPr userDrawn="1"/>
          </p:nvGrpSpPr>
          <p:grpSpPr>
            <a:xfrm>
              <a:off x="2183" y="1519756"/>
              <a:ext cx="9141817" cy="4285508"/>
              <a:chOff x="2183" y="263658"/>
              <a:chExt cx="9141817" cy="5541606"/>
            </a:xfrm>
          </p:grpSpPr>
          <p:grpSp>
            <p:nvGrpSpPr>
              <p:cNvPr id="3" name="Agrupar 2"/>
              <p:cNvGrpSpPr/>
              <p:nvPr userDrawn="1"/>
            </p:nvGrpSpPr>
            <p:grpSpPr>
              <a:xfrm>
                <a:off x="2183" y="263658"/>
                <a:ext cx="9141817" cy="1121734"/>
                <a:chOff x="2183" y="-141006"/>
                <a:chExt cx="9141817" cy="1121734"/>
              </a:xfrm>
            </p:grpSpPr>
            <p:sp>
              <p:nvSpPr>
                <p:cNvPr id="4" name="Rectángulo 3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5" name="Rectángulo 4"/>
                <p:cNvSpPr/>
                <p:nvPr/>
              </p:nvSpPr>
              <p:spPr>
                <a:xfrm>
                  <a:off x="2183" y="0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6" name="Rectángulo 5"/>
                <p:cNvSpPr/>
                <p:nvPr/>
              </p:nvSpPr>
              <p:spPr>
                <a:xfrm>
                  <a:off x="2183" y="-141006"/>
                  <a:ext cx="9141817" cy="606574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  <p:grpSp>
            <p:nvGrpSpPr>
              <p:cNvPr id="12" name="Agrupar 11"/>
              <p:cNvGrpSpPr/>
              <p:nvPr userDrawn="1"/>
            </p:nvGrpSpPr>
            <p:grpSpPr>
              <a:xfrm>
                <a:off x="2183" y="555483"/>
                <a:ext cx="9141817" cy="5249781"/>
                <a:chOff x="2183" y="-55511"/>
                <a:chExt cx="9141817" cy="1036239"/>
              </a:xfrm>
            </p:grpSpPr>
            <p:sp>
              <p:nvSpPr>
                <p:cNvPr id="13" name="Rectángulo 12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4" name="Rectángulo 13"/>
                <p:cNvSpPr/>
                <p:nvPr/>
              </p:nvSpPr>
              <p:spPr>
                <a:xfrm>
                  <a:off x="2183" y="-55511"/>
                  <a:ext cx="9141817" cy="95573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5" name="Rectángulo 14"/>
                <p:cNvSpPr/>
                <p:nvPr/>
              </p:nvSpPr>
              <p:spPr>
                <a:xfrm>
                  <a:off x="2183" y="44624"/>
                  <a:ext cx="9141817" cy="789068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</p:grpSp>
        <p:grpSp>
          <p:nvGrpSpPr>
            <p:cNvPr id="7" name="Agrupar 6"/>
            <p:cNvGrpSpPr/>
            <p:nvPr userDrawn="1"/>
          </p:nvGrpSpPr>
          <p:grpSpPr>
            <a:xfrm>
              <a:off x="2183" y="1844824"/>
              <a:ext cx="9141817" cy="4149080"/>
              <a:chOff x="2183" y="-3168352"/>
              <a:chExt cx="9141817" cy="4149080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2183" y="144016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2183" y="0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2183" y="-3168352"/>
                <a:ext cx="9141817" cy="3819550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</p:grpSp>
      <p:sp>
        <p:nvSpPr>
          <p:cNvPr id="17" name="Marcador de texto 16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988840"/>
            <a:ext cx="8642350" cy="158353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marL="0" indent="0">
              <a:buNone/>
            </a:pP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The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Simple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Present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Tense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is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used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to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express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routine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actions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,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things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we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do as a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habit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.</a:t>
            </a:r>
          </a:p>
          <a:p>
            <a:pPr marL="0" indent="0">
              <a:buNone/>
            </a:pPr>
            <a:endParaRPr lang="es-ES" sz="2400" dirty="0">
              <a:solidFill>
                <a:srgbClr val="F93F63"/>
              </a:solidFill>
              <a:latin typeface="Arial"/>
              <a:cs typeface="Arial"/>
            </a:endParaRPr>
          </a:p>
        </p:txBody>
      </p:sp>
      <p:sp>
        <p:nvSpPr>
          <p:cNvPr id="20" name="Título 19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pPr marL="0" indent="0"/>
            <a:r>
              <a:rPr lang="es-ES" sz="4400" dirty="0">
                <a:solidFill>
                  <a:schemeClr val="bg1"/>
                </a:solidFill>
                <a:latin typeface="Arial Black"/>
                <a:cs typeface="Arial Black"/>
              </a:rPr>
              <a:t>SIMPLE PRESENT TENSE</a:t>
            </a:r>
            <a:br>
              <a:rPr lang="es-ES" sz="4400" dirty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s-ES" dirty="0" err="1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Arial"/>
                <a:cs typeface="Arial"/>
              </a:rPr>
              <a:t>routines</a:t>
            </a:r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Marcador de contenido 24"/>
          <p:cNvSpPr>
            <a:spLocks noGrp="1"/>
          </p:cNvSpPr>
          <p:nvPr>
            <p:ph sz="quarter" idx="12" hasCustomPrompt="1"/>
          </p:nvPr>
        </p:nvSpPr>
        <p:spPr>
          <a:xfrm>
            <a:off x="250825" y="3572372"/>
            <a:ext cx="8569325" cy="122396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marL="0" indent="0">
              <a:buNone/>
            </a:pPr>
            <a:r>
              <a:rPr lang="es-ES" sz="1800" b="1" dirty="0" err="1">
                <a:solidFill>
                  <a:srgbClr val="595959"/>
                </a:solidFill>
                <a:latin typeface="Arial"/>
                <a:cs typeface="Arial"/>
              </a:rPr>
              <a:t>E.g</a:t>
            </a:r>
            <a:r>
              <a:rPr lang="es-ES" sz="1800" b="1" dirty="0">
                <a:solidFill>
                  <a:srgbClr val="595959"/>
                </a:solidFill>
                <a:latin typeface="Arial"/>
                <a:cs typeface="Arial"/>
              </a:rPr>
              <a:t>.: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I’m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a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student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We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get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up at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seven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every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day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You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work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hard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during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week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s-ES" sz="18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7" name="Marcador de contenido 26"/>
          <p:cNvSpPr>
            <a:spLocks noGrp="1"/>
          </p:cNvSpPr>
          <p:nvPr>
            <p:ph sz="quarter" idx="13"/>
          </p:nvPr>
        </p:nvSpPr>
        <p:spPr>
          <a:xfrm>
            <a:off x="250825" y="5012235"/>
            <a:ext cx="8642350" cy="7921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marL="0" indent="0">
              <a:buNone/>
            </a:pP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*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Some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signal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words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Simple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Present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are: </a:t>
            </a:r>
            <a:b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every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day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/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month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/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week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always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usually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sometimes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...</a:t>
            </a:r>
          </a:p>
          <a:p>
            <a:pPr marL="0" indent="0">
              <a:buNone/>
            </a:pPr>
            <a:endParaRPr lang="es-ES" sz="2000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286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/>
          <p:cNvGrpSpPr/>
          <p:nvPr userDrawn="1"/>
        </p:nvGrpSpPr>
        <p:grpSpPr>
          <a:xfrm>
            <a:off x="2183" y="1691156"/>
            <a:ext cx="9141817" cy="4474148"/>
            <a:chOff x="2183" y="1519756"/>
            <a:chExt cx="9141817" cy="4474148"/>
          </a:xfrm>
        </p:grpSpPr>
        <p:grpSp>
          <p:nvGrpSpPr>
            <p:cNvPr id="2" name="Agrupar 1"/>
            <p:cNvGrpSpPr/>
            <p:nvPr userDrawn="1"/>
          </p:nvGrpSpPr>
          <p:grpSpPr>
            <a:xfrm>
              <a:off x="2183" y="1519756"/>
              <a:ext cx="9141817" cy="4285508"/>
              <a:chOff x="2183" y="263658"/>
              <a:chExt cx="9141817" cy="5541606"/>
            </a:xfrm>
          </p:grpSpPr>
          <p:grpSp>
            <p:nvGrpSpPr>
              <p:cNvPr id="3" name="Agrupar 2"/>
              <p:cNvGrpSpPr/>
              <p:nvPr userDrawn="1"/>
            </p:nvGrpSpPr>
            <p:grpSpPr>
              <a:xfrm>
                <a:off x="2183" y="263658"/>
                <a:ext cx="9141817" cy="1121734"/>
                <a:chOff x="2183" y="-141006"/>
                <a:chExt cx="9141817" cy="1121734"/>
              </a:xfrm>
            </p:grpSpPr>
            <p:sp>
              <p:nvSpPr>
                <p:cNvPr id="4" name="Rectángulo 3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5" name="Rectángulo 4"/>
                <p:cNvSpPr/>
                <p:nvPr/>
              </p:nvSpPr>
              <p:spPr>
                <a:xfrm>
                  <a:off x="2183" y="0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6" name="Rectángulo 5"/>
                <p:cNvSpPr/>
                <p:nvPr/>
              </p:nvSpPr>
              <p:spPr>
                <a:xfrm>
                  <a:off x="2183" y="-141006"/>
                  <a:ext cx="9141817" cy="606574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  <p:grpSp>
            <p:nvGrpSpPr>
              <p:cNvPr id="12" name="Agrupar 11"/>
              <p:cNvGrpSpPr/>
              <p:nvPr userDrawn="1"/>
            </p:nvGrpSpPr>
            <p:grpSpPr>
              <a:xfrm>
                <a:off x="2183" y="555483"/>
                <a:ext cx="9141817" cy="5249781"/>
                <a:chOff x="2183" y="-55511"/>
                <a:chExt cx="9141817" cy="1036239"/>
              </a:xfrm>
            </p:grpSpPr>
            <p:sp>
              <p:nvSpPr>
                <p:cNvPr id="13" name="Rectángulo 12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4" name="Rectángulo 13"/>
                <p:cNvSpPr/>
                <p:nvPr/>
              </p:nvSpPr>
              <p:spPr>
                <a:xfrm>
                  <a:off x="2183" y="-55511"/>
                  <a:ext cx="9141817" cy="95573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5" name="Rectángulo 14"/>
                <p:cNvSpPr/>
                <p:nvPr/>
              </p:nvSpPr>
              <p:spPr>
                <a:xfrm>
                  <a:off x="2183" y="44624"/>
                  <a:ext cx="9141817" cy="789068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</p:grpSp>
        <p:grpSp>
          <p:nvGrpSpPr>
            <p:cNvPr id="7" name="Agrupar 6"/>
            <p:cNvGrpSpPr/>
            <p:nvPr userDrawn="1"/>
          </p:nvGrpSpPr>
          <p:grpSpPr>
            <a:xfrm>
              <a:off x="2183" y="1844824"/>
              <a:ext cx="9141817" cy="4149080"/>
              <a:chOff x="2183" y="-3168352"/>
              <a:chExt cx="9141817" cy="4149080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2183" y="144016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2183" y="0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2183" y="-3168352"/>
                <a:ext cx="9141817" cy="3819550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</p:grpSp>
      <p:sp>
        <p:nvSpPr>
          <p:cNvPr id="20" name="Título 19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pPr marL="0" indent="0"/>
            <a:r>
              <a:rPr lang="es-ES" sz="4400" dirty="0">
                <a:solidFill>
                  <a:schemeClr val="bg1"/>
                </a:solidFill>
                <a:latin typeface="Arial Black"/>
                <a:cs typeface="Arial Black"/>
              </a:rPr>
              <a:t>SIMPLE PRESENT TENSE</a:t>
            </a:r>
            <a:br>
              <a:rPr lang="es-ES" sz="4400" dirty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s-ES" dirty="0" err="1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Arial"/>
                <a:cs typeface="Arial"/>
              </a:rPr>
              <a:t>routines</a:t>
            </a:r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Marcador de posición de imagen 15"/>
          <p:cNvSpPr>
            <a:spLocks noGrp="1"/>
          </p:cNvSpPr>
          <p:nvPr>
            <p:ph type="pic" sz="quarter" idx="10"/>
          </p:nvPr>
        </p:nvSpPr>
        <p:spPr>
          <a:xfrm>
            <a:off x="467544" y="1988840"/>
            <a:ext cx="8281169" cy="3816350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12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/>
          <p:cNvGrpSpPr/>
          <p:nvPr userDrawn="1"/>
        </p:nvGrpSpPr>
        <p:grpSpPr>
          <a:xfrm>
            <a:off x="2183" y="1691156"/>
            <a:ext cx="9141817" cy="4474148"/>
            <a:chOff x="2183" y="1519756"/>
            <a:chExt cx="9141817" cy="4474148"/>
          </a:xfrm>
        </p:grpSpPr>
        <p:grpSp>
          <p:nvGrpSpPr>
            <p:cNvPr id="2" name="Agrupar 1"/>
            <p:cNvGrpSpPr/>
            <p:nvPr userDrawn="1"/>
          </p:nvGrpSpPr>
          <p:grpSpPr>
            <a:xfrm>
              <a:off x="2183" y="1519756"/>
              <a:ext cx="9141817" cy="4285508"/>
              <a:chOff x="2183" y="263658"/>
              <a:chExt cx="9141817" cy="5541606"/>
            </a:xfrm>
          </p:grpSpPr>
          <p:grpSp>
            <p:nvGrpSpPr>
              <p:cNvPr id="3" name="Agrupar 2"/>
              <p:cNvGrpSpPr/>
              <p:nvPr userDrawn="1"/>
            </p:nvGrpSpPr>
            <p:grpSpPr>
              <a:xfrm>
                <a:off x="2183" y="263658"/>
                <a:ext cx="9141817" cy="1121734"/>
                <a:chOff x="2183" y="-141006"/>
                <a:chExt cx="9141817" cy="1121734"/>
              </a:xfrm>
            </p:grpSpPr>
            <p:sp>
              <p:nvSpPr>
                <p:cNvPr id="4" name="Rectángulo 3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5" name="Rectángulo 4"/>
                <p:cNvSpPr/>
                <p:nvPr/>
              </p:nvSpPr>
              <p:spPr>
                <a:xfrm>
                  <a:off x="2183" y="0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6" name="Rectángulo 5"/>
                <p:cNvSpPr/>
                <p:nvPr/>
              </p:nvSpPr>
              <p:spPr>
                <a:xfrm>
                  <a:off x="2183" y="-141006"/>
                  <a:ext cx="9141817" cy="606574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  <p:grpSp>
            <p:nvGrpSpPr>
              <p:cNvPr id="12" name="Agrupar 11"/>
              <p:cNvGrpSpPr/>
              <p:nvPr userDrawn="1"/>
            </p:nvGrpSpPr>
            <p:grpSpPr>
              <a:xfrm>
                <a:off x="2183" y="555483"/>
                <a:ext cx="9141817" cy="5249781"/>
                <a:chOff x="2183" y="-55511"/>
                <a:chExt cx="9141817" cy="1036239"/>
              </a:xfrm>
            </p:grpSpPr>
            <p:sp>
              <p:nvSpPr>
                <p:cNvPr id="13" name="Rectángulo 12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4" name="Rectángulo 13"/>
                <p:cNvSpPr/>
                <p:nvPr/>
              </p:nvSpPr>
              <p:spPr>
                <a:xfrm>
                  <a:off x="2183" y="-55511"/>
                  <a:ext cx="9141817" cy="95573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5" name="Rectángulo 14"/>
                <p:cNvSpPr/>
                <p:nvPr/>
              </p:nvSpPr>
              <p:spPr>
                <a:xfrm>
                  <a:off x="2183" y="44624"/>
                  <a:ext cx="9141817" cy="789068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</p:grpSp>
        <p:grpSp>
          <p:nvGrpSpPr>
            <p:cNvPr id="7" name="Agrupar 6"/>
            <p:cNvGrpSpPr/>
            <p:nvPr userDrawn="1"/>
          </p:nvGrpSpPr>
          <p:grpSpPr>
            <a:xfrm>
              <a:off x="2183" y="1844824"/>
              <a:ext cx="9141817" cy="4149080"/>
              <a:chOff x="2183" y="-3168352"/>
              <a:chExt cx="9141817" cy="4149080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2183" y="144016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2183" y="0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2183" y="-3168352"/>
                <a:ext cx="9141817" cy="3819550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</p:grpSp>
      <p:sp>
        <p:nvSpPr>
          <p:cNvPr id="20" name="Título 19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pPr marL="0" indent="0"/>
            <a:r>
              <a:rPr lang="es-ES" sz="4400" dirty="0">
                <a:solidFill>
                  <a:schemeClr val="bg1"/>
                </a:solidFill>
                <a:latin typeface="Arial Black"/>
                <a:cs typeface="Arial Black"/>
              </a:rPr>
              <a:t>SIMPLE PRESENT TENSE</a:t>
            </a:r>
            <a:br>
              <a:rPr lang="es-ES" sz="4400" dirty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s-ES" dirty="0" err="1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Arial"/>
                <a:cs typeface="Arial"/>
              </a:rPr>
              <a:t>routines</a:t>
            </a:r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Marcador de posición de imagen 15"/>
          <p:cNvSpPr>
            <a:spLocks noGrp="1"/>
          </p:cNvSpPr>
          <p:nvPr>
            <p:ph type="pic" sz="quarter" idx="10"/>
          </p:nvPr>
        </p:nvSpPr>
        <p:spPr>
          <a:xfrm>
            <a:off x="467546" y="1772816"/>
            <a:ext cx="2160238" cy="2160240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  <p:sp>
        <p:nvSpPr>
          <p:cNvPr id="23" name="Marcador de posición de imagen 15"/>
          <p:cNvSpPr>
            <a:spLocks noGrp="1"/>
          </p:cNvSpPr>
          <p:nvPr>
            <p:ph type="pic" sz="quarter" idx="11"/>
          </p:nvPr>
        </p:nvSpPr>
        <p:spPr>
          <a:xfrm>
            <a:off x="2627784" y="1772816"/>
            <a:ext cx="2160238" cy="2160240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  <p:sp>
        <p:nvSpPr>
          <p:cNvPr id="24" name="Marcador de posición de imagen 15"/>
          <p:cNvSpPr>
            <a:spLocks noGrp="1"/>
          </p:cNvSpPr>
          <p:nvPr>
            <p:ph type="pic" sz="quarter" idx="12"/>
          </p:nvPr>
        </p:nvSpPr>
        <p:spPr>
          <a:xfrm>
            <a:off x="467546" y="3933056"/>
            <a:ext cx="2160238" cy="2160240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  <p:sp>
        <p:nvSpPr>
          <p:cNvPr id="25" name="Marcador de posición de imagen 15"/>
          <p:cNvSpPr>
            <a:spLocks noGrp="1"/>
          </p:cNvSpPr>
          <p:nvPr>
            <p:ph type="pic" sz="quarter" idx="13"/>
          </p:nvPr>
        </p:nvSpPr>
        <p:spPr>
          <a:xfrm>
            <a:off x="2627784" y="3933056"/>
            <a:ext cx="2160238" cy="2160240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  <p:sp>
        <p:nvSpPr>
          <p:cNvPr id="26" name="Rectangle 44"/>
          <p:cNvSpPr/>
          <p:nvPr userDrawn="1"/>
        </p:nvSpPr>
        <p:spPr bwMode="auto">
          <a:xfrm>
            <a:off x="5004048" y="5224686"/>
            <a:ext cx="3923928" cy="436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Rectangle 42"/>
          <p:cNvSpPr/>
          <p:nvPr userDrawn="1"/>
        </p:nvSpPr>
        <p:spPr bwMode="auto">
          <a:xfrm>
            <a:off x="5004048" y="4357663"/>
            <a:ext cx="3923928" cy="4349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44" name="Agrupar 58"/>
          <p:cNvGrpSpPr>
            <a:grpSpLocks/>
          </p:cNvGrpSpPr>
          <p:nvPr userDrawn="1"/>
        </p:nvGrpSpPr>
        <p:grpSpPr bwMode="auto">
          <a:xfrm>
            <a:off x="539552" y="1777528"/>
            <a:ext cx="553442" cy="571352"/>
            <a:chOff x="4133048" y="1052736"/>
            <a:chExt cx="5210089" cy="5376597"/>
          </a:xfrm>
        </p:grpSpPr>
        <p:grpSp>
          <p:nvGrpSpPr>
            <p:cNvPr id="45" name="Agrupar 59"/>
            <p:cNvGrpSpPr>
              <a:grpSpLocks/>
            </p:cNvGrpSpPr>
            <p:nvPr/>
          </p:nvGrpSpPr>
          <p:grpSpPr bwMode="auto">
            <a:xfrm>
              <a:off x="4283968" y="1052736"/>
              <a:ext cx="4975456" cy="4896544"/>
              <a:chOff x="107504" y="1052736"/>
              <a:chExt cx="4975456" cy="4896544"/>
            </a:xfrm>
          </p:grpSpPr>
          <p:sp>
            <p:nvSpPr>
              <p:cNvPr id="52" name="Oval 31"/>
              <p:cNvSpPr/>
              <p:nvPr/>
            </p:nvSpPr>
            <p:spPr bwMode="auto">
              <a:xfrm>
                <a:off x="108332" y="1052736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3" name="Oval 31"/>
              <p:cNvSpPr/>
              <p:nvPr/>
            </p:nvSpPr>
            <p:spPr bwMode="auto">
              <a:xfrm>
                <a:off x="251649" y="1128584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46" name="Agrupar 60"/>
            <p:cNvGrpSpPr>
              <a:grpSpLocks/>
            </p:cNvGrpSpPr>
            <p:nvPr/>
          </p:nvGrpSpPr>
          <p:grpSpPr bwMode="auto">
            <a:xfrm>
              <a:off x="4133048" y="1124744"/>
              <a:ext cx="5210089" cy="5304589"/>
              <a:chOff x="107504" y="1052736"/>
              <a:chExt cx="5210089" cy="5304589"/>
            </a:xfrm>
          </p:grpSpPr>
          <p:sp>
            <p:nvSpPr>
              <p:cNvPr id="47" name="Oval 31"/>
              <p:cNvSpPr/>
              <p:nvPr/>
            </p:nvSpPr>
            <p:spPr bwMode="auto">
              <a:xfrm>
                <a:off x="107504" y="1056574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8" name="Oval 31"/>
              <p:cNvSpPr/>
              <p:nvPr/>
            </p:nvSpPr>
            <p:spPr bwMode="auto">
              <a:xfrm>
                <a:off x="250821" y="11324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9" name="Oval 31"/>
              <p:cNvSpPr/>
              <p:nvPr/>
            </p:nvSpPr>
            <p:spPr bwMode="auto">
              <a:xfrm>
                <a:off x="267682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0" name="Oval 31"/>
              <p:cNvSpPr/>
              <p:nvPr/>
            </p:nvSpPr>
            <p:spPr bwMode="auto">
              <a:xfrm>
                <a:off x="486877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1" name="Oval 31"/>
              <p:cNvSpPr/>
              <p:nvPr/>
            </p:nvSpPr>
            <p:spPr bwMode="auto">
              <a:xfrm>
                <a:off x="267682" y="1536926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sp>
        <p:nvSpPr>
          <p:cNvPr id="54" name="Marcador de texto 65"/>
          <p:cNvSpPr>
            <a:spLocks noGrp="1"/>
          </p:cNvSpPr>
          <p:nvPr>
            <p:ph type="body" sz="quarter" idx="15" hasCustomPrompt="1"/>
          </p:nvPr>
        </p:nvSpPr>
        <p:spPr>
          <a:xfrm>
            <a:off x="610228" y="1882816"/>
            <a:ext cx="412100" cy="3611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F5235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pt-BR" dirty="0"/>
              <a:t>1</a:t>
            </a:r>
          </a:p>
        </p:txBody>
      </p:sp>
      <p:grpSp>
        <p:nvGrpSpPr>
          <p:cNvPr id="55" name="Agrupar 58"/>
          <p:cNvGrpSpPr>
            <a:grpSpLocks/>
          </p:cNvGrpSpPr>
          <p:nvPr userDrawn="1"/>
        </p:nvGrpSpPr>
        <p:grpSpPr bwMode="auto">
          <a:xfrm>
            <a:off x="2794422" y="1777528"/>
            <a:ext cx="553442" cy="571352"/>
            <a:chOff x="4133048" y="1052736"/>
            <a:chExt cx="5210089" cy="5376597"/>
          </a:xfrm>
        </p:grpSpPr>
        <p:grpSp>
          <p:nvGrpSpPr>
            <p:cNvPr id="56" name="Agrupar 59"/>
            <p:cNvGrpSpPr>
              <a:grpSpLocks/>
            </p:cNvGrpSpPr>
            <p:nvPr/>
          </p:nvGrpSpPr>
          <p:grpSpPr bwMode="auto">
            <a:xfrm>
              <a:off x="4283968" y="1052736"/>
              <a:ext cx="4975456" cy="4896544"/>
              <a:chOff x="107504" y="1052736"/>
              <a:chExt cx="4975456" cy="4896544"/>
            </a:xfrm>
          </p:grpSpPr>
          <p:sp>
            <p:nvSpPr>
              <p:cNvPr id="63" name="Oval 31"/>
              <p:cNvSpPr/>
              <p:nvPr/>
            </p:nvSpPr>
            <p:spPr bwMode="auto">
              <a:xfrm>
                <a:off x="108332" y="1052736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4" name="Oval 31"/>
              <p:cNvSpPr/>
              <p:nvPr/>
            </p:nvSpPr>
            <p:spPr bwMode="auto">
              <a:xfrm>
                <a:off x="251649" y="1128584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57" name="Agrupar 60"/>
            <p:cNvGrpSpPr>
              <a:grpSpLocks/>
            </p:cNvGrpSpPr>
            <p:nvPr/>
          </p:nvGrpSpPr>
          <p:grpSpPr bwMode="auto">
            <a:xfrm>
              <a:off x="4133048" y="1124744"/>
              <a:ext cx="5210089" cy="5304589"/>
              <a:chOff x="107504" y="1052736"/>
              <a:chExt cx="5210089" cy="5304589"/>
            </a:xfrm>
          </p:grpSpPr>
          <p:sp>
            <p:nvSpPr>
              <p:cNvPr id="58" name="Oval 31"/>
              <p:cNvSpPr/>
              <p:nvPr/>
            </p:nvSpPr>
            <p:spPr bwMode="auto">
              <a:xfrm>
                <a:off x="107504" y="1056574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9" name="Oval 31"/>
              <p:cNvSpPr/>
              <p:nvPr/>
            </p:nvSpPr>
            <p:spPr bwMode="auto">
              <a:xfrm>
                <a:off x="250821" y="11324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0" name="Oval 31"/>
              <p:cNvSpPr/>
              <p:nvPr/>
            </p:nvSpPr>
            <p:spPr bwMode="auto">
              <a:xfrm>
                <a:off x="267682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1" name="Oval 31"/>
              <p:cNvSpPr/>
              <p:nvPr/>
            </p:nvSpPr>
            <p:spPr bwMode="auto">
              <a:xfrm>
                <a:off x="486877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2" name="Oval 31"/>
              <p:cNvSpPr/>
              <p:nvPr/>
            </p:nvSpPr>
            <p:spPr bwMode="auto">
              <a:xfrm>
                <a:off x="267682" y="1536926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sp>
        <p:nvSpPr>
          <p:cNvPr id="65" name="Marcador de texto 65"/>
          <p:cNvSpPr>
            <a:spLocks noGrp="1"/>
          </p:cNvSpPr>
          <p:nvPr>
            <p:ph type="body" sz="quarter" idx="16" hasCustomPrompt="1"/>
          </p:nvPr>
        </p:nvSpPr>
        <p:spPr>
          <a:xfrm>
            <a:off x="2865098" y="1882816"/>
            <a:ext cx="412100" cy="3611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F5235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pt-BR" dirty="0"/>
              <a:t>1</a:t>
            </a:r>
          </a:p>
        </p:txBody>
      </p:sp>
      <p:grpSp>
        <p:nvGrpSpPr>
          <p:cNvPr id="80" name="Agrupar 58"/>
          <p:cNvGrpSpPr>
            <a:grpSpLocks/>
          </p:cNvGrpSpPr>
          <p:nvPr userDrawn="1"/>
        </p:nvGrpSpPr>
        <p:grpSpPr bwMode="auto">
          <a:xfrm>
            <a:off x="539552" y="4005064"/>
            <a:ext cx="553442" cy="571352"/>
            <a:chOff x="4133048" y="1052736"/>
            <a:chExt cx="5210089" cy="5376597"/>
          </a:xfrm>
        </p:grpSpPr>
        <p:grpSp>
          <p:nvGrpSpPr>
            <p:cNvPr id="81" name="Agrupar 59"/>
            <p:cNvGrpSpPr>
              <a:grpSpLocks/>
            </p:cNvGrpSpPr>
            <p:nvPr/>
          </p:nvGrpSpPr>
          <p:grpSpPr bwMode="auto">
            <a:xfrm>
              <a:off x="4283968" y="1052736"/>
              <a:ext cx="4975456" cy="4896544"/>
              <a:chOff x="107504" y="1052736"/>
              <a:chExt cx="4975456" cy="4896544"/>
            </a:xfrm>
          </p:grpSpPr>
          <p:sp>
            <p:nvSpPr>
              <p:cNvPr id="88" name="Oval 31"/>
              <p:cNvSpPr/>
              <p:nvPr/>
            </p:nvSpPr>
            <p:spPr bwMode="auto">
              <a:xfrm>
                <a:off x="108332" y="1052736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9" name="Oval 31"/>
              <p:cNvSpPr/>
              <p:nvPr/>
            </p:nvSpPr>
            <p:spPr bwMode="auto">
              <a:xfrm>
                <a:off x="251649" y="1128584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82" name="Agrupar 60"/>
            <p:cNvGrpSpPr>
              <a:grpSpLocks/>
            </p:cNvGrpSpPr>
            <p:nvPr/>
          </p:nvGrpSpPr>
          <p:grpSpPr bwMode="auto">
            <a:xfrm>
              <a:off x="4133048" y="1124744"/>
              <a:ext cx="5210089" cy="5304589"/>
              <a:chOff x="107504" y="1052736"/>
              <a:chExt cx="5210089" cy="5304589"/>
            </a:xfrm>
          </p:grpSpPr>
          <p:sp>
            <p:nvSpPr>
              <p:cNvPr id="83" name="Oval 31"/>
              <p:cNvSpPr/>
              <p:nvPr/>
            </p:nvSpPr>
            <p:spPr bwMode="auto">
              <a:xfrm>
                <a:off x="107504" y="1056574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4" name="Oval 31"/>
              <p:cNvSpPr/>
              <p:nvPr/>
            </p:nvSpPr>
            <p:spPr bwMode="auto">
              <a:xfrm>
                <a:off x="250821" y="11324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5" name="Oval 31"/>
              <p:cNvSpPr/>
              <p:nvPr/>
            </p:nvSpPr>
            <p:spPr bwMode="auto">
              <a:xfrm>
                <a:off x="267682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6" name="Oval 31"/>
              <p:cNvSpPr/>
              <p:nvPr/>
            </p:nvSpPr>
            <p:spPr bwMode="auto">
              <a:xfrm>
                <a:off x="486877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7" name="Oval 31"/>
              <p:cNvSpPr/>
              <p:nvPr/>
            </p:nvSpPr>
            <p:spPr bwMode="auto">
              <a:xfrm>
                <a:off x="267682" y="1536926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sp>
        <p:nvSpPr>
          <p:cNvPr id="90" name="Marcador de texto 65"/>
          <p:cNvSpPr>
            <a:spLocks noGrp="1"/>
          </p:cNvSpPr>
          <p:nvPr>
            <p:ph type="body" sz="quarter" idx="17" hasCustomPrompt="1"/>
          </p:nvPr>
        </p:nvSpPr>
        <p:spPr>
          <a:xfrm>
            <a:off x="610228" y="4110352"/>
            <a:ext cx="412100" cy="3611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F5235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pt-BR" dirty="0"/>
              <a:t>1</a:t>
            </a:r>
          </a:p>
        </p:txBody>
      </p:sp>
      <p:grpSp>
        <p:nvGrpSpPr>
          <p:cNvPr id="91" name="Agrupar 58"/>
          <p:cNvGrpSpPr>
            <a:grpSpLocks/>
          </p:cNvGrpSpPr>
          <p:nvPr userDrawn="1"/>
        </p:nvGrpSpPr>
        <p:grpSpPr bwMode="auto">
          <a:xfrm>
            <a:off x="2794422" y="4005064"/>
            <a:ext cx="553442" cy="571352"/>
            <a:chOff x="4133048" y="1052736"/>
            <a:chExt cx="5210089" cy="5376597"/>
          </a:xfrm>
        </p:grpSpPr>
        <p:grpSp>
          <p:nvGrpSpPr>
            <p:cNvPr id="92" name="Agrupar 59"/>
            <p:cNvGrpSpPr>
              <a:grpSpLocks/>
            </p:cNvGrpSpPr>
            <p:nvPr/>
          </p:nvGrpSpPr>
          <p:grpSpPr bwMode="auto">
            <a:xfrm>
              <a:off x="4283968" y="1052736"/>
              <a:ext cx="4975456" cy="4896544"/>
              <a:chOff x="107504" y="1052736"/>
              <a:chExt cx="4975456" cy="4896544"/>
            </a:xfrm>
          </p:grpSpPr>
          <p:sp>
            <p:nvSpPr>
              <p:cNvPr id="99" name="Oval 31"/>
              <p:cNvSpPr/>
              <p:nvPr/>
            </p:nvSpPr>
            <p:spPr bwMode="auto">
              <a:xfrm>
                <a:off x="108332" y="1052736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0" name="Oval 31"/>
              <p:cNvSpPr/>
              <p:nvPr/>
            </p:nvSpPr>
            <p:spPr bwMode="auto">
              <a:xfrm>
                <a:off x="251649" y="1128584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93" name="Agrupar 60"/>
            <p:cNvGrpSpPr>
              <a:grpSpLocks/>
            </p:cNvGrpSpPr>
            <p:nvPr/>
          </p:nvGrpSpPr>
          <p:grpSpPr bwMode="auto">
            <a:xfrm>
              <a:off x="4133048" y="1124744"/>
              <a:ext cx="5210089" cy="5304589"/>
              <a:chOff x="107504" y="1052736"/>
              <a:chExt cx="5210089" cy="5304589"/>
            </a:xfrm>
          </p:grpSpPr>
          <p:sp>
            <p:nvSpPr>
              <p:cNvPr id="94" name="Oval 31"/>
              <p:cNvSpPr/>
              <p:nvPr/>
            </p:nvSpPr>
            <p:spPr bwMode="auto">
              <a:xfrm>
                <a:off x="107504" y="1056574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5" name="Oval 31"/>
              <p:cNvSpPr/>
              <p:nvPr/>
            </p:nvSpPr>
            <p:spPr bwMode="auto">
              <a:xfrm>
                <a:off x="250821" y="11324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6" name="Oval 31"/>
              <p:cNvSpPr/>
              <p:nvPr/>
            </p:nvSpPr>
            <p:spPr bwMode="auto">
              <a:xfrm>
                <a:off x="267682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7" name="Oval 31"/>
              <p:cNvSpPr/>
              <p:nvPr/>
            </p:nvSpPr>
            <p:spPr bwMode="auto">
              <a:xfrm>
                <a:off x="486877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8" name="Oval 31"/>
              <p:cNvSpPr/>
              <p:nvPr/>
            </p:nvSpPr>
            <p:spPr bwMode="auto">
              <a:xfrm>
                <a:off x="267682" y="1536926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sp>
        <p:nvSpPr>
          <p:cNvPr id="101" name="Marcador de texto 65"/>
          <p:cNvSpPr>
            <a:spLocks noGrp="1"/>
          </p:cNvSpPr>
          <p:nvPr>
            <p:ph type="body" sz="quarter" idx="18" hasCustomPrompt="1"/>
          </p:nvPr>
        </p:nvSpPr>
        <p:spPr>
          <a:xfrm>
            <a:off x="2865098" y="4110352"/>
            <a:ext cx="412100" cy="3611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F5235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pt-BR" dirty="0"/>
              <a:t>1</a:t>
            </a:r>
          </a:p>
        </p:txBody>
      </p:sp>
      <p:sp>
        <p:nvSpPr>
          <p:cNvPr id="103" name="Marcador de contenido 26"/>
          <p:cNvSpPr>
            <a:spLocks noGrp="1"/>
          </p:cNvSpPr>
          <p:nvPr>
            <p:ph sz="quarter" idx="19"/>
          </p:nvPr>
        </p:nvSpPr>
        <p:spPr>
          <a:xfrm>
            <a:off x="5076055" y="2133722"/>
            <a:ext cx="3817119" cy="1439294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marL="0" indent="0">
              <a:buNone/>
            </a:pP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*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Some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signal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words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Simple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Present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are: </a:t>
            </a:r>
            <a:b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every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day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/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month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/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week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always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usually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sometimes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...</a:t>
            </a:r>
          </a:p>
          <a:p>
            <a:pPr marL="0" indent="0">
              <a:buNone/>
            </a:pPr>
            <a:endParaRPr lang="es-ES" sz="20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20" hasCustomPrompt="1"/>
          </p:nvPr>
        </p:nvSpPr>
        <p:spPr>
          <a:xfrm>
            <a:off x="5076825" y="3933825"/>
            <a:ext cx="3816350" cy="2016125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30000"/>
              </a:lnSpc>
              <a:spcBef>
                <a:spcPct val="20000"/>
              </a:spcBef>
              <a:buFont typeface="Arial" charset="0"/>
              <a:buNone/>
              <a:defRPr sz="3200"/>
            </a:lvl1pPr>
          </a:lstStyle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WALK THE DOG WITH HER BROTHER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PLAY BASEBALL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 TO BED AT 10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GRANDMA / COOK BADLY</a:t>
            </a:r>
          </a:p>
        </p:txBody>
      </p:sp>
    </p:spTree>
    <p:extLst>
      <p:ext uri="{BB962C8B-B14F-4D97-AF65-F5344CB8AC3E}">
        <p14:creationId xmlns:p14="http://schemas.microsoft.com/office/powerpoint/2010/main" val="173880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/>
          <p:cNvGrpSpPr/>
          <p:nvPr userDrawn="1"/>
        </p:nvGrpSpPr>
        <p:grpSpPr>
          <a:xfrm>
            <a:off x="2183" y="1691156"/>
            <a:ext cx="9141817" cy="4474148"/>
            <a:chOff x="2183" y="1519756"/>
            <a:chExt cx="9141817" cy="4474148"/>
          </a:xfrm>
        </p:grpSpPr>
        <p:grpSp>
          <p:nvGrpSpPr>
            <p:cNvPr id="2" name="Agrupar 1"/>
            <p:cNvGrpSpPr/>
            <p:nvPr userDrawn="1"/>
          </p:nvGrpSpPr>
          <p:grpSpPr>
            <a:xfrm>
              <a:off x="2183" y="1519756"/>
              <a:ext cx="9141817" cy="4285508"/>
              <a:chOff x="2183" y="263658"/>
              <a:chExt cx="9141817" cy="5541606"/>
            </a:xfrm>
          </p:grpSpPr>
          <p:grpSp>
            <p:nvGrpSpPr>
              <p:cNvPr id="3" name="Agrupar 2"/>
              <p:cNvGrpSpPr/>
              <p:nvPr userDrawn="1"/>
            </p:nvGrpSpPr>
            <p:grpSpPr>
              <a:xfrm>
                <a:off x="2183" y="263658"/>
                <a:ext cx="9141817" cy="1121734"/>
                <a:chOff x="2183" y="-141006"/>
                <a:chExt cx="9141817" cy="1121734"/>
              </a:xfrm>
            </p:grpSpPr>
            <p:sp>
              <p:nvSpPr>
                <p:cNvPr id="4" name="Rectángulo 3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5" name="Rectángulo 4"/>
                <p:cNvSpPr/>
                <p:nvPr/>
              </p:nvSpPr>
              <p:spPr>
                <a:xfrm>
                  <a:off x="2183" y="0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6" name="Rectángulo 5"/>
                <p:cNvSpPr/>
                <p:nvPr/>
              </p:nvSpPr>
              <p:spPr>
                <a:xfrm>
                  <a:off x="2183" y="-141006"/>
                  <a:ext cx="9141817" cy="606574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  <p:grpSp>
            <p:nvGrpSpPr>
              <p:cNvPr id="12" name="Agrupar 11"/>
              <p:cNvGrpSpPr/>
              <p:nvPr userDrawn="1"/>
            </p:nvGrpSpPr>
            <p:grpSpPr>
              <a:xfrm>
                <a:off x="2183" y="555483"/>
                <a:ext cx="9141817" cy="5249781"/>
                <a:chOff x="2183" y="-55511"/>
                <a:chExt cx="9141817" cy="1036239"/>
              </a:xfrm>
            </p:grpSpPr>
            <p:sp>
              <p:nvSpPr>
                <p:cNvPr id="13" name="Rectángulo 12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4" name="Rectángulo 13"/>
                <p:cNvSpPr/>
                <p:nvPr/>
              </p:nvSpPr>
              <p:spPr>
                <a:xfrm>
                  <a:off x="2183" y="-55511"/>
                  <a:ext cx="9141817" cy="95573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5" name="Rectángulo 14"/>
                <p:cNvSpPr/>
                <p:nvPr/>
              </p:nvSpPr>
              <p:spPr>
                <a:xfrm>
                  <a:off x="2183" y="44624"/>
                  <a:ext cx="9141817" cy="789068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</p:grpSp>
        <p:grpSp>
          <p:nvGrpSpPr>
            <p:cNvPr id="7" name="Agrupar 6"/>
            <p:cNvGrpSpPr/>
            <p:nvPr userDrawn="1"/>
          </p:nvGrpSpPr>
          <p:grpSpPr>
            <a:xfrm>
              <a:off x="2183" y="1844824"/>
              <a:ext cx="9141817" cy="4149080"/>
              <a:chOff x="2183" y="-3168352"/>
              <a:chExt cx="9141817" cy="4149080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2183" y="144016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2183" y="0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2183" y="-3168352"/>
                <a:ext cx="9141817" cy="3819550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</p:grpSp>
      <p:sp>
        <p:nvSpPr>
          <p:cNvPr id="20" name="Título 19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pPr marL="0" indent="0"/>
            <a:r>
              <a:rPr lang="es-ES" sz="4400" dirty="0">
                <a:solidFill>
                  <a:schemeClr val="bg1"/>
                </a:solidFill>
                <a:latin typeface="Arial Black"/>
                <a:cs typeface="Arial Black"/>
              </a:rPr>
              <a:t>SIMPLE PRESENT TENSE</a:t>
            </a:r>
            <a:br>
              <a:rPr lang="es-ES" sz="4400" dirty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s-ES" dirty="0" err="1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Arial"/>
                <a:cs typeface="Arial"/>
              </a:rPr>
              <a:t>routines</a:t>
            </a:r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Marcador de posición de imagen 15"/>
          <p:cNvSpPr>
            <a:spLocks noGrp="1"/>
          </p:cNvSpPr>
          <p:nvPr>
            <p:ph type="pic" sz="quarter" idx="10"/>
          </p:nvPr>
        </p:nvSpPr>
        <p:spPr>
          <a:xfrm>
            <a:off x="539556" y="2060848"/>
            <a:ext cx="3816418" cy="3816422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  <p:sp>
        <p:nvSpPr>
          <p:cNvPr id="26" name="Rectangle 44"/>
          <p:cNvSpPr/>
          <p:nvPr userDrawn="1"/>
        </p:nvSpPr>
        <p:spPr bwMode="auto">
          <a:xfrm>
            <a:off x="4788024" y="5368032"/>
            <a:ext cx="3923928" cy="436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Rectangle 42"/>
          <p:cNvSpPr/>
          <p:nvPr userDrawn="1"/>
        </p:nvSpPr>
        <p:spPr bwMode="auto">
          <a:xfrm>
            <a:off x="4788024" y="4501009"/>
            <a:ext cx="3923928" cy="4349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" name="Marcador de contenido 26"/>
          <p:cNvSpPr>
            <a:spLocks noGrp="1"/>
          </p:cNvSpPr>
          <p:nvPr>
            <p:ph sz="quarter" idx="19" hasCustomPrompt="1"/>
          </p:nvPr>
        </p:nvSpPr>
        <p:spPr>
          <a:xfrm>
            <a:off x="4860031" y="2277068"/>
            <a:ext cx="4067945" cy="1439294"/>
          </a:xfrm>
          <a:prstGeom prst="rect">
            <a:avLst/>
          </a:prstGeom>
        </p:spPr>
        <p:txBody>
          <a:bodyPr vert="horz"/>
          <a:lstStyle>
            <a:lvl1pPr>
              <a:defRPr sz="2800" baseline="0">
                <a:latin typeface="Arial Black"/>
                <a:cs typeface="Arial Black"/>
              </a:defRPr>
            </a:lvl1pPr>
          </a:lstStyle>
          <a:p>
            <a:pPr marL="0" indent="0">
              <a:buNone/>
            </a:pPr>
            <a:r>
              <a:rPr lang="es-ES" dirty="0" err="1"/>
              <a:t>Associate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phrases</a:t>
            </a:r>
            <a:r>
              <a:rPr lang="es-ES" dirty="0"/>
              <a:t> </a:t>
            </a:r>
            <a:r>
              <a:rPr lang="es-ES" dirty="0" err="1"/>
              <a:t>below</a:t>
            </a:r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20" hasCustomPrompt="1"/>
          </p:nvPr>
        </p:nvSpPr>
        <p:spPr>
          <a:xfrm>
            <a:off x="4932114" y="4077171"/>
            <a:ext cx="3816350" cy="2016125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30000"/>
              </a:lnSpc>
              <a:spcBef>
                <a:spcPct val="20000"/>
              </a:spcBef>
              <a:buFont typeface="Arial" charset="0"/>
              <a:buNone/>
              <a:defRPr sz="3200"/>
            </a:lvl1pPr>
          </a:lstStyle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WALK THE DOG WITH HER BROTHER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PLAY BASEBALL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 TO BED AT 10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GRANDMA / COOK BADLY</a:t>
            </a:r>
          </a:p>
        </p:txBody>
      </p:sp>
    </p:spTree>
    <p:extLst>
      <p:ext uri="{BB962C8B-B14F-4D97-AF65-F5344CB8AC3E}">
        <p14:creationId xmlns:p14="http://schemas.microsoft.com/office/powerpoint/2010/main" val="179321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188640"/>
            <a:ext cx="8229600" cy="70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z="4400" b="1" dirty="0">
                <a:solidFill>
                  <a:srgbClr val="F93F63"/>
                </a:solidFill>
                <a:latin typeface="Arial Black" charset="0"/>
                <a:cs typeface="Arial Black" charset="0"/>
              </a:rPr>
              <a:t>ON</a:t>
            </a:r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23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Rectángulo 8"/>
          <p:cNvSpPr/>
          <p:nvPr userDrawn="1"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F523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93F63"/>
              </a:solidFill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468313" y="6669088"/>
            <a:ext cx="8207375" cy="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 userDrawn="1"/>
        </p:nvSpPr>
        <p:spPr>
          <a:xfrm>
            <a:off x="3635375" y="6381750"/>
            <a:ext cx="1873250" cy="476250"/>
          </a:xfrm>
          <a:prstGeom prst="rect">
            <a:avLst/>
          </a:prstGeom>
          <a:solidFill>
            <a:srgbClr val="F523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2" name="Imagen 1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532563"/>
            <a:ext cx="1295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55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kstockphotos.com/image/stock-photo-delicatessen-meat/AA04123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hinkstockPhotos-46983064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05063"/>
            <a:ext cx="1700808" cy="1700808"/>
          </a:xfrm>
          <a:prstGeom prst="rect">
            <a:avLst/>
          </a:prstGeom>
        </p:spPr>
      </p:pic>
      <p:pic>
        <p:nvPicPr>
          <p:cNvPr id="20" name="Picture 19" descr="ThinkstockPhotos-46727527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80" y="4098961"/>
            <a:ext cx="1944216" cy="1513012"/>
          </a:xfrm>
          <a:prstGeom prst="rect">
            <a:avLst/>
          </a:prstGeom>
        </p:spPr>
      </p:pic>
      <p:pic>
        <p:nvPicPr>
          <p:cNvPr id="21" name="Picture 20" descr="ThinkstockPhotos-46925450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84444"/>
            <a:ext cx="1368152" cy="1542047"/>
          </a:xfrm>
          <a:prstGeom prst="rect">
            <a:avLst/>
          </a:prstGeom>
        </p:spPr>
      </p:pic>
      <p:sp>
        <p:nvSpPr>
          <p:cNvPr id="6" name="Marcador de texto 4"/>
          <p:cNvSpPr txBox="1">
            <a:spLocks/>
          </p:cNvSpPr>
          <p:nvPr/>
        </p:nvSpPr>
        <p:spPr>
          <a:xfrm>
            <a:off x="683568" y="260648"/>
            <a:ext cx="8136905" cy="1296094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dirty="0" err="1">
                <a:solidFill>
                  <a:schemeClr val="bg1"/>
                </a:solidFill>
                <a:latin typeface="Arial Black" pitchFamily="34" charset="0"/>
                <a:cs typeface="Arial"/>
              </a:rPr>
              <a:t>Check</a:t>
            </a:r>
            <a:r>
              <a:rPr lang="es-ES" sz="4400" dirty="0">
                <a:solidFill>
                  <a:schemeClr val="bg1"/>
                </a:solidFill>
                <a:latin typeface="Arial Black" pitchFamily="34" charset="0"/>
                <a:cs typeface="Arial"/>
              </a:rPr>
              <a:t>.</a:t>
            </a:r>
          </a:p>
        </p:txBody>
      </p:sp>
      <p:sp>
        <p:nvSpPr>
          <p:cNvPr id="10" name="Marcador de texto 4"/>
          <p:cNvSpPr txBox="1">
            <a:spLocks/>
          </p:cNvSpPr>
          <p:nvPr/>
        </p:nvSpPr>
        <p:spPr>
          <a:xfrm>
            <a:off x="179512" y="1988840"/>
            <a:ext cx="8642350" cy="72008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1 -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It’s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made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of metal and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other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materials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,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it’s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used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for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communication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.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It</a:t>
            </a:r>
            <a:r>
              <a:rPr lang="es-ES" sz="2000" b="1" dirty="0">
                <a:latin typeface="Arial Black" pitchFamily="34" charset="0"/>
                <a:cs typeface="Arial"/>
              </a:rPr>
              <a:t> </a:t>
            </a:r>
            <a:r>
              <a:rPr lang="es-ES" sz="2000" b="1" dirty="0" err="1">
                <a:latin typeface="Arial Black" pitchFamily="34" charset="0"/>
                <a:cs typeface="Arial"/>
              </a:rPr>
              <a:t>isn’t</a:t>
            </a:r>
            <a:r>
              <a:rPr lang="es-ES" sz="2000" b="1" dirty="0">
                <a:latin typeface="Arial Black" pitchFamily="34" charset="0"/>
                <a:cs typeface="Arial"/>
              </a:rPr>
              <a:t> </a:t>
            </a:r>
            <a:r>
              <a:rPr lang="es-ES" sz="2000" b="1" dirty="0" err="1">
                <a:latin typeface="Arial Black" pitchFamily="34" charset="0"/>
                <a:cs typeface="Arial"/>
              </a:rPr>
              <a:t>allowed</a:t>
            </a:r>
            <a:r>
              <a:rPr lang="es-ES" sz="2000" b="1" dirty="0">
                <a:latin typeface="Arial Black" pitchFamily="34" charset="0"/>
                <a:cs typeface="Arial"/>
              </a:rPr>
              <a:t> in </a:t>
            </a:r>
            <a:r>
              <a:rPr lang="es-ES" sz="2000" b="1" dirty="0" err="1">
                <a:latin typeface="Arial Black" pitchFamily="34" charset="0"/>
                <a:cs typeface="Arial"/>
              </a:rPr>
              <a:t>some</a:t>
            </a:r>
            <a:r>
              <a:rPr lang="es-ES" sz="2000" b="1" dirty="0">
                <a:latin typeface="Arial Black" pitchFamily="34" charset="0"/>
                <a:cs typeface="Arial"/>
              </a:rPr>
              <a:t> </a:t>
            </a:r>
            <a:r>
              <a:rPr lang="es-ES" sz="2000" b="1" dirty="0" err="1">
                <a:latin typeface="Arial Black" pitchFamily="34" charset="0"/>
                <a:cs typeface="Arial"/>
              </a:rPr>
              <a:t>public</a:t>
            </a:r>
            <a:r>
              <a:rPr lang="es-ES" sz="2000" b="1" dirty="0">
                <a:latin typeface="Arial Black" pitchFamily="34" charset="0"/>
                <a:cs typeface="Arial"/>
              </a:rPr>
              <a:t> places.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Marcador de texto 4"/>
          <p:cNvSpPr txBox="1">
            <a:spLocks/>
          </p:cNvSpPr>
          <p:nvPr/>
        </p:nvSpPr>
        <p:spPr>
          <a:xfrm>
            <a:off x="179512" y="2708920"/>
            <a:ext cx="8642350" cy="432048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2 -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It’s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found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everywhere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.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It’s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used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to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go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from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place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to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place.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Marcador de texto 4"/>
          <p:cNvSpPr txBox="1">
            <a:spLocks/>
          </p:cNvSpPr>
          <p:nvPr/>
        </p:nvSpPr>
        <p:spPr>
          <a:xfrm>
            <a:off x="179512" y="3212976"/>
            <a:ext cx="8642350" cy="72008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3 -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It’s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made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of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leather</a:t>
            </a:r>
            <a:r>
              <a:rPr lang="es-ES" sz="2000" b="1" dirty="0">
                <a:latin typeface="Arial Black" pitchFamily="34" charset="0"/>
                <a:cs typeface="Arial"/>
              </a:rPr>
              <a:t> and </a:t>
            </a:r>
            <a:r>
              <a:rPr lang="es-ES" sz="2000" b="1" dirty="0" err="1">
                <a:latin typeface="Arial Black" pitchFamily="34" charset="0"/>
                <a:cs typeface="Arial"/>
              </a:rPr>
              <a:t>it’s</a:t>
            </a:r>
            <a:r>
              <a:rPr lang="es-ES" sz="2000" b="1" dirty="0">
                <a:latin typeface="Arial Black" pitchFamily="34" charset="0"/>
                <a:cs typeface="Arial"/>
              </a:rPr>
              <a:t> </a:t>
            </a:r>
            <a:r>
              <a:rPr lang="es-ES" sz="2000" b="1" dirty="0" err="1">
                <a:latin typeface="Arial Black" pitchFamily="34" charset="0"/>
                <a:cs typeface="Arial"/>
              </a:rPr>
              <a:t>used</a:t>
            </a:r>
            <a:r>
              <a:rPr lang="es-ES" sz="2000" b="1" dirty="0">
                <a:latin typeface="Arial Black" pitchFamily="34" charset="0"/>
                <a:cs typeface="Arial"/>
              </a:rPr>
              <a:t> </a:t>
            </a:r>
            <a:r>
              <a:rPr lang="es-ES" sz="2000" b="1" dirty="0" err="1">
                <a:latin typeface="Arial Black" pitchFamily="34" charset="0"/>
                <a:cs typeface="Arial"/>
              </a:rPr>
              <a:t>to</a:t>
            </a:r>
            <a:r>
              <a:rPr lang="es-ES" sz="2000" b="1" dirty="0">
                <a:latin typeface="Arial Black" pitchFamily="34" charset="0"/>
                <a:cs typeface="Arial"/>
              </a:rPr>
              <a:t> </a:t>
            </a:r>
            <a:r>
              <a:rPr lang="es-ES" sz="2000" b="1" dirty="0" err="1">
                <a:latin typeface="Arial Black" pitchFamily="34" charset="0"/>
                <a:cs typeface="Arial"/>
              </a:rPr>
              <a:t>play</a:t>
            </a:r>
            <a:r>
              <a:rPr lang="es-ES" sz="2000" b="1" dirty="0">
                <a:latin typeface="Arial Black" pitchFamily="34" charset="0"/>
                <a:cs typeface="Arial"/>
              </a:rPr>
              <a:t> soccer and </a:t>
            </a:r>
            <a:r>
              <a:rPr lang="es-ES" sz="2000" b="1" dirty="0" err="1">
                <a:latin typeface="Arial Black" pitchFamily="34" charset="0"/>
                <a:cs typeface="Arial"/>
              </a:rPr>
              <a:t>other</a:t>
            </a:r>
            <a:r>
              <a:rPr lang="es-ES" sz="2000" b="1" dirty="0">
                <a:latin typeface="Arial Black" pitchFamily="34" charset="0"/>
                <a:cs typeface="Arial"/>
              </a:rPr>
              <a:t> </a:t>
            </a:r>
            <a:r>
              <a:rPr lang="es-ES" sz="2000" b="1" dirty="0" err="1">
                <a:latin typeface="Arial Black" pitchFamily="34" charset="0"/>
                <a:cs typeface="Arial"/>
              </a:rPr>
              <a:t>sports</a:t>
            </a:r>
            <a:r>
              <a:rPr lang="es-ES" sz="2000" b="1" dirty="0">
                <a:latin typeface="Arial Black" pitchFamily="34" charset="0"/>
                <a:cs typeface="Arial"/>
              </a:rPr>
              <a:t>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339752" y="5445224"/>
            <a:ext cx="5760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860032" y="5445224"/>
            <a:ext cx="5760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020272" y="5373216"/>
            <a:ext cx="5760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6129644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4"/>
          <p:cNvSpPr txBox="1">
            <a:spLocks/>
          </p:cNvSpPr>
          <p:nvPr/>
        </p:nvSpPr>
        <p:spPr>
          <a:xfrm>
            <a:off x="467544" y="1989262"/>
            <a:ext cx="8144520" cy="1439738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s-ES" sz="2400" dirty="0">
              <a:solidFill>
                <a:srgbClr val="F93F63"/>
              </a:solidFill>
              <a:latin typeface="Arial"/>
              <a:cs typeface="Arial"/>
            </a:endParaRPr>
          </a:p>
        </p:txBody>
      </p:sp>
      <p:sp>
        <p:nvSpPr>
          <p:cNvPr id="6" name="Marcador de texto 4"/>
          <p:cNvSpPr txBox="1">
            <a:spLocks/>
          </p:cNvSpPr>
          <p:nvPr/>
        </p:nvSpPr>
        <p:spPr>
          <a:xfrm>
            <a:off x="539551" y="188640"/>
            <a:ext cx="8136905" cy="1296094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000" dirty="0" err="1">
                <a:solidFill>
                  <a:schemeClr val="bg1"/>
                </a:solidFill>
                <a:latin typeface="Arial Black"/>
                <a:cs typeface="Arial"/>
              </a:rPr>
              <a:t>Game</a:t>
            </a:r>
            <a:r>
              <a:rPr lang="es-ES" sz="4000" dirty="0">
                <a:solidFill>
                  <a:schemeClr val="bg1"/>
                </a:solidFill>
                <a:latin typeface="Arial Black"/>
                <a:cs typeface="Arial"/>
              </a:rPr>
              <a:t>: </a:t>
            </a:r>
            <a:r>
              <a:rPr lang="es-ES" sz="4000" dirty="0" err="1">
                <a:solidFill>
                  <a:schemeClr val="bg1"/>
                </a:solidFill>
                <a:latin typeface="Arial Black"/>
                <a:cs typeface="Arial"/>
              </a:rPr>
              <a:t>Descriptions</a:t>
            </a:r>
            <a:endParaRPr lang="es-ES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Marcador de texto 4"/>
          <p:cNvSpPr txBox="1">
            <a:spLocks/>
          </p:cNvSpPr>
          <p:nvPr/>
        </p:nvSpPr>
        <p:spPr>
          <a:xfrm>
            <a:off x="501650" y="2143116"/>
            <a:ext cx="8642350" cy="108012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b="1" dirty="0">
                <a:latin typeface="Arial Black" pitchFamily="34" charset="0"/>
                <a:cs typeface="Arial"/>
              </a:rPr>
              <a:t>* A </a:t>
            </a:r>
            <a:r>
              <a:rPr lang="es-ES" sz="3200" b="1" dirty="0" err="1">
                <a:latin typeface="Arial Black" pitchFamily="34" charset="0"/>
                <a:cs typeface="Arial"/>
              </a:rPr>
              <a:t>dictionary</a:t>
            </a:r>
            <a:endParaRPr lang="es-ES" sz="3200" b="1" dirty="0">
              <a:latin typeface="Arial Black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* A </a:t>
            </a:r>
            <a:r>
              <a:rPr kumimoji="0" lang="es-E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newspaper</a:t>
            </a:r>
            <a:endParaRPr kumimoji="0" lang="es-ES" sz="32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200" b="1" dirty="0">
                <a:latin typeface="Arial Black" pitchFamily="34" charset="0"/>
                <a:cs typeface="Arial"/>
              </a:rPr>
              <a:t>* </a:t>
            </a:r>
            <a:r>
              <a:rPr lang="es-ES" sz="3200" b="1" dirty="0" err="1">
                <a:latin typeface="Arial Black" pitchFamily="34" charset="0"/>
                <a:cs typeface="Arial"/>
              </a:rPr>
              <a:t>Scissors</a:t>
            </a:r>
            <a:endParaRPr lang="es-ES" sz="3200" b="1" dirty="0">
              <a:latin typeface="Arial Black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200" b="1" dirty="0">
                <a:latin typeface="Arial Black" pitchFamily="34" charset="0"/>
                <a:cs typeface="Arial"/>
              </a:rPr>
              <a:t>* Pizza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200" b="1" dirty="0">
                <a:latin typeface="Arial Black" pitchFamily="34" charset="0"/>
                <a:cs typeface="Arial"/>
              </a:rPr>
              <a:t>* A </a:t>
            </a:r>
            <a:r>
              <a:rPr lang="es-ES" sz="3200" b="1" dirty="0" err="1">
                <a:latin typeface="Arial Black" pitchFamily="34" charset="0"/>
                <a:cs typeface="Arial"/>
              </a:rPr>
              <a:t>credit</a:t>
            </a:r>
            <a:r>
              <a:rPr lang="es-ES" sz="3200" b="1" dirty="0">
                <a:latin typeface="Arial Black" pitchFamily="34" charset="0"/>
                <a:cs typeface="Arial"/>
              </a:rPr>
              <a:t> </a:t>
            </a:r>
            <a:r>
              <a:rPr lang="es-ES" sz="3200" b="1" dirty="0" err="1">
                <a:latin typeface="Arial Black" pitchFamily="34" charset="0"/>
                <a:cs typeface="Arial"/>
              </a:rPr>
              <a:t>card</a:t>
            </a:r>
            <a:endParaRPr lang="es-ES" sz="3200" b="1" dirty="0">
              <a:latin typeface="Arial Black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32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129644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539551" y="2780953"/>
            <a:ext cx="8136905" cy="1296094"/>
          </a:xfrm>
        </p:spPr>
        <p:txBody>
          <a:bodyPr/>
          <a:lstStyle/>
          <a:p>
            <a:pPr marL="0" indent="0" algn="ctr">
              <a:buNone/>
            </a:pPr>
            <a:r>
              <a:rPr lang="es-ES" sz="4400" dirty="0">
                <a:solidFill>
                  <a:srgbClr val="FFFFFF"/>
                </a:solidFill>
                <a:latin typeface="Arial Black"/>
                <a:cs typeface="Arial Black"/>
              </a:rPr>
              <a:t>PASSIVE VOICE</a:t>
            </a:r>
          </a:p>
          <a:p>
            <a:pPr marL="0" indent="0" algn="ctr">
              <a:buNone/>
            </a:pPr>
            <a:r>
              <a:rPr lang="es-ES" sz="4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Simple </a:t>
            </a:r>
            <a:r>
              <a:rPr lang="es-ES" sz="4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Present</a:t>
            </a:r>
            <a:br>
              <a:rPr lang="es-ES" sz="4400" dirty="0">
                <a:solidFill>
                  <a:srgbClr val="FFFFFF"/>
                </a:solidFill>
                <a:latin typeface="Arial Black"/>
                <a:cs typeface="Arial Black"/>
              </a:rPr>
            </a:br>
            <a:endParaRPr lang="es-E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250130" y="3501008"/>
            <a:ext cx="8642350" cy="1080120"/>
          </a:xfrm>
        </p:spPr>
        <p:txBody>
          <a:bodyPr/>
          <a:lstStyle/>
          <a:p>
            <a:pPr marL="0" indent="0">
              <a:buNone/>
            </a:pPr>
            <a:r>
              <a:rPr lang="es-ES" b="1" dirty="0">
                <a:solidFill>
                  <a:srgbClr val="FF0000"/>
                </a:solidFill>
                <a:latin typeface="Arial Black" pitchFamily="34" charset="0"/>
                <a:cs typeface="Arial"/>
              </a:rPr>
              <a:t>Chocolate </a:t>
            </a:r>
            <a:r>
              <a:rPr lang="es-ES" b="1" dirty="0" err="1">
                <a:solidFill>
                  <a:srgbClr val="FF0000"/>
                </a:solidFill>
                <a:latin typeface="Arial Black" pitchFamily="34" charset="0"/>
                <a:cs typeface="Arial"/>
              </a:rPr>
              <a:t>is</a:t>
            </a:r>
            <a:r>
              <a:rPr lang="es-ES" b="1" dirty="0">
                <a:solidFill>
                  <a:srgbClr val="FF0000"/>
                </a:solidFill>
                <a:latin typeface="Arial Black" pitchFamily="34" charset="0"/>
                <a:cs typeface="Arial"/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Arial Black" pitchFamily="34" charset="0"/>
                <a:cs typeface="Arial"/>
              </a:rPr>
              <a:t>made</a:t>
            </a:r>
            <a:r>
              <a:rPr lang="es-ES" b="1" dirty="0">
                <a:solidFill>
                  <a:srgbClr val="FF0000"/>
                </a:solidFill>
                <a:latin typeface="Arial Black" pitchFamily="34" charset="0"/>
                <a:cs typeface="Arial"/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Arial Black" pitchFamily="34" charset="0"/>
                <a:cs typeface="Arial"/>
              </a:rPr>
              <a:t>with</a:t>
            </a:r>
            <a:r>
              <a:rPr lang="es-ES" b="1" dirty="0">
                <a:solidFill>
                  <a:srgbClr val="FF0000"/>
                </a:solidFill>
                <a:latin typeface="Arial Black" pitchFamily="34" charset="0"/>
                <a:cs typeface="Arial"/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Arial Black" pitchFamily="34" charset="0"/>
                <a:cs typeface="Arial"/>
              </a:rPr>
              <a:t>cocoa</a:t>
            </a:r>
            <a:r>
              <a:rPr lang="es-ES" b="1" dirty="0">
                <a:solidFill>
                  <a:srgbClr val="FF0000"/>
                </a:solidFill>
                <a:latin typeface="Arial Black" pitchFamily="34" charset="0"/>
                <a:cs typeface="Arial"/>
              </a:rPr>
              <a:t>, </a:t>
            </a:r>
            <a:r>
              <a:rPr lang="es-ES" b="1" dirty="0" err="1">
                <a:solidFill>
                  <a:srgbClr val="FF0000"/>
                </a:solidFill>
                <a:latin typeface="Arial Black" pitchFamily="34" charset="0"/>
                <a:cs typeface="Arial"/>
              </a:rPr>
              <a:t>milk</a:t>
            </a:r>
            <a:r>
              <a:rPr lang="es-ES" b="1" dirty="0">
                <a:solidFill>
                  <a:srgbClr val="FF0000"/>
                </a:solidFill>
                <a:latin typeface="Arial Black" pitchFamily="34" charset="0"/>
                <a:cs typeface="Arial"/>
              </a:rPr>
              <a:t> and </a:t>
            </a:r>
            <a:r>
              <a:rPr lang="es-ES" b="1" dirty="0" err="1">
                <a:solidFill>
                  <a:srgbClr val="FF0000"/>
                </a:solidFill>
                <a:latin typeface="Arial Black" pitchFamily="34" charset="0"/>
                <a:cs typeface="Arial"/>
              </a:rPr>
              <a:t>sugar</a:t>
            </a:r>
            <a:r>
              <a:rPr lang="es-ES" b="1" dirty="0">
                <a:solidFill>
                  <a:srgbClr val="FF0000"/>
                </a:solidFill>
                <a:latin typeface="Arial Black" pitchFamily="34" charset="0"/>
                <a:cs typeface="Arial"/>
              </a:rPr>
              <a:t>.</a:t>
            </a:r>
            <a:endParaRPr lang="es-ES" sz="18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4" name="Marcador de texto 4"/>
          <p:cNvSpPr txBox="1">
            <a:spLocks/>
          </p:cNvSpPr>
          <p:nvPr/>
        </p:nvSpPr>
        <p:spPr>
          <a:xfrm>
            <a:off x="467544" y="1989262"/>
            <a:ext cx="8144520" cy="1439738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s-ES" sz="2400" dirty="0">
              <a:solidFill>
                <a:srgbClr val="F93F63"/>
              </a:solidFill>
              <a:latin typeface="Arial"/>
              <a:cs typeface="Arial"/>
            </a:endParaRPr>
          </a:p>
        </p:txBody>
      </p:sp>
      <p:sp>
        <p:nvSpPr>
          <p:cNvPr id="6" name="Marcador de texto 4"/>
          <p:cNvSpPr txBox="1">
            <a:spLocks/>
          </p:cNvSpPr>
          <p:nvPr/>
        </p:nvSpPr>
        <p:spPr>
          <a:xfrm>
            <a:off x="539551" y="188640"/>
            <a:ext cx="8136905" cy="1296094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dirty="0">
                <a:solidFill>
                  <a:schemeClr val="bg1"/>
                </a:solidFill>
                <a:latin typeface="Arial Black"/>
                <a:cs typeface="Arial"/>
              </a:rPr>
              <a:t>Look and </a:t>
            </a:r>
            <a:r>
              <a:rPr lang="es-ES" sz="4400" dirty="0" err="1">
                <a:solidFill>
                  <a:schemeClr val="bg1"/>
                </a:solidFill>
                <a:latin typeface="Arial Black"/>
                <a:cs typeface="Arial"/>
              </a:rPr>
              <a:t>read</a:t>
            </a:r>
            <a:r>
              <a:rPr lang="es-ES" sz="4400" dirty="0">
                <a:solidFill>
                  <a:schemeClr val="bg1"/>
                </a:solidFill>
                <a:latin typeface="Arial Black"/>
                <a:cs typeface="Arial"/>
              </a:rPr>
              <a:t>.</a:t>
            </a:r>
            <a:endParaRPr lang="es-E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Marcador de texto 4"/>
          <p:cNvSpPr txBox="1">
            <a:spLocks/>
          </p:cNvSpPr>
          <p:nvPr/>
        </p:nvSpPr>
        <p:spPr>
          <a:xfrm>
            <a:off x="323528" y="4725144"/>
            <a:ext cx="8208912" cy="1152128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Answer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:</a:t>
            </a:r>
          </a:p>
          <a:p>
            <a:pPr marL="0" indent="0">
              <a:buFont typeface="Arial" charset="0"/>
              <a:buChar char="•"/>
            </a:pP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there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a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subject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in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sentence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above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?</a:t>
            </a:r>
          </a:p>
          <a:p>
            <a:pPr marL="0" indent="0">
              <a:buFont typeface="Arial" charset="0"/>
              <a:buChar char="•"/>
            </a:pP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Who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makes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chocolate?</a:t>
            </a:r>
          </a:p>
          <a:p>
            <a:pPr marL="0" indent="0">
              <a:buFont typeface="Arial" charset="0"/>
              <a:buChar char="•"/>
            </a:pPr>
            <a:endParaRPr lang="es-ES" sz="2000" b="1" dirty="0">
              <a:solidFill>
                <a:srgbClr val="595959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s-ES" sz="20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043608" y="1916832"/>
            <a:ext cx="712879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7200" dirty="0"/>
              <a:t>           =</a:t>
            </a:r>
          </a:p>
        </p:txBody>
      </p:sp>
      <p:pic>
        <p:nvPicPr>
          <p:cNvPr id="13" name="Picture 12" descr="ThinkstockPhotos-dv030215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1404031" cy="1224136"/>
          </a:xfrm>
          <a:prstGeom prst="rect">
            <a:avLst/>
          </a:prstGeom>
        </p:spPr>
      </p:pic>
      <p:pic>
        <p:nvPicPr>
          <p:cNvPr id="3" name="Picture 2" descr="ThinkstockPhotos-9819336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060847"/>
            <a:ext cx="1008112" cy="1070263"/>
          </a:xfrm>
          <a:prstGeom prst="rect">
            <a:avLst/>
          </a:prstGeom>
        </p:spPr>
      </p:pic>
      <p:pic>
        <p:nvPicPr>
          <p:cNvPr id="14" name="Picture 13" descr="ThinkstockPhotos-52311072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221" y="2060847"/>
            <a:ext cx="761823" cy="1080121"/>
          </a:xfrm>
          <a:prstGeom prst="rect">
            <a:avLst/>
          </a:prstGeom>
        </p:spPr>
      </p:pic>
      <p:pic>
        <p:nvPicPr>
          <p:cNvPr id="16" name="Picture 15" descr="ThinkstockPhotos-483546023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060848"/>
            <a:ext cx="868519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9644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250130" y="3501008"/>
            <a:ext cx="8642350" cy="1080120"/>
          </a:xfrm>
        </p:spPr>
        <p:txBody>
          <a:bodyPr/>
          <a:lstStyle/>
          <a:p>
            <a:pPr marL="0" indent="0">
              <a:buNone/>
            </a:pPr>
            <a:r>
              <a:rPr lang="es-ES" b="1" dirty="0" err="1">
                <a:solidFill>
                  <a:srgbClr val="FF0000"/>
                </a:solidFill>
                <a:latin typeface="Arial Black" pitchFamily="34" charset="0"/>
                <a:cs typeface="Arial"/>
              </a:rPr>
              <a:t>Feijoada</a:t>
            </a:r>
            <a:r>
              <a:rPr lang="es-ES" b="1" dirty="0">
                <a:solidFill>
                  <a:srgbClr val="FF0000"/>
                </a:solidFill>
                <a:latin typeface="Arial Black" pitchFamily="34" charset="0"/>
                <a:cs typeface="Arial"/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Arial Black" pitchFamily="34" charset="0"/>
                <a:cs typeface="Arial"/>
              </a:rPr>
              <a:t>is</a:t>
            </a:r>
            <a:r>
              <a:rPr lang="es-ES" b="1" dirty="0">
                <a:solidFill>
                  <a:srgbClr val="FF0000"/>
                </a:solidFill>
                <a:latin typeface="Arial Black" pitchFamily="34" charset="0"/>
                <a:cs typeface="Arial"/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Arial Black" pitchFamily="34" charset="0"/>
                <a:cs typeface="Arial"/>
              </a:rPr>
              <a:t>made</a:t>
            </a:r>
            <a:r>
              <a:rPr lang="es-ES" b="1" dirty="0">
                <a:solidFill>
                  <a:srgbClr val="FF0000"/>
                </a:solidFill>
                <a:latin typeface="Arial Black" pitchFamily="34" charset="0"/>
                <a:cs typeface="Arial"/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Arial Black" pitchFamily="34" charset="0"/>
                <a:cs typeface="Arial"/>
              </a:rPr>
              <a:t>with</a:t>
            </a:r>
            <a:r>
              <a:rPr lang="es-ES" b="1" dirty="0">
                <a:solidFill>
                  <a:srgbClr val="FF0000"/>
                </a:solidFill>
                <a:latin typeface="Arial Black" pitchFamily="34" charset="0"/>
                <a:cs typeface="Arial"/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Arial Black" pitchFamily="34" charset="0"/>
                <a:cs typeface="Arial"/>
              </a:rPr>
              <a:t>black</a:t>
            </a:r>
            <a:r>
              <a:rPr lang="es-ES" b="1" dirty="0">
                <a:solidFill>
                  <a:srgbClr val="FF0000"/>
                </a:solidFill>
                <a:latin typeface="Arial Black" pitchFamily="34" charset="0"/>
                <a:cs typeface="Arial"/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Arial Black" pitchFamily="34" charset="0"/>
                <a:cs typeface="Arial"/>
              </a:rPr>
              <a:t>beans</a:t>
            </a:r>
            <a:r>
              <a:rPr lang="es-ES" b="1" dirty="0">
                <a:solidFill>
                  <a:srgbClr val="FF0000"/>
                </a:solidFill>
                <a:latin typeface="Arial Black" pitchFamily="34" charset="0"/>
                <a:cs typeface="Arial"/>
              </a:rPr>
              <a:t> and </a:t>
            </a:r>
            <a:r>
              <a:rPr lang="es-ES" b="1" dirty="0" err="1">
                <a:solidFill>
                  <a:srgbClr val="FF0000"/>
                </a:solidFill>
                <a:latin typeface="Arial Black" pitchFamily="34" charset="0"/>
                <a:cs typeface="Arial"/>
              </a:rPr>
              <a:t>pork</a:t>
            </a:r>
            <a:r>
              <a:rPr lang="es-ES" b="1" dirty="0">
                <a:solidFill>
                  <a:srgbClr val="FF0000"/>
                </a:solidFill>
                <a:latin typeface="Arial Black" pitchFamily="34" charset="0"/>
                <a:cs typeface="Arial"/>
              </a:rPr>
              <a:t>.</a:t>
            </a:r>
            <a:endParaRPr lang="es-ES" sz="18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4" name="Marcador de texto 4"/>
          <p:cNvSpPr txBox="1">
            <a:spLocks/>
          </p:cNvSpPr>
          <p:nvPr/>
        </p:nvSpPr>
        <p:spPr>
          <a:xfrm>
            <a:off x="467544" y="1989262"/>
            <a:ext cx="8144520" cy="1439738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s-ES" sz="2400" dirty="0">
              <a:solidFill>
                <a:srgbClr val="F93F63"/>
              </a:solidFill>
              <a:latin typeface="Arial"/>
              <a:cs typeface="Arial"/>
            </a:endParaRPr>
          </a:p>
        </p:txBody>
      </p:sp>
      <p:sp>
        <p:nvSpPr>
          <p:cNvPr id="6" name="Marcador de texto 4"/>
          <p:cNvSpPr txBox="1">
            <a:spLocks/>
          </p:cNvSpPr>
          <p:nvPr/>
        </p:nvSpPr>
        <p:spPr>
          <a:xfrm>
            <a:off x="539551" y="188640"/>
            <a:ext cx="8136905" cy="1296094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dirty="0">
                <a:solidFill>
                  <a:schemeClr val="bg1"/>
                </a:solidFill>
                <a:latin typeface="Arial Black"/>
                <a:cs typeface="Arial"/>
              </a:rPr>
              <a:t>Look and </a:t>
            </a:r>
            <a:r>
              <a:rPr lang="es-ES" sz="4400" dirty="0" err="1">
                <a:solidFill>
                  <a:schemeClr val="bg1"/>
                </a:solidFill>
                <a:latin typeface="Arial Black"/>
                <a:cs typeface="Arial"/>
              </a:rPr>
              <a:t>read</a:t>
            </a:r>
            <a:r>
              <a:rPr lang="es-ES" sz="4400" dirty="0">
                <a:solidFill>
                  <a:schemeClr val="bg1"/>
                </a:solidFill>
                <a:latin typeface="Arial Black"/>
                <a:cs typeface="Arial"/>
              </a:rPr>
              <a:t>.</a:t>
            </a:r>
            <a:endParaRPr lang="es-E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Marcador de texto 4"/>
          <p:cNvSpPr txBox="1">
            <a:spLocks/>
          </p:cNvSpPr>
          <p:nvPr/>
        </p:nvSpPr>
        <p:spPr>
          <a:xfrm>
            <a:off x="323528" y="4725144"/>
            <a:ext cx="8208912" cy="1152128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Answer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:</a:t>
            </a:r>
          </a:p>
          <a:p>
            <a:pPr marL="0" indent="0">
              <a:buFont typeface="Arial" charset="0"/>
              <a:buChar char="•"/>
            </a:pP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there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a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subject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in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sentence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above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?</a:t>
            </a:r>
          </a:p>
          <a:p>
            <a:pPr marL="0" indent="0">
              <a:buFont typeface="Arial" charset="0"/>
              <a:buChar char="•"/>
            </a:pP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Who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makes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feijoada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?</a:t>
            </a:r>
          </a:p>
          <a:p>
            <a:pPr marL="0" indent="0">
              <a:buFont typeface="Arial" charset="0"/>
              <a:buChar char="•"/>
            </a:pPr>
            <a:endParaRPr lang="es-ES" sz="2000" b="1" dirty="0">
              <a:solidFill>
                <a:srgbClr val="595959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s-ES" sz="20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043608" y="1916832"/>
            <a:ext cx="712879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7200" dirty="0"/>
              <a:t>           =</a:t>
            </a:r>
          </a:p>
        </p:txBody>
      </p:sp>
      <p:pic>
        <p:nvPicPr>
          <p:cNvPr id="15" name="Imagem 14" descr="http://cache4.asset-cache.net/xr/AA041239.jpg?v=1&amp;c=IWSAsset&amp;k=3&amp;d=91F5CCEF208281FDBF84214E5D1261543733195E6D7C8B3DDCBB0E3A0675E0AEAF02A446DE301F85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060848"/>
            <a:ext cx="1763266" cy="111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ThinkstockPhotos-18349809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39"/>
            <a:ext cx="1728192" cy="1152129"/>
          </a:xfrm>
          <a:prstGeom prst="rect">
            <a:avLst/>
          </a:prstGeom>
        </p:spPr>
      </p:pic>
      <p:pic>
        <p:nvPicPr>
          <p:cNvPr id="3" name="Picture 2" descr="ThinkstockPhotos-48076873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88840"/>
            <a:ext cx="1800200" cy="117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9644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251520" y="3933056"/>
            <a:ext cx="8642350" cy="1080120"/>
          </a:xfrm>
        </p:spPr>
        <p:txBody>
          <a:bodyPr/>
          <a:lstStyle/>
          <a:p>
            <a:pPr marL="0" indent="0">
              <a:buNone/>
            </a:pPr>
            <a:r>
              <a:rPr lang="es-ES" b="1" dirty="0" err="1">
                <a:latin typeface="Arial Black" pitchFamily="34" charset="0"/>
                <a:cs typeface="Arial"/>
              </a:rPr>
              <a:t>The</a:t>
            </a:r>
            <a:r>
              <a:rPr lang="es-ES" b="1" dirty="0">
                <a:solidFill>
                  <a:srgbClr val="FF0000"/>
                </a:solidFill>
                <a:latin typeface="Arial Black" pitchFamily="34" charset="0"/>
                <a:cs typeface="Arial"/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Arial Black" pitchFamily="34" charset="0"/>
                <a:cs typeface="Arial"/>
              </a:rPr>
              <a:t>Passive</a:t>
            </a:r>
            <a:r>
              <a:rPr lang="es-ES" b="1" dirty="0">
                <a:solidFill>
                  <a:srgbClr val="FF0000"/>
                </a:solidFill>
                <a:latin typeface="Arial Black" pitchFamily="34" charset="0"/>
                <a:cs typeface="Arial"/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Arial Black" pitchFamily="34" charset="0"/>
                <a:cs typeface="Arial"/>
              </a:rPr>
              <a:t>Voice</a:t>
            </a:r>
            <a:r>
              <a:rPr lang="es-ES" b="1" dirty="0">
                <a:solidFill>
                  <a:srgbClr val="FF0000"/>
                </a:solidFill>
                <a:latin typeface="Arial Black" pitchFamily="34" charset="0"/>
                <a:cs typeface="Arial"/>
              </a:rPr>
              <a:t> </a:t>
            </a:r>
            <a:r>
              <a:rPr lang="es-ES" b="1" dirty="0" err="1">
                <a:latin typeface="Arial Black" pitchFamily="34" charset="0"/>
                <a:cs typeface="Arial"/>
              </a:rPr>
              <a:t>is</a:t>
            </a:r>
            <a:r>
              <a:rPr lang="es-ES" b="1" dirty="0">
                <a:latin typeface="Arial Black" pitchFamily="34" charset="0"/>
                <a:cs typeface="Arial"/>
              </a:rPr>
              <a:t> </a:t>
            </a:r>
            <a:r>
              <a:rPr lang="es-ES" b="1" dirty="0" err="1">
                <a:latin typeface="Arial Black" pitchFamily="34" charset="0"/>
                <a:cs typeface="Arial"/>
              </a:rPr>
              <a:t>used</a:t>
            </a:r>
            <a:r>
              <a:rPr lang="es-ES" b="1" dirty="0">
                <a:latin typeface="Arial Black" pitchFamily="34" charset="0"/>
                <a:cs typeface="Arial"/>
              </a:rPr>
              <a:t> </a:t>
            </a:r>
            <a:r>
              <a:rPr lang="es-ES" b="1" dirty="0" err="1">
                <a:latin typeface="Arial Black" pitchFamily="34" charset="0"/>
                <a:cs typeface="Arial"/>
              </a:rPr>
              <a:t>when</a:t>
            </a:r>
            <a:r>
              <a:rPr lang="es-ES" b="1" dirty="0">
                <a:latin typeface="Arial Black" pitchFamily="34" charset="0"/>
                <a:cs typeface="Arial"/>
              </a:rPr>
              <a:t> </a:t>
            </a:r>
            <a:r>
              <a:rPr lang="es-ES" b="1" dirty="0" err="1">
                <a:latin typeface="Arial Black" pitchFamily="34" charset="0"/>
                <a:cs typeface="Arial"/>
              </a:rPr>
              <a:t>the</a:t>
            </a:r>
            <a:r>
              <a:rPr lang="es-ES" b="1" dirty="0">
                <a:latin typeface="Arial Black" pitchFamily="34" charset="0"/>
                <a:cs typeface="Arial"/>
              </a:rPr>
              <a:t> </a:t>
            </a:r>
            <a:r>
              <a:rPr lang="es-ES" b="1" dirty="0" err="1">
                <a:latin typeface="Arial Black" pitchFamily="34" charset="0"/>
                <a:cs typeface="Arial"/>
              </a:rPr>
              <a:t>consequence</a:t>
            </a:r>
            <a:r>
              <a:rPr lang="es-ES" b="1" dirty="0">
                <a:latin typeface="Arial Black" pitchFamily="34" charset="0"/>
                <a:cs typeface="Arial"/>
              </a:rPr>
              <a:t> </a:t>
            </a:r>
            <a:r>
              <a:rPr lang="es-ES" b="1" dirty="0" err="1">
                <a:latin typeface="Arial Black" pitchFamily="34" charset="0"/>
                <a:cs typeface="Arial"/>
              </a:rPr>
              <a:t>is</a:t>
            </a:r>
            <a:r>
              <a:rPr lang="es-ES" b="1" dirty="0">
                <a:latin typeface="Arial Black" pitchFamily="34" charset="0"/>
                <a:cs typeface="Arial"/>
              </a:rPr>
              <a:t> more </a:t>
            </a:r>
            <a:r>
              <a:rPr lang="es-ES" b="1" dirty="0" err="1">
                <a:latin typeface="Arial Black" pitchFamily="34" charset="0"/>
                <a:cs typeface="Arial"/>
              </a:rPr>
              <a:t>important</a:t>
            </a:r>
            <a:r>
              <a:rPr lang="es-ES" b="1" dirty="0">
                <a:latin typeface="Arial Black" pitchFamily="34" charset="0"/>
                <a:cs typeface="Arial"/>
              </a:rPr>
              <a:t> </a:t>
            </a:r>
            <a:r>
              <a:rPr lang="es-ES" b="1" dirty="0" err="1">
                <a:latin typeface="Arial Black" pitchFamily="34" charset="0"/>
                <a:cs typeface="Arial"/>
              </a:rPr>
              <a:t>than</a:t>
            </a:r>
            <a:r>
              <a:rPr lang="es-ES" b="1" dirty="0">
                <a:latin typeface="Arial Black" pitchFamily="34" charset="0"/>
                <a:cs typeface="Arial"/>
              </a:rPr>
              <a:t> </a:t>
            </a:r>
            <a:r>
              <a:rPr lang="es-ES" b="1" dirty="0" err="1">
                <a:latin typeface="Arial Black" pitchFamily="34" charset="0"/>
                <a:cs typeface="Arial"/>
              </a:rPr>
              <a:t>the</a:t>
            </a:r>
            <a:r>
              <a:rPr lang="es-ES" b="1" dirty="0">
                <a:latin typeface="Arial Black" pitchFamily="34" charset="0"/>
                <a:cs typeface="Arial"/>
              </a:rPr>
              <a:t> </a:t>
            </a:r>
            <a:r>
              <a:rPr lang="es-ES" b="1" dirty="0" err="1">
                <a:latin typeface="Arial Black" pitchFamily="34" charset="0"/>
                <a:cs typeface="Arial"/>
              </a:rPr>
              <a:t>subject</a:t>
            </a:r>
            <a:r>
              <a:rPr lang="es-ES" b="1" dirty="0">
                <a:latin typeface="Arial Black" pitchFamily="34" charset="0"/>
                <a:cs typeface="Arial"/>
              </a:rPr>
              <a:t>.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4" name="Marcador de texto 4"/>
          <p:cNvSpPr txBox="1">
            <a:spLocks/>
          </p:cNvSpPr>
          <p:nvPr/>
        </p:nvSpPr>
        <p:spPr>
          <a:xfrm>
            <a:off x="467544" y="1989262"/>
            <a:ext cx="8144520" cy="1439738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s-ES" sz="2400" dirty="0">
              <a:solidFill>
                <a:srgbClr val="F93F63"/>
              </a:solidFill>
              <a:latin typeface="Arial"/>
              <a:cs typeface="Arial"/>
            </a:endParaRPr>
          </a:p>
        </p:txBody>
      </p:sp>
      <p:sp>
        <p:nvSpPr>
          <p:cNvPr id="6" name="Marcador de texto 4"/>
          <p:cNvSpPr txBox="1">
            <a:spLocks/>
          </p:cNvSpPr>
          <p:nvPr/>
        </p:nvSpPr>
        <p:spPr>
          <a:xfrm>
            <a:off x="539551" y="188640"/>
            <a:ext cx="8136905" cy="1296094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dirty="0" err="1">
                <a:solidFill>
                  <a:schemeClr val="bg1"/>
                </a:solidFill>
                <a:latin typeface="Arial Black"/>
                <a:cs typeface="Arial"/>
              </a:rPr>
              <a:t>Attention</a:t>
            </a:r>
            <a:r>
              <a:rPr lang="es-ES" sz="4400" dirty="0">
                <a:solidFill>
                  <a:schemeClr val="bg1"/>
                </a:solidFill>
                <a:latin typeface="Arial Black"/>
                <a:cs typeface="Arial"/>
              </a:rPr>
              <a:t>!</a:t>
            </a:r>
            <a:endParaRPr lang="es-E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Marcador de texto 4"/>
          <p:cNvSpPr txBox="1">
            <a:spLocks/>
          </p:cNvSpPr>
          <p:nvPr/>
        </p:nvSpPr>
        <p:spPr>
          <a:xfrm>
            <a:off x="251520" y="2132856"/>
            <a:ext cx="8642350" cy="108012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The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sentences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you’ve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just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read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are in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the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Passive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Voice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129644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4"/>
          <p:cNvSpPr txBox="1">
            <a:spLocks/>
          </p:cNvSpPr>
          <p:nvPr/>
        </p:nvSpPr>
        <p:spPr>
          <a:xfrm>
            <a:off x="467544" y="1989262"/>
            <a:ext cx="8144520" cy="1439738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s-ES" sz="2400" dirty="0">
              <a:solidFill>
                <a:srgbClr val="F93F63"/>
              </a:solidFill>
              <a:latin typeface="Arial"/>
              <a:cs typeface="Arial"/>
            </a:endParaRPr>
          </a:p>
        </p:txBody>
      </p:sp>
      <p:sp>
        <p:nvSpPr>
          <p:cNvPr id="6" name="Marcador de texto 4"/>
          <p:cNvSpPr txBox="1">
            <a:spLocks/>
          </p:cNvSpPr>
          <p:nvPr/>
        </p:nvSpPr>
        <p:spPr>
          <a:xfrm>
            <a:off x="539551" y="188640"/>
            <a:ext cx="8136905" cy="1296094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dirty="0" err="1">
                <a:solidFill>
                  <a:schemeClr val="bg1"/>
                </a:solidFill>
                <a:latin typeface="Arial Black"/>
                <a:cs typeface="Arial"/>
              </a:rPr>
              <a:t>Attention</a:t>
            </a:r>
            <a:r>
              <a:rPr lang="es-ES" sz="4400" dirty="0">
                <a:solidFill>
                  <a:schemeClr val="bg1"/>
                </a:solidFill>
                <a:latin typeface="Arial Black"/>
                <a:cs typeface="Arial"/>
              </a:rPr>
              <a:t>!</a:t>
            </a:r>
            <a:endParaRPr lang="es-E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Marcador de texto 4"/>
          <p:cNvSpPr txBox="1">
            <a:spLocks/>
          </p:cNvSpPr>
          <p:nvPr/>
        </p:nvSpPr>
        <p:spPr>
          <a:xfrm>
            <a:off x="251520" y="2132856"/>
            <a:ext cx="8642350" cy="108012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/>
              </a:rPr>
              <a:t>The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Arial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Arial"/>
              </a:rPr>
              <a:t>Passive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Arial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Arial"/>
              </a:rPr>
              <a:t>Voice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Arial"/>
              </a:rPr>
              <a:t>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/>
              </a:rPr>
              <a:t>in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/>
              </a:rPr>
              <a:t>the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/>
              </a:rPr>
              <a:t> Simple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/>
              </a:rPr>
              <a:t>Present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Arial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S" sz="3200" b="1" dirty="0">
              <a:latin typeface="Arial Black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b="1" dirty="0">
                <a:latin typeface="Arial Black" pitchFamily="34" charset="0"/>
                <a:cs typeface="Arial"/>
              </a:rPr>
              <a:t>TO BE (am, </a:t>
            </a:r>
            <a:r>
              <a:rPr lang="es-ES" sz="3200" b="1" dirty="0" err="1">
                <a:latin typeface="Arial Black" pitchFamily="34" charset="0"/>
                <a:cs typeface="Arial"/>
              </a:rPr>
              <a:t>is</a:t>
            </a:r>
            <a:r>
              <a:rPr lang="es-ES" sz="3200" b="1" dirty="0">
                <a:latin typeface="Arial Black" pitchFamily="34" charset="0"/>
                <a:cs typeface="Arial"/>
              </a:rPr>
              <a:t>, are) + VERB (</a:t>
            </a:r>
            <a:r>
              <a:rPr lang="es-ES" sz="3200" b="1" dirty="0" err="1">
                <a:latin typeface="Arial Black" pitchFamily="34" charset="0"/>
                <a:cs typeface="Arial"/>
              </a:rPr>
              <a:t>past</a:t>
            </a:r>
            <a:r>
              <a:rPr lang="es-ES" sz="3200" b="1" dirty="0">
                <a:latin typeface="Arial Black" pitchFamily="34" charset="0"/>
                <a:cs typeface="Arial"/>
              </a:rPr>
              <a:t> </a:t>
            </a:r>
            <a:r>
              <a:rPr lang="es-ES" sz="3200" b="1" dirty="0" err="1">
                <a:latin typeface="Arial Black" pitchFamily="34" charset="0"/>
                <a:cs typeface="Arial"/>
              </a:rPr>
              <a:t>participle</a:t>
            </a:r>
            <a:r>
              <a:rPr lang="es-ES" sz="3200" b="1" dirty="0">
                <a:latin typeface="Arial Black" pitchFamily="34" charset="0"/>
                <a:cs typeface="Arial"/>
              </a:rPr>
              <a:t>)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24281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251520" y="2276872"/>
            <a:ext cx="2160240" cy="3168352"/>
          </a:xfrm>
          <a:solidFill>
            <a:schemeClr val="tx2">
              <a:lumMod val="40000"/>
              <a:lumOff val="60000"/>
            </a:schemeClr>
          </a:solidFill>
          <a:ln>
            <a:solidFill>
              <a:srgbClr val="006D9B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s-ES" sz="1800" dirty="0" err="1">
                <a:latin typeface="Arial"/>
                <a:cs typeface="Arial"/>
              </a:rPr>
              <a:t>This</a:t>
            </a:r>
            <a:r>
              <a:rPr lang="es-ES" sz="1800" dirty="0">
                <a:latin typeface="Arial"/>
                <a:cs typeface="Arial"/>
              </a:rPr>
              <a:t> </a:t>
            </a:r>
            <a:r>
              <a:rPr lang="es-ES" sz="1800" dirty="0" err="1">
                <a:latin typeface="Arial"/>
                <a:cs typeface="Arial"/>
              </a:rPr>
              <a:t>classroom</a:t>
            </a:r>
            <a:endParaRPr lang="es-ES" sz="1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S" sz="1800" dirty="0" err="1">
                <a:latin typeface="Arial"/>
                <a:cs typeface="Arial"/>
              </a:rPr>
              <a:t>The</a:t>
            </a:r>
            <a:r>
              <a:rPr lang="es-ES" sz="1800" dirty="0">
                <a:latin typeface="Arial"/>
                <a:cs typeface="Arial"/>
              </a:rPr>
              <a:t> </a:t>
            </a:r>
            <a:r>
              <a:rPr lang="es-ES" sz="1800" dirty="0" err="1">
                <a:latin typeface="Arial"/>
                <a:cs typeface="Arial"/>
              </a:rPr>
              <a:t>plants</a:t>
            </a:r>
            <a:r>
              <a:rPr lang="es-ES" sz="1800" dirty="0">
                <a:latin typeface="Arial"/>
                <a:cs typeface="Arial"/>
              </a:rPr>
              <a:t> in </a:t>
            </a:r>
            <a:r>
              <a:rPr lang="es-ES" sz="1800" dirty="0" err="1">
                <a:latin typeface="Arial"/>
                <a:cs typeface="Arial"/>
              </a:rPr>
              <a:t>the</a:t>
            </a:r>
            <a:r>
              <a:rPr lang="es-ES" sz="1800" dirty="0">
                <a:latin typeface="Arial"/>
                <a:cs typeface="Arial"/>
              </a:rPr>
              <a:t> </a:t>
            </a:r>
            <a:r>
              <a:rPr lang="es-ES" sz="1800" dirty="0" err="1">
                <a:latin typeface="Arial"/>
                <a:cs typeface="Arial"/>
              </a:rPr>
              <a:t>yard</a:t>
            </a:r>
            <a:endParaRPr lang="es-ES" sz="1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S" sz="1800" dirty="0">
                <a:latin typeface="Arial"/>
                <a:cs typeface="Arial"/>
              </a:rPr>
              <a:t>Christmas </a:t>
            </a:r>
            <a:r>
              <a:rPr lang="es-ES" sz="1800" dirty="0" err="1">
                <a:latin typeface="Arial"/>
                <a:cs typeface="Arial"/>
              </a:rPr>
              <a:t>carols</a:t>
            </a:r>
            <a:endParaRPr lang="es-ES" sz="1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S" sz="1800" dirty="0" err="1">
                <a:latin typeface="Arial"/>
                <a:cs typeface="Arial"/>
              </a:rPr>
              <a:t>Acarajé</a:t>
            </a:r>
            <a:endParaRPr lang="es-ES" sz="1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S" sz="1800" dirty="0" err="1">
                <a:latin typeface="Arial"/>
                <a:cs typeface="Arial"/>
              </a:rPr>
              <a:t>Coke</a:t>
            </a:r>
            <a:endParaRPr lang="es-ES" sz="1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S" sz="1800" dirty="0" err="1">
                <a:latin typeface="Arial"/>
                <a:cs typeface="Arial"/>
              </a:rPr>
              <a:t>The</a:t>
            </a:r>
            <a:r>
              <a:rPr lang="es-ES" sz="1800" dirty="0">
                <a:latin typeface="Arial"/>
                <a:cs typeface="Arial"/>
              </a:rPr>
              <a:t> </a:t>
            </a:r>
            <a:r>
              <a:rPr lang="es-ES" sz="1800" dirty="0" err="1">
                <a:latin typeface="Arial"/>
                <a:cs typeface="Arial"/>
              </a:rPr>
              <a:t>Olympic</a:t>
            </a:r>
            <a:r>
              <a:rPr lang="es-ES" sz="1800" dirty="0">
                <a:latin typeface="Arial"/>
                <a:cs typeface="Arial"/>
              </a:rPr>
              <a:t> </a:t>
            </a:r>
            <a:r>
              <a:rPr lang="es-ES" sz="1800" dirty="0" err="1">
                <a:latin typeface="Arial"/>
                <a:cs typeface="Arial"/>
              </a:rPr>
              <a:t>games</a:t>
            </a:r>
            <a:endParaRPr lang="es-ES" sz="1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S" sz="1800" dirty="0">
                <a:latin typeface="Arial"/>
                <a:cs typeface="Arial"/>
              </a:rPr>
              <a:t>I</a:t>
            </a:r>
          </a:p>
          <a:p>
            <a:pPr marL="0" indent="0">
              <a:buNone/>
            </a:pPr>
            <a:endParaRPr lang="es-ES" sz="1800" dirty="0">
              <a:latin typeface="Arial"/>
              <a:cs typeface="Arial"/>
            </a:endParaRPr>
          </a:p>
          <a:p>
            <a:pPr marL="0" indent="0">
              <a:buNone/>
            </a:pPr>
            <a:endParaRPr lang="es-ES" sz="1800" dirty="0">
              <a:latin typeface="Arial"/>
              <a:cs typeface="Arial"/>
            </a:endParaRPr>
          </a:p>
        </p:txBody>
      </p:sp>
      <p:sp>
        <p:nvSpPr>
          <p:cNvPr id="6" name="Marcador de texto 4"/>
          <p:cNvSpPr txBox="1">
            <a:spLocks/>
          </p:cNvSpPr>
          <p:nvPr/>
        </p:nvSpPr>
        <p:spPr>
          <a:xfrm>
            <a:off x="539551" y="188640"/>
            <a:ext cx="8136905" cy="1296094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dirty="0" err="1">
                <a:solidFill>
                  <a:schemeClr val="bg1"/>
                </a:solidFill>
                <a:latin typeface="Arial Black"/>
                <a:cs typeface="Arial"/>
              </a:rPr>
              <a:t>Now</a:t>
            </a:r>
            <a:r>
              <a:rPr lang="es-ES" sz="4400" dirty="0">
                <a:solidFill>
                  <a:schemeClr val="bg1"/>
                </a:solidFill>
                <a:latin typeface="Arial Black"/>
                <a:cs typeface="Arial"/>
              </a:rPr>
              <a:t>, </a:t>
            </a:r>
            <a:r>
              <a:rPr lang="es-ES" sz="4400" dirty="0" err="1">
                <a:solidFill>
                  <a:schemeClr val="bg1"/>
                </a:solidFill>
                <a:latin typeface="Arial Black"/>
                <a:cs typeface="Arial"/>
              </a:rPr>
              <a:t>you</a:t>
            </a:r>
            <a:r>
              <a:rPr lang="es-ES" sz="4400" dirty="0">
                <a:solidFill>
                  <a:schemeClr val="bg1"/>
                </a:solidFill>
                <a:latin typeface="Arial Black"/>
                <a:cs typeface="Arial"/>
              </a:rPr>
              <a:t>!</a:t>
            </a:r>
          </a:p>
          <a:p>
            <a:pPr marL="0" indent="0">
              <a:buNone/>
            </a:pPr>
            <a:r>
              <a:rPr lang="es-E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 Use </a:t>
            </a:r>
            <a:r>
              <a:rPr lang="es-E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cues</a:t>
            </a:r>
            <a:r>
              <a:rPr lang="es-E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E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have</a:t>
            </a:r>
            <a:r>
              <a:rPr lang="es-E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Passive</a:t>
            </a:r>
            <a:r>
              <a:rPr lang="es-E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Voice</a:t>
            </a:r>
            <a:r>
              <a:rPr lang="es-E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sentences</a:t>
            </a:r>
            <a:r>
              <a:rPr lang="es-E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7" name="Marcador de texto 4"/>
          <p:cNvSpPr txBox="1">
            <a:spLocks/>
          </p:cNvSpPr>
          <p:nvPr/>
        </p:nvSpPr>
        <p:spPr>
          <a:xfrm>
            <a:off x="2627784" y="2276872"/>
            <a:ext cx="1368152" cy="31683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6D9B"/>
            </a:solidFill>
          </a:ln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4400" dirty="0">
                <a:latin typeface="Arial" pitchFamily="34" charset="0"/>
                <a:cs typeface="Arial" pitchFamily="34" charset="0"/>
              </a:rPr>
              <a:t>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Marcador de texto 4"/>
          <p:cNvSpPr txBox="1">
            <a:spLocks/>
          </p:cNvSpPr>
          <p:nvPr/>
        </p:nvSpPr>
        <p:spPr>
          <a:xfrm>
            <a:off x="4211960" y="2276872"/>
            <a:ext cx="2160240" cy="31683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6D9B"/>
            </a:solidFill>
          </a:ln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sing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err="1">
                <a:latin typeface="Arial"/>
                <a:cs typeface="Arial"/>
              </a:rPr>
              <a:t>affect</a:t>
            </a:r>
            <a:endParaRPr lang="es-ES" dirty="0">
              <a:latin typeface="Arial"/>
              <a:cs typeface="Arial"/>
            </a:endParaRPr>
          </a:p>
          <a:p>
            <a:pPr algn="ctr">
              <a:spcBef>
                <a:spcPct val="20000"/>
              </a:spcBef>
            </a:pPr>
            <a:r>
              <a:rPr lang="es-ES" dirty="0" err="1">
                <a:latin typeface="Arial"/>
                <a:cs typeface="Arial"/>
              </a:rPr>
              <a:t>drink</a:t>
            </a:r>
            <a:endParaRPr lang="es-ES" dirty="0"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water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err="1">
                <a:latin typeface="Arial"/>
                <a:cs typeface="Arial"/>
              </a:rPr>
              <a:t>eat</a:t>
            </a:r>
            <a:endParaRPr lang="es-ES" dirty="0"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err="1">
                <a:latin typeface="Arial"/>
                <a:cs typeface="Arial"/>
              </a:rPr>
              <a:t>watch</a:t>
            </a:r>
            <a:endParaRPr lang="es-ES" dirty="0"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err="1">
                <a:latin typeface="Arial"/>
                <a:cs typeface="Arial"/>
              </a:rPr>
              <a:t>clean</a:t>
            </a:r>
            <a:endParaRPr lang="es-ES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Marcador de texto 4"/>
          <p:cNvSpPr txBox="1">
            <a:spLocks/>
          </p:cNvSpPr>
          <p:nvPr/>
        </p:nvSpPr>
        <p:spPr>
          <a:xfrm>
            <a:off x="6660232" y="2276872"/>
            <a:ext cx="2160240" cy="31683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6D9B"/>
            </a:solidFill>
          </a:ln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every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day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err="1">
                <a:latin typeface="Arial"/>
                <a:cs typeface="Arial"/>
              </a:rPr>
              <a:t>all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over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the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world</a:t>
            </a:r>
            <a:r>
              <a:rPr lang="es-ES" dirty="0">
                <a:latin typeface="Arial"/>
                <a:cs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Bahia</a:t>
            </a:r>
            <a:r>
              <a:rPr lang="es-ES" dirty="0">
                <a:latin typeface="Arial"/>
                <a:cs typeface="Arial"/>
              </a:rPr>
              <a:t>.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err="1">
                <a:latin typeface="Arial"/>
                <a:cs typeface="Arial"/>
              </a:rPr>
              <a:t>during</a:t>
            </a:r>
            <a:r>
              <a:rPr lang="es-ES" dirty="0">
                <a:latin typeface="Arial"/>
                <a:cs typeface="Arial"/>
              </a:rPr>
              <a:t> Christmas.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every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day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baseline="0" dirty="0">
                <a:latin typeface="Arial"/>
                <a:cs typeface="Arial"/>
              </a:rPr>
              <a:t>in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many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countries</a:t>
            </a:r>
            <a:r>
              <a:rPr lang="es-ES" dirty="0">
                <a:latin typeface="Arial"/>
                <a:cs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news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129644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251520" y="1916832"/>
            <a:ext cx="8642350" cy="108012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s-ES" sz="2800" dirty="0" err="1">
                <a:latin typeface="Arial Black" pitchFamily="34" charset="0"/>
                <a:cs typeface="Arial"/>
              </a:rPr>
              <a:t>Is</a:t>
            </a:r>
            <a:r>
              <a:rPr lang="es-ES" sz="2800" dirty="0">
                <a:latin typeface="Arial Black" pitchFamily="34" charset="0"/>
                <a:cs typeface="Arial"/>
              </a:rPr>
              <a:t> </a:t>
            </a:r>
            <a:r>
              <a:rPr lang="es-ES" sz="2800" dirty="0" err="1">
                <a:latin typeface="Arial Black" pitchFamily="34" charset="0"/>
                <a:cs typeface="Arial"/>
              </a:rPr>
              <a:t>feijoada</a:t>
            </a:r>
            <a:r>
              <a:rPr lang="es-ES" sz="2800" dirty="0">
                <a:latin typeface="Arial Black" pitchFamily="34" charset="0"/>
                <a:cs typeface="Arial"/>
              </a:rPr>
              <a:t> </a:t>
            </a:r>
            <a:r>
              <a:rPr lang="es-ES" sz="2800" dirty="0" err="1">
                <a:latin typeface="Arial Black" pitchFamily="34" charset="0"/>
                <a:cs typeface="Arial"/>
              </a:rPr>
              <a:t>eaten</a:t>
            </a:r>
            <a:r>
              <a:rPr lang="es-ES" sz="2800" dirty="0">
                <a:latin typeface="Arial Black" pitchFamily="34" charset="0"/>
                <a:cs typeface="Arial"/>
              </a:rPr>
              <a:t> in </a:t>
            </a:r>
            <a:r>
              <a:rPr lang="es-ES" sz="2800" dirty="0" err="1">
                <a:latin typeface="Arial Black" pitchFamily="34" charset="0"/>
                <a:cs typeface="Arial"/>
              </a:rPr>
              <a:t>the</a:t>
            </a:r>
            <a:r>
              <a:rPr lang="es-ES" sz="2800" dirty="0">
                <a:latin typeface="Arial Black" pitchFamily="34" charset="0"/>
                <a:cs typeface="Arial"/>
              </a:rPr>
              <a:t> US?</a:t>
            </a:r>
          </a:p>
          <a:p>
            <a:pPr marL="0" indent="0">
              <a:buNone/>
            </a:pPr>
            <a:r>
              <a:rPr lang="es-ES" sz="2800" dirty="0">
                <a:latin typeface="Arial Black" pitchFamily="34" charset="0"/>
                <a:cs typeface="Arial"/>
              </a:rPr>
              <a:t>Are </a:t>
            </a:r>
            <a:r>
              <a:rPr lang="es-ES" sz="2800" dirty="0" err="1">
                <a:latin typeface="Arial Black" pitchFamily="34" charset="0"/>
                <a:cs typeface="Arial"/>
              </a:rPr>
              <a:t>winter</a:t>
            </a:r>
            <a:r>
              <a:rPr lang="es-ES" sz="2800" dirty="0">
                <a:latin typeface="Arial Black" pitchFamily="34" charset="0"/>
                <a:cs typeface="Arial"/>
              </a:rPr>
              <a:t> </a:t>
            </a:r>
            <a:r>
              <a:rPr lang="es-ES" sz="2800" dirty="0" err="1">
                <a:latin typeface="Arial Black" pitchFamily="34" charset="0"/>
                <a:cs typeface="Arial"/>
              </a:rPr>
              <a:t>sports</a:t>
            </a:r>
            <a:r>
              <a:rPr lang="es-ES" sz="2800" dirty="0">
                <a:latin typeface="Arial Black" pitchFamily="34" charset="0"/>
                <a:cs typeface="Arial"/>
              </a:rPr>
              <a:t> </a:t>
            </a:r>
            <a:r>
              <a:rPr lang="es-ES" sz="2800" dirty="0" err="1">
                <a:latin typeface="Arial Black" pitchFamily="34" charset="0"/>
                <a:cs typeface="Arial"/>
              </a:rPr>
              <a:t>played</a:t>
            </a:r>
            <a:r>
              <a:rPr lang="es-ES" sz="2800" dirty="0">
                <a:latin typeface="Arial Black" pitchFamily="34" charset="0"/>
                <a:cs typeface="Arial"/>
              </a:rPr>
              <a:t> in Asia?</a:t>
            </a:r>
          </a:p>
        </p:txBody>
      </p:sp>
      <p:sp>
        <p:nvSpPr>
          <p:cNvPr id="4" name="Marcador de texto 4"/>
          <p:cNvSpPr txBox="1">
            <a:spLocks/>
          </p:cNvSpPr>
          <p:nvPr/>
        </p:nvSpPr>
        <p:spPr>
          <a:xfrm>
            <a:off x="467544" y="1989262"/>
            <a:ext cx="8144520" cy="1439738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s-ES" sz="2400" dirty="0">
              <a:solidFill>
                <a:srgbClr val="F93F63"/>
              </a:solidFill>
              <a:latin typeface="Arial"/>
              <a:cs typeface="Arial"/>
            </a:endParaRPr>
          </a:p>
        </p:txBody>
      </p:sp>
      <p:sp>
        <p:nvSpPr>
          <p:cNvPr id="6" name="Marcador de texto 4"/>
          <p:cNvSpPr txBox="1">
            <a:spLocks/>
          </p:cNvSpPr>
          <p:nvPr/>
        </p:nvSpPr>
        <p:spPr>
          <a:xfrm>
            <a:off x="539551" y="188640"/>
            <a:ext cx="8136905" cy="1296094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" sz="4400" dirty="0" err="1">
                <a:solidFill>
                  <a:schemeClr val="bg1"/>
                </a:solidFill>
                <a:latin typeface="Arial Black"/>
                <a:cs typeface="Arial"/>
              </a:rPr>
              <a:t>Interrogative</a:t>
            </a:r>
            <a:r>
              <a:rPr lang="es-ES" sz="4400" dirty="0">
                <a:solidFill>
                  <a:schemeClr val="bg1"/>
                </a:solidFill>
                <a:latin typeface="Arial Black"/>
                <a:cs typeface="Arial"/>
              </a:rPr>
              <a:t> 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4400" dirty="0" err="1">
                <a:solidFill>
                  <a:schemeClr val="bg1"/>
                </a:solidFill>
                <a:latin typeface="Arial Black"/>
                <a:cs typeface="Arial"/>
              </a:rPr>
              <a:t>Negative</a:t>
            </a:r>
            <a:r>
              <a:rPr lang="es-ES" sz="4400" dirty="0">
                <a:solidFill>
                  <a:schemeClr val="bg1"/>
                </a:solidFill>
                <a:latin typeface="Arial Black"/>
                <a:cs typeface="Arial"/>
              </a:rPr>
              <a:t> </a:t>
            </a:r>
            <a:r>
              <a:rPr lang="es-ES" sz="4400" dirty="0" err="1">
                <a:solidFill>
                  <a:schemeClr val="bg1"/>
                </a:solidFill>
                <a:latin typeface="Arial Black"/>
                <a:cs typeface="Arial"/>
              </a:rPr>
              <a:t>Forms</a:t>
            </a:r>
            <a:endParaRPr lang="es-E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Marcador de texto 4"/>
          <p:cNvSpPr txBox="1">
            <a:spLocks/>
          </p:cNvSpPr>
          <p:nvPr/>
        </p:nvSpPr>
        <p:spPr>
          <a:xfrm>
            <a:off x="251520" y="3140968"/>
            <a:ext cx="8642350" cy="108012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Baseball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isn’t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played</a:t>
            </a:r>
            <a:r>
              <a:rPr kumimoji="0" lang="es-E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in </a:t>
            </a:r>
            <a:r>
              <a:rPr kumimoji="0" lang="es-E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Brazil</a:t>
            </a:r>
            <a:r>
              <a:rPr kumimoji="0" lang="es-E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800" b="1" noProof="0" dirty="0">
                <a:latin typeface="Arial Black" pitchFamily="34" charset="0"/>
                <a:cs typeface="Arial"/>
              </a:rPr>
              <a:t>Samba and </a:t>
            </a:r>
            <a:r>
              <a:rPr lang="es-ES" sz="2800" b="1" noProof="0" dirty="0" err="1">
                <a:latin typeface="Arial Black" pitchFamily="34" charset="0"/>
                <a:cs typeface="Arial"/>
              </a:rPr>
              <a:t>axé</a:t>
            </a:r>
            <a:r>
              <a:rPr lang="es-ES" sz="2800" b="1" noProof="0" dirty="0">
                <a:latin typeface="Arial Black" pitchFamily="34" charset="0"/>
                <a:cs typeface="Arial"/>
              </a:rPr>
              <a:t> </a:t>
            </a:r>
            <a:r>
              <a:rPr lang="es-ES" sz="2800" b="1" noProof="0" dirty="0" err="1">
                <a:latin typeface="Arial Black" pitchFamily="34" charset="0"/>
                <a:cs typeface="Arial"/>
              </a:rPr>
              <a:t>aren’t</a:t>
            </a:r>
            <a:r>
              <a:rPr lang="es-ES" sz="2800" b="1" noProof="0" dirty="0">
                <a:latin typeface="Arial Black" pitchFamily="34" charset="0"/>
                <a:cs typeface="Arial"/>
              </a:rPr>
              <a:t> </a:t>
            </a:r>
            <a:r>
              <a:rPr lang="es-ES" sz="2800" b="1" noProof="0" dirty="0" err="1">
                <a:latin typeface="Arial Black" pitchFamily="34" charset="0"/>
                <a:cs typeface="Arial"/>
              </a:rPr>
              <a:t>danced</a:t>
            </a:r>
            <a:r>
              <a:rPr lang="es-ES" sz="2800" b="1" noProof="0" dirty="0">
                <a:latin typeface="Arial Black" pitchFamily="34" charset="0"/>
                <a:cs typeface="Arial"/>
              </a:rPr>
              <a:t> in </a:t>
            </a:r>
            <a:r>
              <a:rPr lang="es-ES" sz="2800" b="1" noProof="0" dirty="0" err="1">
                <a:latin typeface="Arial Black" pitchFamily="34" charset="0"/>
                <a:cs typeface="Arial"/>
              </a:rPr>
              <a:t>Mexico</a:t>
            </a:r>
            <a:r>
              <a:rPr lang="es-ES" sz="3200" b="1" noProof="0" dirty="0">
                <a:solidFill>
                  <a:srgbClr val="595959"/>
                </a:solidFill>
                <a:latin typeface="Arial Black" pitchFamily="34" charset="0"/>
                <a:cs typeface="Arial"/>
              </a:rPr>
              <a:t>.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Marcador de texto 4"/>
          <p:cNvSpPr txBox="1">
            <a:spLocks/>
          </p:cNvSpPr>
          <p:nvPr/>
        </p:nvSpPr>
        <p:spPr>
          <a:xfrm>
            <a:off x="251520" y="4437112"/>
            <a:ext cx="8642350" cy="1080120"/>
          </a:xfrm>
          <a:prstGeom prst="rect">
            <a:avLst/>
          </a:prstGeom>
          <a:ln>
            <a:noFill/>
          </a:ln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both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interrogative</a:t>
            </a:r>
            <a:r>
              <a:rPr kumimoji="0" lang="es-E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and </a:t>
            </a:r>
            <a:r>
              <a:rPr kumimoji="0" lang="es-E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negative</a:t>
            </a:r>
            <a:r>
              <a:rPr kumimoji="0" lang="es-E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forms</a:t>
            </a:r>
            <a:r>
              <a:rPr kumimoji="0" lang="es-E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s-E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it’s</a:t>
            </a:r>
            <a:r>
              <a:rPr kumimoji="0" lang="es-E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important</a:t>
            </a:r>
            <a:r>
              <a:rPr kumimoji="0" lang="es-E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</a:t>
            </a:r>
            <a:r>
              <a:rPr kumimoji="0" lang="es-E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change</a:t>
            </a:r>
            <a:r>
              <a:rPr kumimoji="0" lang="es-E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</a:t>
            </a:r>
            <a:r>
              <a:rPr kumimoji="0" lang="es-E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verb</a:t>
            </a:r>
            <a:r>
              <a:rPr kumimoji="0" lang="es-E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TO BE.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29644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 txBox="1">
            <a:spLocks/>
          </p:cNvSpPr>
          <p:nvPr/>
        </p:nvSpPr>
        <p:spPr>
          <a:xfrm>
            <a:off x="539551" y="188640"/>
            <a:ext cx="8136905" cy="1296094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" sz="4400" dirty="0" err="1">
                <a:solidFill>
                  <a:schemeClr val="bg1"/>
                </a:solidFill>
                <a:latin typeface="Arial Black" pitchFamily="34" charset="0"/>
                <a:cs typeface="Arial"/>
              </a:rPr>
              <a:t>Now</a:t>
            </a:r>
            <a:r>
              <a:rPr lang="es-ES" sz="4400" dirty="0">
                <a:solidFill>
                  <a:schemeClr val="bg1"/>
                </a:solidFill>
                <a:latin typeface="Arial Black" pitchFamily="34" charset="0"/>
                <a:cs typeface="Arial"/>
              </a:rPr>
              <a:t>, </a:t>
            </a:r>
            <a:r>
              <a:rPr lang="es-ES" sz="4400" dirty="0" err="1">
                <a:solidFill>
                  <a:schemeClr val="bg1"/>
                </a:solidFill>
                <a:latin typeface="Arial Black" pitchFamily="34" charset="0"/>
                <a:cs typeface="Arial"/>
              </a:rPr>
              <a:t>you</a:t>
            </a:r>
            <a:r>
              <a:rPr lang="es-ES" sz="4400" dirty="0">
                <a:solidFill>
                  <a:schemeClr val="bg1"/>
                </a:solidFill>
                <a:latin typeface="Arial Black" pitchFamily="34" charset="0"/>
                <a:cs typeface="Arial"/>
              </a:rPr>
              <a:t>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4400" dirty="0" err="1">
                <a:solidFill>
                  <a:schemeClr val="bg1"/>
                </a:solidFill>
                <a:latin typeface="Arial Black" pitchFamily="34" charset="0"/>
                <a:cs typeface="Arial"/>
              </a:rPr>
              <a:t>What</a:t>
            </a:r>
            <a:r>
              <a:rPr lang="es-ES" sz="4400" dirty="0">
                <a:solidFill>
                  <a:schemeClr val="bg1"/>
                </a:solidFill>
                <a:latin typeface="Arial Black" pitchFamily="34" charset="0"/>
                <a:cs typeface="Arial"/>
              </a:rPr>
              <a:t> </a:t>
            </a:r>
            <a:r>
              <a:rPr lang="es-ES" sz="4400" dirty="0" err="1">
                <a:solidFill>
                  <a:schemeClr val="bg1"/>
                </a:solidFill>
                <a:latin typeface="Arial Black" pitchFamily="34" charset="0"/>
                <a:cs typeface="Arial"/>
              </a:rPr>
              <a:t>is</a:t>
            </a:r>
            <a:r>
              <a:rPr lang="es-ES" sz="4400" dirty="0">
                <a:solidFill>
                  <a:schemeClr val="bg1"/>
                </a:solidFill>
                <a:latin typeface="Arial Black" pitchFamily="34" charset="0"/>
                <a:cs typeface="Arial"/>
              </a:rPr>
              <a:t> </a:t>
            </a:r>
            <a:r>
              <a:rPr lang="es-ES" sz="4400" dirty="0" err="1">
                <a:solidFill>
                  <a:schemeClr val="bg1"/>
                </a:solidFill>
                <a:latin typeface="Arial Black" pitchFamily="34" charset="0"/>
                <a:cs typeface="Arial"/>
              </a:rPr>
              <a:t>it</a:t>
            </a:r>
            <a:r>
              <a:rPr lang="es-ES" sz="4400" dirty="0">
                <a:solidFill>
                  <a:schemeClr val="bg1"/>
                </a:solidFill>
                <a:latin typeface="Arial Black" pitchFamily="34" charset="0"/>
                <a:cs typeface="Arial"/>
              </a:rPr>
              <a:t>?</a:t>
            </a:r>
          </a:p>
        </p:txBody>
      </p:sp>
      <p:sp>
        <p:nvSpPr>
          <p:cNvPr id="10" name="Marcador de texto 4"/>
          <p:cNvSpPr txBox="1">
            <a:spLocks/>
          </p:cNvSpPr>
          <p:nvPr/>
        </p:nvSpPr>
        <p:spPr>
          <a:xfrm>
            <a:off x="179512" y="1988840"/>
            <a:ext cx="8642350" cy="72008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1 -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It’s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made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of metal and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other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materials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,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it’s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used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for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communication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.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It</a:t>
            </a:r>
            <a:r>
              <a:rPr lang="es-ES" sz="2000" b="1" dirty="0">
                <a:latin typeface="Arial Black" pitchFamily="34" charset="0"/>
                <a:cs typeface="Arial"/>
              </a:rPr>
              <a:t> </a:t>
            </a:r>
            <a:r>
              <a:rPr lang="es-ES" sz="2000" b="1" dirty="0" err="1">
                <a:latin typeface="Arial Black" pitchFamily="34" charset="0"/>
                <a:cs typeface="Arial"/>
              </a:rPr>
              <a:t>isn’t</a:t>
            </a:r>
            <a:r>
              <a:rPr lang="es-ES" sz="2000" b="1" dirty="0">
                <a:latin typeface="Arial Black" pitchFamily="34" charset="0"/>
                <a:cs typeface="Arial"/>
              </a:rPr>
              <a:t> </a:t>
            </a:r>
            <a:r>
              <a:rPr lang="es-ES" sz="2000" b="1" dirty="0" err="1">
                <a:latin typeface="Arial Black" pitchFamily="34" charset="0"/>
                <a:cs typeface="Arial"/>
              </a:rPr>
              <a:t>allowed</a:t>
            </a:r>
            <a:r>
              <a:rPr lang="es-ES" sz="2000" b="1" dirty="0">
                <a:latin typeface="Arial Black" pitchFamily="34" charset="0"/>
                <a:cs typeface="Arial"/>
              </a:rPr>
              <a:t> in </a:t>
            </a:r>
            <a:r>
              <a:rPr lang="es-ES" sz="2000" b="1" dirty="0" err="1">
                <a:latin typeface="Arial Black" pitchFamily="34" charset="0"/>
                <a:cs typeface="Arial"/>
              </a:rPr>
              <a:t>some</a:t>
            </a:r>
            <a:r>
              <a:rPr lang="es-ES" sz="2000" b="1" dirty="0">
                <a:latin typeface="Arial Black" pitchFamily="34" charset="0"/>
                <a:cs typeface="Arial"/>
              </a:rPr>
              <a:t> </a:t>
            </a:r>
            <a:r>
              <a:rPr lang="es-ES" sz="2000" b="1" dirty="0" err="1">
                <a:latin typeface="Arial Black" pitchFamily="34" charset="0"/>
                <a:cs typeface="Arial"/>
              </a:rPr>
              <a:t>public</a:t>
            </a:r>
            <a:r>
              <a:rPr lang="es-ES" sz="2000" b="1" dirty="0">
                <a:latin typeface="Arial Black" pitchFamily="34" charset="0"/>
                <a:cs typeface="Arial"/>
              </a:rPr>
              <a:t> places.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Marcador de texto 4"/>
          <p:cNvSpPr txBox="1">
            <a:spLocks/>
          </p:cNvSpPr>
          <p:nvPr/>
        </p:nvSpPr>
        <p:spPr>
          <a:xfrm>
            <a:off x="179512" y="2708920"/>
            <a:ext cx="8642350" cy="432048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2 -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It’s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found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everywhere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.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It’s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used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to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go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from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place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to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place.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Marcador de texto 4"/>
          <p:cNvSpPr txBox="1">
            <a:spLocks/>
          </p:cNvSpPr>
          <p:nvPr/>
        </p:nvSpPr>
        <p:spPr>
          <a:xfrm>
            <a:off x="179512" y="3212976"/>
            <a:ext cx="8642350" cy="72008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3 -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It’s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made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 of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leather</a:t>
            </a:r>
            <a:r>
              <a:rPr lang="es-ES" sz="2000" b="1" dirty="0">
                <a:latin typeface="Arial Black" pitchFamily="34" charset="0"/>
                <a:cs typeface="Arial"/>
              </a:rPr>
              <a:t> and </a:t>
            </a:r>
            <a:r>
              <a:rPr lang="es-ES" sz="2000" b="1" dirty="0" err="1">
                <a:latin typeface="Arial Black" pitchFamily="34" charset="0"/>
                <a:cs typeface="Arial"/>
              </a:rPr>
              <a:t>it’s</a:t>
            </a:r>
            <a:r>
              <a:rPr lang="es-ES" sz="2000" b="1" dirty="0">
                <a:latin typeface="Arial Black" pitchFamily="34" charset="0"/>
                <a:cs typeface="Arial"/>
              </a:rPr>
              <a:t> </a:t>
            </a:r>
            <a:r>
              <a:rPr lang="es-ES" sz="2000" b="1" dirty="0" err="1">
                <a:latin typeface="Arial Black" pitchFamily="34" charset="0"/>
                <a:cs typeface="Arial"/>
              </a:rPr>
              <a:t>used</a:t>
            </a:r>
            <a:r>
              <a:rPr lang="es-ES" sz="2000" b="1" dirty="0">
                <a:latin typeface="Arial Black" pitchFamily="34" charset="0"/>
                <a:cs typeface="Arial"/>
              </a:rPr>
              <a:t> </a:t>
            </a:r>
            <a:r>
              <a:rPr lang="es-ES" sz="2000" b="1" dirty="0" err="1">
                <a:latin typeface="Arial Black" pitchFamily="34" charset="0"/>
                <a:cs typeface="Arial"/>
              </a:rPr>
              <a:t>to</a:t>
            </a:r>
            <a:r>
              <a:rPr lang="es-ES" sz="2000" b="1" dirty="0">
                <a:latin typeface="Arial Black" pitchFamily="34" charset="0"/>
                <a:cs typeface="Arial"/>
              </a:rPr>
              <a:t> </a:t>
            </a:r>
            <a:r>
              <a:rPr lang="es-ES" sz="2000" b="1" dirty="0" err="1">
                <a:latin typeface="Arial Black" pitchFamily="34" charset="0"/>
                <a:cs typeface="Arial"/>
              </a:rPr>
              <a:t>play</a:t>
            </a:r>
            <a:r>
              <a:rPr lang="es-ES" sz="2000" b="1" dirty="0">
                <a:latin typeface="Arial Black" pitchFamily="34" charset="0"/>
                <a:cs typeface="Arial"/>
              </a:rPr>
              <a:t> soccer and </a:t>
            </a:r>
            <a:r>
              <a:rPr lang="es-ES" sz="2000" b="1" dirty="0" err="1">
                <a:latin typeface="Arial Black" pitchFamily="34" charset="0"/>
                <a:cs typeface="Arial"/>
              </a:rPr>
              <a:t>other</a:t>
            </a:r>
            <a:r>
              <a:rPr lang="es-ES" sz="2000" b="1" dirty="0">
                <a:latin typeface="Arial Black" pitchFamily="34" charset="0"/>
                <a:cs typeface="Arial"/>
              </a:rPr>
              <a:t> </a:t>
            </a:r>
            <a:r>
              <a:rPr lang="es-ES" sz="2000" b="1" dirty="0" err="1">
                <a:latin typeface="Arial Black" pitchFamily="34" charset="0"/>
                <a:cs typeface="Arial"/>
              </a:rPr>
              <a:t>sports</a:t>
            </a:r>
            <a:r>
              <a:rPr lang="es-ES" sz="2000" b="1" dirty="0">
                <a:latin typeface="Arial Black" pitchFamily="34" charset="0"/>
                <a:cs typeface="Arial"/>
              </a:rPr>
              <a:t>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4" name="Picture 13" descr="ThinkstockPhotos-46983064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05063"/>
            <a:ext cx="1700808" cy="1700808"/>
          </a:xfrm>
          <a:prstGeom prst="rect">
            <a:avLst/>
          </a:prstGeom>
        </p:spPr>
      </p:pic>
      <p:pic>
        <p:nvPicPr>
          <p:cNvPr id="15" name="Picture 14" descr="ThinkstockPhotos-46727527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80" y="4098961"/>
            <a:ext cx="1944216" cy="1513012"/>
          </a:xfrm>
          <a:prstGeom prst="rect">
            <a:avLst/>
          </a:prstGeom>
        </p:spPr>
      </p:pic>
      <p:pic>
        <p:nvPicPr>
          <p:cNvPr id="16" name="Picture 15" descr="ThinkstockPhotos-46925450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84444"/>
            <a:ext cx="1368152" cy="154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9644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582</Words>
  <Application>Microsoft Office PowerPoint</Application>
  <PresentationFormat>On-screen Show (4:3)</PresentationFormat>
  <Paragraphs>92</Paragraphs>
  <Slides>11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 PRESENT TENSE</dc:title>
  <dc:creator>Hilani</dc:creator>
  <cp:lastModifiedBy>Deborah</cp:lastModifiedBy>
  <cp:revision>90</cp:revision>
  <dcterms:created xsi:type="dcterms:W3CDTF">2015-01-08T15:47:12Z</dcterms:created>
  <dcterms:modified xsi:type="dcterms:W3CDTF">2020-05-25T13:48:18Z</dcterms:modified>
</cp:coreProperties>
</file>