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4"/>
  </p:notesMasterIdLst>
  <p:sldIdLst>
    <p:sldId id="257" r:id="rId2"/>
    <p:sldId id="295" r:id="rId3"/>
    <p:sldId id="316" r:id="rId4"/>
    <p:sldId id="317" r:id="rId5"/>
    <p:sldId id="297" r:id="rId6"/>
    <p:sldId id="266" r:id="rId7"/>
    <p:sldId id="304" r:id="rId8"/>
    <p:sldId id="313" r:id="rId9"/>
    <p:sldId id="314" r:id="rId10"/>
    <p:sldId id="280" r:id="rId11"/>
    <p:sldId id="296" r:id="rId12"/>
    <p:sldId id="264" r:id="rId13"/>
  </p:sldIdLst>
  <p:sldSz cx="9144000" cy="6858000" type="screen4x3"/>
  <p:notesSz cx="6858000" cy="9144000"/>
  <p:defaultTextStyle>
    <a:defPPr>
      <a:defRPr lang="pt-BR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Geneva" pitchFamily="12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Geneva" pitchFamily="12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Geneva" pitchFamily="12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Geneva" pitchFamily="12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Geneva" pitchFamily="12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Geneva" pitchFamily="12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Geneva" pitchFamily="12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Geneva" pitchFamily="12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Geneva" pitchFamily="12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60049"/>
    <a:srgbClr val="FFFFFF"/>
    <a:srgbClr val="FF9900"/>
    <a:srgbClr val="FFFF99"/>
    <a:srgbClr val="FF00FF"/>
    <a:srgbClr val="FFDDFF"/>
    <a:srgbClr val="FFCCFF"/>
    <a:srgbClr val="FFCC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Estilo Médio 2 - Ênfase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75269" autoAdjust="0"/>
  </p:normalViewPr>
  <p:slideViewPr>
    <p:cSldViewPr>
      <p:cViewPr>
        <p:scale>
          <a:sx n="40" d="100"/>
          <a:sy n="40" d="100"/>
        </p:scale>
        <p:origin x="2256" y="4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fld id="{6330A955-4921-40C9-9789-A2D184F2CF49}" type="datetimeFigureOut">
              <a:rPr lang="pt-BR"/>
              <a:pPr>
                <a:defRPr/>
              </a:pPr>
              <a:t>31/03/2014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pt-BR" noProof="0" smtClean="0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pt-BR" noProof="0" smtClean="0"/>
              <a:t>Clique para editar os estilos do texto mestre</a:t>
            </a:r>
          </a:p>
          <a:p>
            <a:pPr lvl="1"/>
            <a:r>
              <a:rPr lang="pt-BR" noProof="0" smtClean="0"/>
              <a:t>Segundo nível</a:t>
            </a:r>
          </a:p>
          <a:p>
            <a:pPr lvl="2"/>
            <a:r>
              <a:rPr lang="pt-BR" noProof="0" smtClean="0"/>
              <a:t>Terceiro nível</a:t>
            </a:r>
          </a:p>
          <a:p>
            <a:pPr lvl="3"/>
            <a:r>
              <a:rPr lang="pt-BR" noProof="0" smtClean="0"/>
              <a:t>Quarto nível</a:t>
            </a:r>
          </a:p>
          <a:p>
            <a:pPr lvl="4"/>
            <a:r>
              <a:rPr lang="pt-BR" noProof="0" smtClean="0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fld id="{FB11CA67-E9A1-432E-BBE1-8B40723DC033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3847328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Geneva" charset="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Geneva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Geneva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Geneva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Geneva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5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r>
              <a:rPr lang="pt-BR" smtClean="0">
                <a:ea typeface="Geneva" pitchFamily="124" charset="-128"/>
              </a:rPr>
              <a:t>Esta presentación en power point la podrás, de acuerdo con el currículum de cada grupo, trabajar vía cañón, televisión o pizarra digital interactiva. Esperamos que te sea muy útil.</a:t>
            </a:r>
          </a:p>
        </p:txBody>
      </p:sp>
      <p:sp>
        <p:nvSpPr>
          <p:cNvPr id="18436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D8FE6AAA-6A07-4949-96F9-A745CF7E41FD}" type="slidenum">
              <a:rPr lang="pt-BR" smtClean="0"/>
              <a:pPr/>
              <a:t>1</a:t>
            </a:fld>
            <a:endParaRPr lang="pt-BR" smtClean="0"/>
          </a:p>
        </p:txBody>
      </p:sp>
    </p:spTree>
    <p:extLst>
      <p:ext uri="{BB962C8B-B14F-4D97-AF65-F5344CB8AC3E}">
        <p14:creationId xmlns:p14="http://schemas.microsoft.com/office/powerpoint/2010/main" val="326580658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23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es-ES" smtClean="0">
              <a:ea typeface="Geneva" pitchFamily="124" charset="-128"/>
            </a:endParaRPr>
          </a:p>
        </p:txBody>
      </p:sp>
      <p:sp>
        <p:nvSpPr>
          <p:cNvPr id="30724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BE61D550-44FC-4860-99C1-42890705A5DA}" type="slidenum">
              <a:rPr lang="pt-BR" smtClean="0"/>
              <a:pPr/>
              <a:t>10</a:t>
            </a:fld>
            <a:endParaRPr lang="pt-BR" smtClean="0"/>
          </a:p>
        </p:txBody>
      </p:sp>
    </p:spTree>
    <p:extLst>
      <p:ext uri="{BB962C8B-B14F-4D97-AF65-F5344CB8AC3E}">
        <p14:creationId xmlns:p14="http://schemas.microsoft.com/office/powerpoint/2010/main" val="172730091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7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r>
              <a:rPr lang="es-ES" dirty="0" smtClean="0">
                <a:ea typeface="Geneva" pitchFamily="124" charset="-128"/>
              </a:rPr>
              <a:t>Propón a los alumnos una competición. Habrá dos grupos.</a:t>
            </a:r>
          </a:p>
          <a:p>
            <a:r>
              <a:rPr lang="es-ES" dirty="0" smtClean="0">
                <a:ea typeface="Geneva" pitchFamily="124" charset="-128"/>
              </a:rPr>
              <a:t>Cada grupo escribirá en una hoja frases sin el artículo para que el otro grupo complete.</a:t>
            </a:r>
          </a:p>
          <a:p>
            <a:endParaRPr lang="es-ES" dirty="0" smtClean="0">
              <a:ea typeface="Geneva" pitchFamily="124" charset="-128"/>
            </a:endParaRPr>
          </a:p>
          <a:p>
            <a:r>
              <a:rPr lang="es-ES" dirty="0" smtClean="0">
                <a:ea typeface="Geneva" pitchFamily="124" charset="-128"/>
              </a:rPr>
              <a:t>Determina cuánto tiempo tienen para esta etapa y si pueden consultar sus libros, diccionario o notas.</a:t>
            </a:r>
          </a:p>
          <a:p>
            <a:endParaRPr lang="es-ES" dirty="0" smtClean="0">
              <a:ea typeface="Geneva" pitchFamily="124" charset="-128"/>
            </a:endParaRPr>
          </a:p>
          <a:p>
            <a:r>
              <a:rPr lang="es-ES" dirty="0" smtClean="0">
                <a:ea typeface="Geneva" pitchFamily="124" charset="-128"/>
              </a:rPr>
              <a:t>Cambian las hojas entre los grupos para la corrección y luego otra vez para la validación de los puntos.</a:t>
            </a:r>
          </a:p>
        </p:txBody>
      </p:sp>
      <p:sp>
        <p:nvSpPr>
          <p:cNvPr id="31748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2E97E775-B67E-4200-961D-DA5C4CA126CF}" type="slidenum">
              <a:rPr lang="pt-BR" smtClean="0"/>
              <a:pPr/>
              <a:t>11</a:t>
            </a:fld>
            <a:endParaRPr lang="pt-BR" smtClean="0"/>
          </a:p>
        </p:txBody>
      </p:sp>
    </p:spTree>
    <p:extLst>
      <p:ext uri="{BB962C8B-B14F-4D97-AF65-F5344CB8AC3E}">
        <p14:creationId xmlns:p14="http://schemas.microsoft.com/office/powerpoint/2010/main" val="220708065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2771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es-ES_tradnl" smtClean="0">
              <a:ea typeface="Geneva" pitchFamily="124" charset="-128"/>
            </a:endParaRPr>
          </a:p>
        </p:txBody>
      </p:sp>
      <p:sp>
        <p:nvSpPr>
          <p:cNvPr id="32772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AB083B60-0CF7-4A40-8B27-24C8B0FB41C4}" type="slidenum">
              <a:rPr lang="pt-BR" smtClean="0"/>
              <a:pPr/>
              <a:t>12</a:t>
            </a:fld>
            <a:endParaRPr lang="pt-BR" smtClean="0"/>
          </a:p>
        </p:txBody>
      </p:sp>
    </p:spTree>
    <p:extLst>
      <p:ext uri="{BB962C8B-B14F-4D97-AF65-F5344CB8AC3E}">
        <p14:creationId xmlns:p14="http://schemas.microsoft.com/office/powerpoint/2010/main" val="83398023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9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es-ES" smtClean="0">
              <a:ea typeface="Geneva" pitchFamily="124" charset="-128"/>
            </a:endParaRPr>
          </a:p>
        </p:txBody>
      </p:sp>
      <p:sp>
        <p:nvSpPr>
          <p:cNvPr id="19460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933DF0BD-4D14-49CA-8F7C-DA158529FB0F}" type="slidenum">
              <a:rPr lang="pt-BR" smtClean="0"/>
              <a:pPr/>
              <a:t>2</a:t>
            </a:fld>
            <a:endParaRPr lang="pt-BR" smtClean="0"/>
          </a:p>
        </p:txBody>
      </p:sp>
    </p:spTree>
    <p:extLst>
      <p:ext uri="{BB962C8B-B14F-4D97-AF65-F5344CB8AC3E}">
        <p14:creationId xmlns:p14="http://schemas.microsoft.com/office/powerpoint/2010/main" val="13258323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7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es-ES" smtClean="0">
              <a:ea typeface="Geneva" pitchFamily="124" charset="-128"/>
            </a:endParaRPr>
          </a:p>
        </p:txBody>
      </p:sp>
      <p:sp>
        <p:nvSpPr>
          <p:cNvPr id="21508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A0E856F7-A8EC-4AAC-9901-89054176775D}" type="slidenum">
              <a:rPr lang="pt-BR" smtClean="0"/>
              <a:pPr/>
              <a:t>3</a:t>
            </a:fld>
            <a:endParaRPr lang="pt-BR" smtClean="0"/>
          </a:p>
        </p:txBody>
      </p:sp>
    </p:spTree>
    <p:extLst>
      <p:ext uri="{BB962C8B-B14F-4D97-AF65-F5344CB8AC3E}">
        <p14:creationId xmlns:p14="http://schemas.microsoft.com/office/powerpoint/2010/main" val="226548636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7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es-ES" smtClean="0">
              <a:ea typeface="Geneva" pitchFamily="124" charset="-128"/>
            </a:endParaRPr>
          </a:p>
        </p:txBody>
      </p:sp>
      <p:sp>
        <p:nvSpPr>
          <p:cNvPr id="21508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A0E856F7-A8EC-4AAC-9901-89054176775D}" type="slidenum">
              <a:rPr lang="pt-BR" smtClean="0"/>
              <a:pPr/>
              <a:t>4</a:t>
            </a:fld>
            <a:endParaRPr lang="pt-BR" smtClean="0"/>
          </a:p>
        </p:txBody>
      </p:sp>
    </p:spTree>
    <p:extLst>
      <p:ext uri="{BB962C8B-B14F-4D97-AF65-F5344CB8AC3E}">
        <p14:creationId xmlns:p14="http://schemas.microsoft.com/office/powerpoint/2010/main" val="187458011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2531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es-ES" smtClean="0">
              <a:ea typeface="Geneva" pitchFamily="124" charset="-128"/>
            </a:endParaRPr>
          </a:p>
        </p:txBody>
      </p:sp>
      <p:sp>
        <p:nvSpPr>
          <p:cNvPr id="22532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53D5B851-D769-4B7A-8483-F4C0C1660E4C}" type="slidenum">
              <a:rPr lang="pt-BR" smtClean="0"/>
              <a:pPr/>
              <a:t>5</a:t>
            </a:fld>
            <a:endParaRPr lang="pt-BR" smtClean="0"/>
          </a:p>
        </p:txBody>
      </p:sp>
    </p:spTree>
    <p:extLst>
      <p:ext uri="{BB962C8B-B14F-4D97-AF65-F5344CB8AC3E}">
        <p14:creationId xmlns:p14="http://schemas.microsoft.com/office/powerpoint/2010/main" val="197777162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5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es-ES" smtClean="0">
              <a:ea typeface="Geneva" pitchFamily="124" charset="-128"/>
            </a:endParaRPr>
          </a:p>
        </p:txBody>
      </p:sp>
      <p:sp>
        <p:nvSpPr>
          <p:cNvPr id="23556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ABCE0F14-328B-419E-986E-FF59227B7E9E}" type="slidenum">
              <a:rPr lang="pt-BR" smtClean="0"/>
              <a:pPr/>
              <a:t>6</a:t>
            </a:fld>
            <a:endParaRPr lang="pt-BR" smtClean="0"/>
          </a:p>
        </p:txBody>
      </p:sp>
    </p:spTree>
    <p:extLst>
      <p:ext uri="{BB962C8B-B14F-4D97-AF65-F5344CB8AC3E}">
        <p14:creationId xmlns:p14="http://schemas.microsoft.com/office/powerpoint/2010/main" val="26670579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9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es-ES" smtClean="0">
              <a:ea typeface="Geneva" pitchFamily="124" charset="-128"/>
            </a:endParaRPr>
          </a:p>
        </p:txBody>
      </p:sp>
      <p:sp>
        <p:nvSpPr>
          <p:cNvPr id="24580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C59AF6B5-24CA-40F7-AD8E-8EAB0DC2A32F}" type="slidenum">
              <a:rPr lang="pt-BR" smtClean="0"/>
              <a:pPr/>
              <a:t>7</a:t>
            </a:fld>
            <a:endParaRPr lang="pt-BR" smtClean="0"/>
          </a:p>
        </p:txBody>
      </p:sp>
    </p:spTree>
    <p:extLst>
      <p:ext uri="{BB962C8B-B14F-4D97-AF65-F5344CB8AC3E}">
        <p14:creationId xmlns:p14="http://schemas.microsoft.com/office/powerpoint/2010/main" val="335460550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3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es-ES" smtClean="0">
              <a:ea typeface="Geneva" pitchFamily="124" charset="-128"/>
            </a:endParaRPr>
          </a:p>
        </p:txBody>
      </p:sp>
      <p:sp>
        <p:nvSpPr>
          <p:cNvPr id="25604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5FECF730-BC65-4F4B-80B4-BF116C340FC7}" type="slidenum">
              <a:rPr lang="pt-BR" smtClean="0"/>
              <a:pPr/>
              <a:t>8</a:t>
            </a:fld>
            <a:endParaRPr lang="pt-BR" smtClean="0"/>
          </a:p>
        </p:txBody>
      </p:sp>
    </p:spTree>
    <p:extLst>
      <p:ext uri="{BB962C8B-B14F-4D97-AF65-F5344CB8AC3E}">
        <p14:creationId xmlns:p14="http://schemas.microsoft.com/office/powerpoint/2010/main" val="343605373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627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es-ES" smtClean="0">
              <a:ea typeface="Geneva" pitchFamily="124" charset="-128"/>
            </a:endParaRPr>
          </a:p>
        </p:txBody>
      </p:sp>
      <p:sp>
        <p:nvSpPr>
          <p:cNvPr id="26628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CD309A12-04BB-4A7F-A0F4-5E8A59D19807}" type="slidenum">
              <a:rPr lang="pt-BR" smtClean="0"/>
              <a:pPr/>
              <a:t>9</a:t>
            </a:fld>
            <a:endParaRPr lang="pt-BR" smtClean="0"/>
          </a:p>
        </p:txBody>
      </p:sp>
    </p:spTree>
    <p:extLst>
      <p:ext uri="{BB962C8B-B14F-4D97-AF65-F5344CB8AC3E}">
        <p14:creationId xmlns:p14="http://schemas.microsoft.com/office/powerpoint/2010/main" val="15788316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x-none" smtClean="0"/>
              <a:t>Clic para editar título</a:t>
            </a:r>
            <a:endParaRPr lang="es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x-none" smtClean="0"/>
              <a:t>Haga clic para modificar el estilo de subtítulo del patrón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92BC68-85D9-4C06-A722-D00AFFC2AD38}" type="datetimeFigureOut">
              <a:rPr lang="pt-BR"/>
              <a:pPr>
                <a:defRPr/>
              </a:pPr>
              <a:t>31/03/2014</a:t>
            </a:fld>
            <a:endParaRPr lang="pt-BR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5552C4-3392-4F60-B333-86AC387BEFF8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smtClean="0"/>
              <a:t>Clic para editar título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x-none" smtClean="0"/>
              <a:t>Haga clic para modificar el estilo de texto del patrón</a:t>
            </a:r>
          </a:p>
          <a:p>
            <a:pPr lvl="1"/>
            <a:r>
              <a:rPr lang="x-none" smtClean="0"/>
              <a:t>Segundo nivel</a:t>
            </a:r>
          </a:p>
          <a:p>
            <a:pPr lvl="2"/>
            <a:r>
              <a:rPr lang="x-none" smtClean="0"/>
              <a:t>Tercer nivel</a:t>
            </a:r>
          </a:p>
          <a:p>
            <a:pPr lvl="3"/>
            <a:r>
              <a:rPr lang="x-none" smtClean="0"/>
              <a:t>Cuarto nivel</a:t>
            </a:r>
          </a:p>
          <a:p>
            <a:pPr lvl="4"/>
            <a:r>
              <a:rPr lang="x-none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8B83EF-EBBC-43FC-81DC-B3DE98A66BA5}" type="datetimeFigureOut">
              <a:rPr lang="pt-BR"/>
              <a:pPr>
                <a:defRPr/>
              </a:pPr>
              <a:t>31/03/2014</a:t>
            </a:fld>
            <a:endParaRPr lang="pt-BR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64A6E7-E443-46BE-A793-A3A240A92B6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x-none" smtClean="0"/>
              <a:t>Clic para editar título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x-none" smtClean="0"/>
              <a:t>Haga clic para modificar el estilo de texto del patrón</a:t>
            </a:r>
          </a:p>
          <a:p>
            <a:pPr lvl="1"/>
            <a:r>
              <a:rPr lang="x-none" smtClean="0"/>
              <a:t>Segundo nivel</a:t>
            </a:r>
          </a:p>
          <a:p>
            <a:pPr lvl="2"/>
            <a:r>
              <a:rPr lang="x-none" smtClean="0"/>
              <a:t>Tercer nivel</a:t>
            </a:r>
          </a:p>
          <a:p>
            <a:pPr lvl="3"/>
            <a:r>
              <a:rPr lang="x-none" smtClean="0"/>
              <a:t>Cuarto nivel</a:t>
            </a:r>
          </a:p>
          <a:p>
            <a:pPr lvl="4"/>
            <a:r>
              <a:rPr lang="x-none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0E6C38-3EC2-4BAA-93BB-A3B2F516A851}" type="datetimeFigureOut">
              <a:rPr lang="pt-BR"/>
              <a:pPr>
                <a:defRPr/>
              </a:pPr>
              <a:t>31/03/2014</a:t>
            </a:fld>
            <a:endParaRPr lang="pt-BR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91D578-FD1B-4098-B308-0311AE61A44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x-none" smtClean="0"/>
              <a:t>Haga clic para modificar el estilo de texto del patrón</a:t>
            </a:r>
          </a:p>
          <a:p>
            <a:pPr lvl="1"/>
            <a:r>
              <a:rPr lang="x-none" smtClean="0"/>
              <a:t>Segundo nivel</a:t>
            </a:r>
          </a:p>
          <a:p>
            <a:pPr lvl="2"/>
            <a:r>
              <a:rPr lang="x-none" smtClean="0"/>
              <a:t>Tercer nivel</a:t>
            </a:r>
          </a:p>
          <a:p>
            <a:pPr lvl="3"/>
            <a:r>
              <a:rPr lang="x-none" smtClean="0"/>
              <a:t>Cuarto nivel</a:t>
            </a:r>
          </a:p>
          <a:p>
            <a:pPr lvl="4"/>
            <a:r>
              <a:rPr lang="x-none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2D7A37-9488-4F8D-BADC-C2E0FF38C886}" type="datetimeFigureOut">
              <a:rPr lang="pt-BR"/>
              <a:pPr>
                <a:defRPr/>
              </a:pPr>
              <a:t>31/03/2014</a:t>
            </a:fld>
            <a:endParaRPr lang="pt-BR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CE2202-9139-4C2B-8B81-C12D1D9FD998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x-none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x-none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3BF51D-0B4D-4E19-9C35-74FED07EE01C}" type="datetimeFigureOut">
              <a:rPr lang="pt-BR"/>
              <a:pPr>
                <a:defRPr/>
              </a:pPr>
              <a:t>31/03/2014</a:t>
            </a:fld>
            <a:endParaRPr lang="pt-BR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033B27-E750-4594-A36C-E5675BEFD994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x-none" smtClean="0"/>
              <a:t>Haga clic para modificar el estilo de texto del patrón</a:t>
            </a:r>
          </a:p>
          <a:p>
            <a:pPr lvl="1"/>
            <a:r>
              <a:rPr lang="x-none" smtClean="0"/>
              <a:t>Segundo nivel</a:t>
            </a:r>
          </a:p>
          <a:p>
            <a:pPr lvl="2"/>
            <a:r>
              <a:rPr lang="x-none" smtClean="0"/>
              <a:t>Tercer nivel</a:t>
            </a:r>
          </a:p>
          <a:p>
            <a:pPr lvl="3"/>
            <a:r>
              <a:rPr lang="x-none" smtClean="0"/>
              <a:t>Cuarto nivel</a:t>
            </a:r>
          </a:p>
          <a:p>
            <a:pPr lvl="4"/>
            <a:r>
              <a:rPr lang="x-none" smtClean="0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x-none" smtClean="0"/>
              <a:t>Haga clic para modificar el estilo de texto del patrón</a:t>
            </a:r>
          </a:p>
          <a:p>
            <a:pPr lvl="1"/>
            <a:r>
              <a:rPr lang="x-none" smtClean="0"/>
              <a:t>Segundo nivel</a:t>
            </a:r>
          </a:p>
          <a:p>
            <a:pPr lvl="2"/>
            <a:r>
              <a:rPr lang="x-none" smtClean="0"/>
              <a:t>Tercer nivel</a:t>
            </a:r>
          </a:p>
          <a:p>
            <a:pPr lvl="3"/>
            <a:r>
              <a:rPr lang="x-none" smtClean="0"/>
              <a:t>Cuarto nivel</a:t>
            </a:r>
          </a:p>
          <a:p>
            <a:pPr lvl="4"/>
            <a:r>
              <a:rPr lang="x-none" smtClean="0"/>
              <a:t>Quinto nivel</a:t>
            </a:r>
            <a:endParaRPr lang="es-ES"/>
          </a:p>
        </p:txBody>
      </p:sp>
      <p:sp>
        <p:nvSpPr>
          <p:cNvPr id="5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D2A211-7094-447D-9481-60C0E1E53739}" type="datetimeFigureOut">
              <a:rPr lang="pt-BR"/>
              <a:pPr>
                <a:defRPr/>
              </a:pPr>
              <a:t>31/03/2014</a:t>
            </a:fld>
            <a:endParaRPr lang="pt-BR"/>
          </a:p>
        </p:txBody>
      </p:sp>
      <p:sp>
        <p:nvSpPr>
          <p:cNvPr id="6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A5827E-1C0C-4889-9D64-A8AD1B98CE6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x-none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x-none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x-none" smtClean="0"/>
              <a:t>Haga clic para modificar el estilo de texto del patrón</a:t>
            </a:r>
          </a:p>
          <a:p>
            <a:pPr lvl="1"/>
            <a:r>
              <a:rPr lang="x-none" smtClean="0"/>
              <a:t>Segundo nivel</a:t>
            </a:r>
          </a:p>
          <a:p>
            <a:pPr lvl="2"/>
            <a:r>
              <a:rPr lang="x-none" smtClean="0"/>
              <a:t>Tercer nivel</a:t>
            </a:r>
          </a:p>
          <a:p>
            <a:pPr lvl="3"/>
            <a:r>
              <a:rPr lang="x-none" smtClean="0"/>
              <a:t>Cuarto nivel</a:t>
            </a:r>
          </a:p>
          <a:p>
            <a:pPr lvl="4"/>
            <a:r>
              <a:rPr lang="x-none" smtClean="0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x-none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x-none" smtClean="0"/>
              <a:t>Haga clic para modificar el estilo de texto del patrón</a:t>
            </a:r>
          </a:p>
          <a:p>
            <a:pPr lvl="1"/>
            <a:r>
              <a:rPr lang="x-none" smtClean="0"/>
              <a:t>Segundo nivel</a:t>
            </a:r>
          </a:p>
          <a:p>
            <a:pPr lvl="2"/>
            <a:r>
              <a:rPr lang="x-none" smtClean="0"/>
              <a:t>Tercer nivel</a:t>
            </a:r>
          </a:p>
          <a:p>
            <a:pPr lvl="3"/>
            <a:r>
              <a:rPr lang="x-none" smtClean="0"/>
              <a:t>Cuarto nivel</a:t>
            </a:r>
          </a:p>
          <a:p>
            <a:pPr lvl="4"/>
            <a:r>
              <a:rPr lang="x-none" smtClean="0"/>
              <a:t>Quinto nivel</a:t>
            </a:r>
            <a:endParaRPr lang="es-ES"/>
          </a:p>
        </p:txBody>
      </p:sp>
      <p:sp>
        <p:nvSpPr>
          <p:cNvPr id="7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78EF4E-842D-4611-B0DF-9CD2ABE93EA1}" type="datetimeFigureOut">
              <a:rPr lang="pt-BR"/>
              <a:pPr>
                <a:defRPr/>
              </a:pPr>
              <a:t>31/03/2014</a:t>
            </a:fld>
            <a:endParaRPr lang="pt-BR"/>
          </a:p>
        </p:txBody>
      </p:sp>
      <p:sp>
        <p:nvSpPr>
          <p:cNvPr id="8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F4868B-0E0B-4C06-B1D7-01A2BC056A6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smtClean="0"/>
              <a:t>Clic para editar título</a:t>
            </a:r>
            <a:endParaRPr lang="es-ES"/>
          </a:p>
        </p:txBody>
      </p:sp>
      <p:sp>
        <p:nvSpPr>
          <p:cNvPr id="3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59E050-2595-46C2-9A76-F44B374E0731}" type="datetimeFigureOut">
              <a:rPr lang="pt-BR"/>
              <a:pPr>
                <a:defRPr/>
              </a:pPr>
              <a:t>31/03/2014</a:t>
            </a:fld>
            <a:endParaRPr lang="pt-BR"/>
          </a:p>
        </p:txBody>
      </p:sp>
      <p:sp>
        <p:nvSpPr>
          <p:cNvPr id="4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5C6B62-32D9-47FF-B819-E8374E12749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08222E-4AE8-4DA2-8DAE-140589F8DCC5}" type="datetimeFigureOut">
              <a:rPr lang="pt-BR"/>
              <a:pPr>
                <a:defRPr/>
              </a:pPr>
              <a:t>31/03/2014</a:t>
            </a:fld>
            <a:endParaRPr lang="pt-BR"/>
          </a:p>
        </p:txBody>
      </p:sp>
      <p:sp>
        <p:nvSpPr>
          <p:cNvPr id="3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5C882F-3C46-4DE2-BB8B-DE0647EDD9A0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x-none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x-none" smtClean="0"/>
              <a:t>Haga clic para modificar el estilo de texto del patrón</a:t>
            </a:r>
          </a:p>
          <a:p>
            <a:pPr lvl="1"/>
            <a:r>
              <a:rPr lang="x-none" smtClean="0"/>
              <a:t>Segundo nivel</a:t>
            </a:r>
          </a:p>
          <a:p>
            <a:pPr lvl="2"/>
            <a:r>
              <a:rPr lang="x-none" smtClean="0"/>
              <a:t>Tercer nivel</a:t>
            </a:r>
          </a:p>
          <a:p>
            <a:pPr lvl="3"/>
            <a:r>
              <a:rPr lang="x-none" smtClean="0"/>
              <a:t>Cuarto nivel</a:t>
            </a:r>
          </a:p>
          <a:p>
            <a:pPr lvl="4"/>
            <a:r>
              <a:rPr lang="x-none" smtClean="0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x-none" smtClean="0"/>
              <a:t>Haga clic para modificar el estilo de texto del patrón</a:t>
            </a:r>
          </a:p>
        </p:txBody>
      </p:sp>
      <p:sp>
        <p:nvSpPr>
          <p:cNvPr id="5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5BD478-F5DD-43EB-8422-B93AD4DDEF36}" type="datetimeFigureOut">
              <a:rPr lang="pt-BR"/>
              <a:pPr>
                <a:defRPr/>
              </a:pPr>
              <a:t>31/03/2014</a:t>
            </a:fld>
            <a:endParaRPr lang="pt-BR"/>
          </a:p>
        </p:txBody>
      </p:sp>
      <p:sp>
        <p:nvSpPr>
          <p:cNvPr id="6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E77049-F7D7-43C3-920F-7CB78EFA7BB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x-none" smtClean="0"/>
              <a:t>Clic para editar título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ES" noProof="0" smtClean="0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x-none" smtClean="0"/>
              <a:t>Haga clic para modificar el estilo de texto del patrón</a:t>
            </a:r>
          </a:p>
        </p:txBody>
      </p:sp>
      <p:sp>
        <p:nvSpPr>
          <p:cNvPr id="5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44B3BC-22D7-4AE6-B046-88D4A98B7AAD}" type="datetimeFigureOut">
              <a:rPr lang="pt-BR"/>
              <a:pPr>
                <a:defRPr/>
              </a:pPr>
              <a:t>31/03/2014</a:t>
            </a:fld>
            <a:endParaRPr lang="pt-BR"/>
          </a:p>
        </p:txBody>
      </p:sp>
      <p:sp>
        <p:nvSpPr>
          <p:cNvPr id="6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47D44C-30B0-476C-B8E0-44C969140863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Marcador de título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Clic para editar título</a:t>
            </a:r>
            <a:endParaRPr lang="es-ES" smtClean="0"/>
          </a:p>
        </p:txBody>
      </p:sp>
      <p:sp>
        <p:nvSpPr>
          <p:cNvPr id="1027" name="Marcador de texto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Haga clic para modificar el estilo de texto del patrón</a:t>
            </a:r>
          </a:p>
          <a:p>
            <a:pPr lvl="1"/>
            <a:r>
              <a:rPr lang="pt-BR" smtClean="0"/>
              <a:t>Segundo nivel</a:t>
            </a:r>
          </a:p>
          <a:p>
            <a:pPr lvl="2"/>
            <a:r>
              <a:rPr lang="pt-BR" smtClean="0"/>
              <a:t>Tercer nivel</a:t>
            </a:r>
          </a:p>
          <a:p>
            <a:pPr lvl="3"/>
            <a:r>
              <a:rPr lang="pt-BR" smtClean="0"/>
              <a:t>Cuarto nivel</a:t>
            </a:r>
          </a:p>
          <a:p>
            <a:pPr lvl="4"/>
            <a:r>
              <a:rPr lang="pt-BR" smtClean="0"/>
              <a:t>Quinto nivel</a:t>
            </a:r>
            <a:endParaRPr lang="es-ES" smtClean="0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E9513E66-66F9-43EA-B900-564CEE27C45E}" type="datetimeFigureOut">
              <a:rPr lang="pt-BR"/>
              <a:pPr>
                <a:defRPr/>
              </a:pPr>
              <a:t>31/03/2014</a:t>
            </a:fld>
            <a:endParaRPr lang="pt-BR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  <a:ea typeface="Geneva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669E2D72-7956-4B80-A28B-C1D80910C324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  <p:pic>
        <p:nvPicPr>
          <p:cNvPr id="1031" name="Imagen 6" descr="PPT_Boletin santillana.jpg"/>
          <p:cNvPicPr>
            <a:picLocks noChangeAspect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Geneva" pitchFamily="124" charset="-128"/>
          <a:cs typeface="+mj-cs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Geneva" pitchFamily="124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Geneva" pitchFamily="124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Geneva" pitchFamily="124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Geneva" pitchFamily="124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Geneva" pitchFamily="124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Geneva" pitchFamily="124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Geneva" pitchFamily="124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Geneva" pitchFamily="124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Geneva" pitchFamily="124" charset="-128"/>
          <a:cs typeface="+mn-cs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Geneva" pitchFamily="124" charset="-128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Geneva" pitchFamily="124" charset="-128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Geneva" pitchFamily="124" charset="-128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Geneva" pitchFamily="124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1" hangingPunct="1"/>
            <a:endParaRPr lang="es-ES"/>
          </a:p>
        </p:txBody>
      </p:sp>
      <p:sp>
        <p:nvSpPr>
          <p:cNvPr id="1029" name="CaixaDeTexto 3"/>
          <p:cNvSpPr txBox="1">
            <a:spLocks noChangeArrowheads="1"/>
          </p:cNvSpPr>
          <p:nvPr/>
        </p:nvSpPr>
        <p:spPr bwMode="auto">
          <a:xfrm>
            <a:off x="571500" y="2571750"/>
            <a:ext cx="8001000" cy="1400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pt-BR" sz="6500" b="1">
                <a:solidFill>
                  <a:srgbClr val="E60049"/>
                </a:solidFill>
                <a:latin typeface="Futura" charset="0"/>
              </a:rPr>
              <a:t>EL X LO</a:t>
            </a:r>
          </a:p>
          <a:p>
            <a:pPr algn="ctr" eaLnBrk="1" hangingPunct="1"/>
            <a:r>
              <a:rPr lang="pt-BR" sz="2000" b="1">
                <a:solidFill>
                  <a:srgbClr val="E60049"/>
                </a:solidFill>
                <a:latin typeface="Futura" charset="0"/>
              </a:rPr>
              <a:t>(artículo masculino)		(artículo neutro)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9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6"/>
          <p:cNvSpPr>
            <a:spLocks noChangeArrowheads="1"/>
          </p:cNvSpPr>
          <p:nvPr/>
        </p:nvSpPr>
        <p:spPr bwMode="auto">
          <a:xfrm>
            <a:off x="0" y="-7477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1" hangingPunct="1"/>
            <a:endParaRPr lang="es-ES"/>
          </a:p>
        </p:txBody>
      </p:sp>
      <p:sp>
        <p:nvSpPr>
          <p:cNvPr id="8" name="CaixaDeTexto 6"/>
          <p:cNvSpPr txBox="1">
            <a:spLocks noChangeArrowheads="1"/>
          </p:cNvSpPr>
          <p:nvPr/>
        </p:nvSpPr>
        <p:spPr bwMode="auto">
          <a:xfrm>
            <a:off x="71438" y="4824413"/>
            <a:ext cx="1214437" cy="1016000"/>
          </a:xfrm>
          <a:prstGeom prst="rect">
            <a:avLst/>
          </a:prstGeom>
          <a:solidFill>
            <a:srgbClr val="FFFF00">
              <a:alpha val="38039"/>
            </a:srgbClr>
          </a:solidFill>
          <a:ln w="9525">
            <a:solidFill>
              <a:srgbClr val="FFFF66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pt-BR" sz="6000" b="1">
                <a:latin typeface="Candara" pitchFamily="34" charset="0"/>
              </a:rPr>
              <a:t>C</a:t>
            </a:r>
            <a:endParaRPr lang="pt-BR" sz="2000" b="1">
              <a:latin typeface="Calibri" pitchFamily="34" charset="0"/>
            </a:endParaRPr>
          </a:p>
        </p:txBody>
      </p:sp>
      <p:sp>
        <p:nvSpPr>
          <p:cNvPr id="9" name="CaixaDeTexto 6"/>
          <p:cNvSpPr txBox="1">
            <a:spLocks noChangeArrowheads="1"/>
          </p:cNvSpPr>
          <p:nvPr/>
        </p:nvSpPr>
        <p:spPr bwMode="auto">
          <a:xfrm>
            <a:off x="928688" y="4522788"/>
            <a:ext cx="1071562" cy="1016000"/>
          </a:xfrm>
          <a:prstGeom prst="rect">
            <a:avLst/>
          </a:prstGeom>
          <a:solidFill>
            <a:srgbClr val="00B0F0">
              <a:alpha val="38039"/>
            </a:srgbClr>
          </a:solidFill>
          <a:ln w="9525">
            <a:solidFill>
              <a:srgbClr val="00B0F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en-US" sz="6000" b="1">
                <a:latin typeface="Candara" pitchFamily="34" charset="0"/>
              </a:rPr>
              <a:t>O</a:t>
            </a:r>
            <a:endParaRPr lang="pt-BR" sz="2000" b="1">
              <a:latin typeface="Calibri" pitchFamily="34" charset="0"/>
            </a:endParaRPr>
          </a:p>
        </p:txBody>
      </p:sp>
      <p:sp>
        <p:nvSpPr>
          <p:cNvPr id="10" name="CaixaDeTexto 6"/>
          <p:cNvSpPr txBox="1">
            <a:spLocks noChangeArrowheads="1"/>
          </p:cNvSpPr>
          <p:nvPr/>
        </p:nvSpPr>
        <p:spPr bwMode="auto">
          <a:xfrm>
            <a:off x="1714500" y="4165600"/>
            <a:ext cx="1071563" cy="1016000"/>
          </a:xfrm>
          <a:prstGeom prst="rect">
            <a:avLst/>
          </a:prstGeom>
          <a:solidFill>
            <a:srgbClr val="00B050">
              <a:alpha val="38039"/>
            </a:srgbClr>
          </a:solidFill>
          <a:ln w="9525">
            <a:solidFill>
              <a:srgbClr val="00B05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en-US" sz="6000" b="1">
                <a:latin typeface="Candara" pitchFamily="34" charset="0"/>
              </a:rPr>
              <a:t>M</a:t>
            </a:r>
            <a:endParaRPr lang="pt-BR" sz="2000" b="1">
              <a:latin typeface="Calibri" pitchFamily="34" charset="0"/>
            </a:endParaRPr>
          </a:p>
        </p:txBody>
      </p:sp>
      <p:sp>
        <p:nvSpPr>
          <p:cNvPr id="11" name="CaixaDeTexto 6"/>
          <p:cNvSpPr txBox="1">
            <a:spLocks noChangeArrowheads="1"/>
          </p:cNvSpPr>
          <p:nvPr/>
        </p:nvSpPr>
        <p:spPr bwMode="auto">
          <a:xfrm>
            <a:off x="2500313" y="3752850"/>
            <a:ext cx="1071562" cy="1016000"/>
          </a:xfrm>
          <a:prstGeom prst="rect">
            <a:avLst/>
          </a:prstGeom>
          <a:solidFill>
            <a:srgbClr val="FF9900">
              <a:alpha val="37646"/>
            </a:srgbClr>
          </a:solidFill>
          <a:ln w="9525">
            <a:solidFill>
              <a:srgbClr val="FF99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en-US" sz="6000" b="1">
                <a:latin typeface="Candara" pitchFamily="34" charset="0"/>
              </a:rPr>
              <a:t>P</a:t>
            </a:r>
            <a:endParaRPr lang="pt-BR" sz="2000" b="1">
              <a:latin typeface="Calibri" pitchFamily="34" charset="0"/>
            </a:endParaRPr>
          </a:p>
        </p:txBody>
      </p:sp>
      <p:sp>
        <p:nvSpPr>
          <p:cNvPr id="12" name="CaixaDeTexto 6"/>
          <p:cNvSpPr txBox="1">
            <a:spLocks noChangeArrowheads="1"/>
          </p:cNvSpPr>
          <p:nvPr/>
        </p:nvSpPr>
        <p:spPr bwMode="auto">
          <a:xfrm>
            <a:off x="3214688" y="3308350"/>
            <a:ext cx="1071562" cy="1016000"/>
          </a:xfrm>
          <a:prstGeom prst="rect">
            <a:avLst/>
          </a:prstGeom>
          <a:solidFill>
            <a:srgbClr val="FF00FF">
              <a:alpha val="38039"/>
            </a:srgbClr>
          </a:solidFill>
          <a:ln w="9525">
            <a:solidFill>
              <a:srgbClr val="FF00FF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en-US" sz="6000" b="1">
                <a:latin typeface="Candara" pitchFamily="34" charset="0"/>
              </a:rPr>
              <a:t>E</a:t>
            </a:r>
            <a:endParaRPr lang="pt-BR" sz="2000" b="1">
              <a:latin typeface="Calibri" pitchFamily="34" charset="0"/>
            </a:endParaRPr>
          </a:p>
        </p:txBody>
      </p:sp>
      <p:sp>
        <p:nvSpPr>
          <p:cNvPr id="13" name="CaixaDeTexto 6"/>
          <p:cNvSpPr txBox="1">
            <a:spLocks noChangeArrowheads="1"/>
          </p:cNvSpPr>
          <p:nvPr/>
        </p:nvSpPr>
        <p:spPr bwMode="auto">
          <a:xfrm>
            <a:off x="4000500" y="2879725"/>
            <a:ext cx="1071563" cy="1016000"/>
          </a:xfrm>
          <a:prstGeom prst="rect">
            <a:avLst/>
          </a:prstGeom>
          <a:solidFill>
            <a:srgbClr val="FF0000">
              <a:alpha val="38039"/>
            </a:srgbClr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en-US" sz="6000" b="1">
                <a:latin typeface="Candara" pitchFamily="34" charset="0"/>
              </a:rPr>
              <a:t>T</a:t>
            </a:r>
            <a:endParaRPr lang="pt-BR" sz="2000" b="1">
              <a:latin typeface="Calibri" pitchFamily="34" charset="0"/>
            </a:endParaRPr>
          </a:p>
        </p:txBody>
      </p:sp>
      <p:sp>
        <p:nvSpPr>
          <p:cNvPr id="14" name="CaixaDeTexto 6"/>
          <p:cNvSpPr txBox="1">
            <a:spLocks noChangeArrowheads="1"/>
          </p:cNvSpPr>
          <p:nvPr/>
        </p:nvSpPr>
        <p:spPr bwMode="auto">
          <a:xfrm>
            <a:off x="4786313" y="2466975"/>
            <a:ext cx="1071562" cy="1016000"/>
          </a:xfrm>
          <a:prstGeom prst="rect">
            <a:avLst/>
          </a:prstGeom>
          <a:solidFill>
            <a:srgbClr val="FFFF00">
              <a:alpha val="38039"/>
            </a:srgbClr>
          </a:solidFill>
          <a:ln w="9525">
            <a:solidFill>
              <a:srgbClr val="FFFF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en-US" sz="6000" b="1">
                <a:latin typeface="Candara" pitchFamily="34" charset="0"/>
              </a:rPr>
              <a:t>I</a:t>
            </a:r>
            <a:endParaRPr lang="pt-BR" sz="2000" b="1">
              <a:latin typeface="Calibri" pitchFamily="34" charset="0"/>
            </a:endParaRPr>
          </a:p>
        </p:txBody>
      </p:sp>
      <p:sp>
        <p:nvSpPr>
          <p:cNvPr id="15" name="CaixaDeTexto 6"/>
          <p:cNvSpPr txBox="1">
            <a:spLocks noChangeArrowheads="1"/>
          </p:cNvSpPr>
          <p:nvPr/>
        </p:nvSpPr>
        <p:spPr bwMode="auto">
          <a:xfrm>
            <a:off x="5572125" y="2109788"/>
            <a:ext cx="1071563" cy="1016000"/>
          </a:xfrm>
          <a:prstGeom prst="rect">
            <a:avLst/>
          </a:prstGeom>
          <a:solidFill>
            <a:srgbClr val="00B0F0">
              <a:alpha val="38039"/>
            </a:srgbClr>
          </a:solidFill>
          <a:ln w="9525">
            <a:solidFill>
              <a:srgbClr val="00B0F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en-US" sz="6000" b="1">
                <a:latin typeface="Candara" pitchFamily="34" charset="0"/>
              </a:rPr>
              <a:t>C</a:t>
            </a:r>
            <a:endParaRPr lang="pt-BR" sz="2000" b="1">
              <a:latin typeface="Calibri" pitchFamily="34" charset="0"/>
            </a:endParaRPr>
          </a:p>
        </p:txBody>
      </p:sp>
      <p:sp>
        <p:nvSpPr>
          <p:cNvPr id="16" name="CaixaDeTexto 6"/>
          <p:cNvSpPr txBox="1">
            <a:spLocks noChangeArrowheads="1"/>
          </p:cNvSpPr>
          <p:nvPr/>
        </p:nvSpPr>
        <p:spPr bwMode="auto">
          <a:xfrm>
            <a:off x="6357938" y="1681163"/>
            <a:ext cx="1071562" cy="1016000"/>
          </a:xfrm>
          <a:prstGeom prst="rect">
            <a:avLst/>
          </a:prstGeom>
          <a:solidFill>
            <a:srgbClr val="00B050">
              <a:alpha val="38039"/>
            </a:srgbClr>
          </a:solidFill>
          <a:ln w="9525">
            <a:solidFill>
              <a:srgbClr val="00B05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en-US" sz="6000" b="1">
                <a:latin typeface="Candara" pitchFamily="34" charset="0"/>
              </a:rPr>
              <a:t>I</a:t>
            </a:r>
            <a:endParaRPr lang="pt-BR" sz="2000" b="1">
              <a:latin typeface="Calibri" pitchFamily="34" charset="0"/>
            </a:endParaRPr>
          </a:p>
        </p:txBody>
      </p:sp>
      <p:sp>
        <p:nvSpPr>
          <p:cNvPr id="17" name="CaixaDeTexto 6"/>
          <p:cNvSpPr txBox="1">
            <a:spLocks noChangeArrowheads="1"/>
          </p:cNvSpPr>
          <p:nvPr/>
        </p:nvSpPr>
        <p:spPr bwMode="auto">
          <a:xfrm>
            <a:off x="7143750" y="1323975"/>
            <a:ext cx="1071563" cy="1016000"/>
          </a:xfrm>
          <a:prstGeom prst="rect">
            <a:avLst/>
          </a:prstGeom>
          <a:solidFill>
            <a:srgbClr val="FFC000">
              <a:alpha val="38039"/>
            </a:srgbClr>
          </a:solidFill>
          <a:ln w="9525">
            <a:solidFill>
              <a:srgbClr val="FFC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pt-BR" sz="6000" b="1">
                <a:latin typeface="Candara" pitchFamily="34" charset="0"/>
              </a:rPr>
              <a:t>Ó</a:t>
            </a:r>
            <a:endParaRPr lang="pt-BR" sz="2000" b="1">
              <a:latin typeface="Calibri" pitchFamily="34" charset="0"/>
            </a:endParaRPr>
          </a:p>
        </p:txBody>
      </p:sp>
      <p:sp>
        <p:nvSpPr>
          <p:cNvPr id="18" name="CaixaDeTexto 6"/>
          <p:cNvSpPr txBox="1">
            <a:spLocks noChangeArrowheads="1"/>
          </p:cNvSpPr>
          <p:nvPr/>
        </p:nvSpPr>
        <p:spPr bwMode="auto">
          <a:xfrm>
            <a:off x="7929563" y="950913"/>
            <a:ext cx="1071562" cy="1016000"/>
          </a:xfrm>
          <a:prstGeom prst="rect">
            <a:avLst/>
          </a:prstGeom>
          <a:solidFill>
            <a:srgbClr val="FF00FF">
              <a:alpha val="38039"/>
            </a:srgbClr>
          </a:solidFill>
          <a:ln w="9525">
            <a:solidFill>
              <a:srgbClr val="FF00FF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en-US" sz="6000" b="1">
                <a:latin typeface="Candara" pitchFamily="34" charset="0"/>
              </a:rPr>
              <a:t>N</a:t>
            </a:r>
            <a:endParaRPr lang="pt-BR" sz="2000" b="1">
              <a:latin typeface="Calibri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11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12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1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1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00"/>
                                        <p:tgtEl>
                                          <p:spTgt spid="1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00"/>
                                        <p:tgtEl>
                                          <p:spTgt spid="1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00"/>
                                        <p:tgtEl>
                                          <p:spTgt spid="17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4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00"/>
                                        <p:tgtEl>
                                          <p:spTgt spid="18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0" dur="5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allAtOnce" animBg="1"/>
      <p:bldP spid="9" grpId="0" build="allAtOnce" animBg="1"/>
      <p:bldP spid="10" grpId="0" build="allAtOnce" animBg="1"/>
      <p:bldP spid="11" grpId="0" build="allAtOnce" animBg="1"/>
      <p:bldP spid="12" grpId="0" build="allAtOnce" animBg="1"/>
      <p:bldP spid="13" grpId="0" build="allAtOnce" animBg="1"/>
      <p:bldP spid="14" grpId="0" build="allAtOnce" animBg="1"/>
      <p:bldP spid="15" grpId="0" build="allAtOnce" animBg="1"/>
      <p:bldP spid="16" grpId="0" build="allAtOnce" animBg="1"/>
      <p:bldP spid="17" grpId="0" build="allAtOnce" animBg="1"/>
      <p:bldP spid="18" grpId="0" build="allAtOnce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Rectangle 26"/>
          <p:cNvSpPr>
            <a:spLocks noChangeArrowheads="1"/>
          </p:cNvSpPr>
          <p:nvPr/>
        </p:nvSpPr>
        <p:spPr bwMode="auto">
          <a:xfrm>
            <a:off x="0" y="-184150"/>
            <a:ext cx="18415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wrap="none" anchor="ctr">
            <a:spAutoFit/>
          </a:bodyPr>
          <a:lstStyle/>
          <a:p>
            <a:pPr eaLnBrk="1" hangingPunct="1">
              <a:defRPr/>
            </a:pPr>
            <a:endParaRPr lang="es-ES">
              <a:solidFill>
                <a:schemeClr val="tx1">
                  <a:lumMod val="75000"/>
                  <a:lumOff val="25000"/>
                </a:schemeClr>
              </a:solidFill>
              <a:latin typeface="Futura"/>
              <a:ea typeface="Geneva" charset="0"/>
              <a:cs typeface="Futura"/>
            </a:endParaRPr>
          </a:p>
        </p:txBody>
      </p:sp>
      <p:sp>
        <p:nvSpPr>
          <p:cNvPr id="19" name="CaixaDeTexto 3"/>
          <p:cNvSpPr txBox="1">
            <a:spLocks noChangeArrowheads="1"/>
          </p:cNvSpPr>
          <p:nvPr/>
        </p:nvSpPr>
        <p:spPr bwMode="auto">
          <a:xfrm>
            <a:off x="357188" y="1052513"/>
            <a:ext cx="8429625" cy="37856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s-ES" sz="2400" b="1" dirty="0">
                <a:solidFill>
                  <a:srgbClr val="404040"/>
                </a:solidFill>
                <a:latin typeface="Futura" charset="0"/>
              </a:rPr>
              <a:t>2 grupos;</a:t>
            </a:r>
          </a:p>
          <a:p>
            <a:pPr eaLnBrk="1" hangingPunct="1"/>
            <a:endParaRPr lang="es-ES" sz="2400" dirty="0">
              <a:solidFill>
                <a:srgbClr val="404040"/>
              </a:solidFill>
              <a:latin typeface="Futura" charset="0"/>
            </a:endParaRPr>
          </a:p>
          <a:p>
            <a:pPr eaLnBrk="1" hangingPunct="1"/>
            <a:r>
              <a:rPr lang="es-ES" sz="2400" dirty="0">
                <a:solidFill>
                  <a:srgbClr val="404040"/>
                </a:solidFill>
                <a:latin typeface="Futura" charset="0"/>
              </a:rPr>
              <a:t>Cada grupo: </a:t>
            </a:r>
          </a:p>
          <a:p>
            <a:pPr eaLnBrk="1" hangingPunct="1"/>
            <a:r>
              <a:rPr lang="es-ES" sz="2400" dirty="0">
                <a:solidFill>
                  <a:srgbClr val="404040"/>
                </a:solidFill>
                <a:latin typeface="Futura" charset="0"/>
              </a:rPr>
              <a:t>escribirá frases </a:t>
            </a:r>
            <a:r>
              <a:rPr lang="es-ES" sz="2400" dirty="0" smtClean="0">
                <a:solidFill>
                  <a:srgbClr val="404040"/>
                </a:solidFill>
                <a:latin typeface="Futura" charset="0"/>
              </a:rPr>
              <a:t>con huecos para </a:t>
            </a:r>
            <a:r>
              <a:rPr lang="es-ES" sz="2400" dirty="0" smtClean="0">
                <a:solidFill>
                  <a:srgbClr val="404040"/>
                </a:solidFill>
                <a:latin typeface="Futura" charset="0"/>
              </a:rPr>
              <a:t>LO o EL.</a:t>
            </a:r>
            <a:endParaRPr lang="es-ES" sz="2400" dirty="0">
              <a:solidFill>
                <a:srgbClr val="404040"/>
              </a:solidFill>
              <a:latin typeface="Futura" charset="0"/>
            </a:endParaRPr>
          </a:p>
          <a:p>
            <a:pPr eaLnBrk="1" hangingPunct="1"/>
            <a:endParaRPr lang="es-ES" sz="2400" dirty="0">
              <a:solidFill>
                <a:srgbClr val="404040"/>
              </a:solidFill>
              <a:latin typeface="Futura" charset="0"/>
            </a:endParaRPr>
          </a:p>
          <a:p>
            <a:pPr eaLnBrk="1" hangingPunct="1"/>
            <a:r>
              <a:rPr lang="es-ES" sz="2400" dirty="0">
                <a:solidFill>
                  <a:srgbClr val="404040"/>
                </a:solidFill>
                <a:latin typeface="Futura" charset="0"/>
              </a:rPr>
              <a:t>Cambiarán las hojas para que el otro grupo </a:t>
            </a:r>
            <a:r>
              <a:rPr lang="es-ES" sz="2400" dirty="0" smtClean="0">
                <a:solidFill>
                  <a:srgbClr val="404040"/>
                </a:solidFill>
                <a:latin typeface="Futura" charset="0"/>
              </a:rPr>
              <a:t>llene </a:t>
            </a:r>
            <a:r>
              <a:rPr lang="es-ES" sz="2400" dirty="0" smtClean="0">
                <a:solidFill>
                  <a:srgbClr val="404040"/>
                </a:solidFill>
                <a:latin typeface="Futura" charset="0"/>
              </a:rPr>
              <a:t>los </a:t>
            </a:r>
            <a:r>
              <a:rPr lang="es-ES" sz="2400" dirty="0" smtClean="0">
                <a:solidFill>
                  <a:srgbClr val="404040"/>
                </a:solidFill>
                <a:latin typeface="Futura" charset="0"/>
              </a:rPr>
              <a:t>huecos.</a:t>
            </a:r>
            <a:endParaRPr lang="es-ES" sz="2400" dirty="0">
              <a:solidFill>
                <a:srgbClr val="404040"/>
              </a:solidFill>
              <a:latin typeface="Futura" charset="0"/>
            </a:endParaRPr>
          </a:p>
          <a:p>
            <a:pPr eaLnBrk="1" hangingPunct="1"/>
            <a:r>
              <a:rPr lang="es-ES" sz="2400" dirty="0">
                <a:solidFill>
                  <a:srgbClr val="404040"/>
                </a:solidFill>
                <a:latin typeface="Futura" charset="0"/>
              </a:rPr>
              <a:t>Luego intercambian las hojas otra vez para la corrección.</a:t>
            </a:r>
          </a:p>
          <a:p>
            <a:pPr eaLnBrk="1" hangingPunct="1"/>
            <a:endParaRPr lang="es-ES" sz="2400" dirty="0">
              <a:solidFill>
                <a:srgbClr val="404040"/>
              </a:solidFill>
              <a:latin typeface="Futura" charset="0"/>
            </a:endParaRPr>
          </a:p>
          <a:p>
            <a:pPr eaLnBrk="1" hangingPunct="1"/>
            <a:r>
              <a:rPr lang="es-ES" sz="2400" dirty="0">
                <a:solidFill>
                  <a:srgbClr val="404040"/>
                </a:solidFill>
                <a:latin typeface="Futura" charset="0"/>
              </a:rPr>
              <a:t>Gana el grupo que haya </a:t>
            </a:r>
            <a:r>
              <a:rPr lang="es-ES" sz="2400" dirty="0" smtClean="0">
                <a:solidFill>
                  <a:srgbClr val="404040"/>
                </a:solidFill>
                <a:latin typeface="Futura" charset="0"/>
              </a:rPr>
              <a:t>completado correctamente más frases.</a:t>
            </a:r>
            <a:endParaRPr lang="es-ES" sz="2400" dirty="0">
              <a:solidFill>
                <a:srgbClr val="404040"/>
              </a:solidFill>
              <a:latin typeface="Futura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build="allAtOnce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1" hangingPunct="1"/>
            <a:endParaRPr lang="es-ES"/>
          </a:p>
        </p:txBody>
      </p:sp>
      <p:sp>
        <p:nvSpPr>
          <p:cNvPr id="16387" name="Espaço Reservado para Texto 11"/>
          <p:cNvSpPr txBox="1">
            <a:spLocks/>
          </p:cNvSpPr>
          <p:nvPr/>
        </p:nvSpPr>
        <p:spPr bwMode="auto">
          <a:xfrm>
            <a:off x="785813" y="1000125"/>
            <a:ext cx="73152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1" hangingPunct="1">
              <a:spcBef>
                <a:spcPct val="20000"/>
              </a:spcBef>
            </a:pPr>
            <a:r>
              <a:rPr lang="es-ES_tradnl" sz="4800" b="1">
                <a:solidFill>
                  <a:srgbClr val="E60049"/>
                </a:solidFill>
                <a:latin typeface="Futura" charset="0"/>
              </a:rPr>
              <a:t>¡Gracias!</a:t>
            </a:r>
          </a:p>
        </p:txBody>
      </p:sp>
      <p:pic>
        <p:nvPicPr>
          <p:cNvPr id="15366" name="Picture 9" descr="http://www.abcschool.com/immagini/smile_003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71750" y="1928813"/>
            <a:ext cx="3810000" cy="381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53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53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CaixaDeTexto 6"/>
          <p:cNvSpPr txBox="1">
            <a:spLocks noChangeArrowheads="1"/>
          </p:cNvSpPr>
          <p:nvPr/>
        </p:nvSpPr>
        <p:spPr bwMode="auto">
          <a:xfrm>
            <a:off x="71438" y="4262438"/>
            <a:ext cx="714375" cy="1016000"/>
          </a:xfrm>
          <a:prstGeom prst="rect">
            <a:avLst/>
          </a:prstGeom>
          <a:solidFill>
            <a:srgbClr val="FFFF00">
              <a:alpha val="38039"/>
            </a:srgbClr>
          </a:solidFill>
          <a:ln w="9525">
            <a:solidFill>
              <a:srgbClr val="FFFF66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pt-BR" sz="6000" b="1">
                <a:latin typeface="Candara" pitchFamily="34" charset="0"/>
              </a:rPr>
              <a:t>C</a:t>
            </a:r>
            <a:endParaRPr lang="pt-BR" sz="2000" b="1">
              <a:latin typeface="Calibri" pitchFamily="34" charset="0"/>
            </a:endParaRPr>
          </a:p>
        </p:txBody>
      </p:sp>
      <p:sp>
        <p:nvSpPr>
          <p:cNvPr id="26" name="CaixaDeTexto 6"/>
          <p:cNvSpPr txBox="1">
            <a:spLocks noChangeArrowheads="1"/>
          </p:cNvSpPr>
          <p:nvPr/>
        </p:nvSpPr>
        <p:spPr bwMode="auto">
          <a:xfrm>
            <a:off x="642938" y="3889375"/>
            <a:ext cx="714375" cy="1016000"/>
          </a:xfrm>
          <a:prstGeom prst="rect">
            <a:avLst/>
          </a:prstGeom>
          <a:solidFill>
            <a:srgbClr val="00B0F0">
              <a:alpha val="38039"/>
            </a:srgbClr>
          </a:solidFill>
          <a:ln w="9525">
            <a:solidFill>
              <a:srgbClr val="00B0F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en-US" sz="6000" b="1">
                <a:latin typeface="Candara" pitchFamily="34" charset="0"/>
              </a:rPr>
              <a:t>O</a:t>
            </a:r>
            <a:endParaRPr lang="pt-BR" sz="2000" b="1">
              <a:latin typeface="Calibri" pitchFamily="34" charset="0"/>
            </a:endParaRPr>
          </a:p>
        </p:txBody>
      </p:sp>
      <p:sp>
        <p:nvSpPr>
          <p:cNvPr id="27" name="CaixaDeTexto 6"/>
          <p:cNvSpPr txBox="1">
            <a:spLocks noChangeArrowheads="1"/>
          </p:cNvSpPr>
          <p:nvPr/>
        </p:nvSpPr>
        <p:spPr bwMode="auto">
          <a:xfrm>
            <a:off x="1214438" y="3389313"/>
            <a:ext cx="785812" cy="1016000"/>
          </a:xfrm>
          <a:prstGeom prst="rect">
            <a:avLst/>
          </a:prstGeom>
          <a:solidFill>
            <a:srgbClr val="00B050">
              <a:alpha val="38039"/>
            </a:srgbClr>
          </a:solidFill>
          <a:ln w="9525">
            <a:solidFill>
              <a:srgbClr val="00B05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en-US" sz="6000" b="1">
                <a:latin typeface="Candara" pitchFamily="34" charset="0"/>
              </a:rPr>
              <a:t>N</a:t>
            </a:r>
            <a:endParaRPr lang="pt-BR" sz="2000" b="1">
              <a:latin typeface="Calibri" pitchFamily="34" charset="0"/>
            </a:endParaRPr>
          </a:p>
        </p:txBody>
      </p:sp>
      <p:sp>
        <p:nvSpPr>
          <p:cNvPr id="28" name="CaixaDeTexto 6"/>
          <p:cNvSpPr txBox="1">
            <a:spLocks noChangeArrowheads="1"/>
          </p:cNvSpPr>
          <p:nvPr/>
        </p:nvSpPr>
        <p:spPr bwMode="auto">
          <a:xfrm>
            <a:off x="1785938" y="2889250"/>
            <a:ext cx="714375" cy="1016000"/>
          </a:xfrm>
          <a:prstGeom prst="rect">
            <a:avLst/>
          </a:prstGeom>
          <a:solidFill>
            <a:srgbClr val="FF9900">
              <a:alpha val="37646"/>
            </a:srgbClr>
          </a:solidFill>
          <a:ln w="9525">
            <a:solidFill>
              <a:srgbClr val="FF99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en-US" sz="6000" b="1">
                <a:latin typeface="Candara" pitchFamily="34" charset="0"/>
              </a:rPr>
              <a:t>T</a:t>
            </a:r>
            <a:endParaRPr lang="pt-BR" sz="2000" b="1">
              <a:latin typeface="Calibri" pitchFamily="34" charset="0"/>
            </a:endParaRPr>
          </a:p>
        </p:txBody>
      </p:sp>
      <p:sp>
        <p:nvSpPr>
          <p:cNvPr id="30" name="CaixaDeTexto 6"/>
          <p:cNvSpPr txBox="1">
            <a:spLocks noChangeArrowheads="1"/>
          </p:cNvSpPr>
          <p:nvPr/>
        </p:nvSpPr>
        <p:spPr bwMode="auto">
          <a:xfrm>
            <a:off x="2286000" y="2389188"/>
            <a:ext cx="642938" cy="1016000"/>
          </a:xfrm>
          <a:prstGeom prst="rect">
            <a:avLst/>
          </a:prstGeom>
          <a:solidFill>
            <a:srgbClr val="FF00FF">
              <a:alpha val="38039"/>
            </a:srgbClr>
          </a:solidFill>
          <a:ln w="9525">
            <a:solidFill>
              <a:srgbClr val="FF00FF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en-US" sz="6000" b="1">
                <a:latin typeface="Candara" pitchFamily="34" charset="0"/>
              </a:rPr>
              <a:t>E</a:t>
            </a:r>
            <a:endParaRPr lang="pt-BR" sz="2000" b="1">
              <a:latin typeface="Calibri" pitchFamily="34" charset="0"/>
            </a:endParaRPr>
          </a:p>
        </p:txBody>
      </p:sp>
      <p:sp>
        <p:nvSpPr>
          <p:cNvPr id="31" name="CaixaDeTexto 6"/>
          <p:cNvSpPr txBox="1">
            <a:spLocks noChangeArrowheads="1"/>
          </p:cNvSpPr>
          <p:nvPr/>
        </p:nvSpPr>
        <p:spPr bwMode="auto">
          <a:xfrm>
            <a:off x="2786063" y="1889125"/>
            <a:ext cx="642937" cy="1016000"/>
          </a:xfrm>
          <a:prstGeom prst="rect">
            <a:avLst/>
          </a:prstGeom>
          <a:solidFill>
            <a:srgbClr val="FF0000">
              <a:alpha val="38039"/>
            </a:srgbClr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en-US" sz="6000" b="1">
                <a:latin typeface="Candara" pitchFamily="34" charset="0"/>
              </a:rPr>
              <a:t>X</a:t>
            </a:r>
            <a:endParaRPr lang="pt-BR" sz="2000" b="1">
              <a:latin typeface="Calibri" pitchFamily="34" charset="0"/>
            </a:endParaRPr>
          </a:p>
        </p:txBody>
      </p:sp>
      <p:sp>
        <p:nvSpPr>
          <p:cNvPr id="32" name="CaixaDeTexto 6"/>
          <p:cNvSpPr txBox="1">
            <a:spLocks noChangeArrowheads="1"/>
          </p:cNvSpPr>
          <p:nvPr/>
        </p:nvSpPr>
        <p:spPr bwMode="auto">
          <a:xfrm>
            <a:off x="3143250" y="1333500"/>
            <a:ext cx="714375" cy="1016000"/>
          </a:xfrm>
          <a:prstGeom prst="rect">
            <a:avLst/>
          </a:prstGeom>
          <a:solidFill>
            <a:srgbClr val="FFFF00">
              <a:alpha val="38039"/>
            </a:srgbClr>
          </a:solidFill>
          <a:ln w="9525">
            <a:solidFill>
              <a:srgbClr val="FFFF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en-US" sz="6000" b="1">
                <a:latin typeface="Candara" pitchFamily="34" charset="0"/>
              </a:rPr>
              <a:t>T</a:t>
            </a:r>
            <a:endParaRPr lang="pt-BR" sz="2000" b="1">
              <a:latin typeface="Calibri" pitchFamily="34" charset="0"/>
            </a:endParaRPr>
          </a:p>
        </p:txBody>
      </p:sp>
      <p:sp>
        <p:nvSpPr>
          <p:cNvPr id="33" name="CaixaDeTexto 6"/>
          <p:cNvSpPr txBox="1">
            <a:spLocks noChangeArrowheads="1"/>
          </p:cNvSpPr>
          <p:nvPr/>
        </p:nvSpPr>
        <p:spPr bwMode="auto">
          <a:xfrm>
            <a:off x="3571875" y="976313"/>
            <a:ext cx="642938" cy="1016000"/>
          </a:xfrm>
          <a:prstGeom prst="rect">
            <a:avLst/>
          </a:prstGeom>
          <a:solidFill>
            <a:srgbClr val="00B0F0">
              <a:alpha val="38039"/>
            </a:srgbClr>
          </a:solidFill>
          <a:ln w="9525">
            <a:solidFill>
              <a:srgbClr val="00B0F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en-US" sz="6000" b="1">
                <a:latin typeface="Candara" pitchFamily="34" charset="0"/>
              </a:rPr>
              <a:t>U</a:t>
            </a:r>
            <a:endParaRPr lang="pt-BR" sz="2000" b="1">
              <a:latin typeface="Calibri" pitchFamily="34" charset="0"/>
            </a:endParaRPr>
          </a:p>
        </p:txBody>
      </p:sp>
      <p:sp>
        <p:nvSpPr>
          <p:cNvPr id="34" name="CaixaDeTexto 6"/>
          <p:cNvSpPr txBox="1">
            <a:spLocks noChangeArrowheads="1"/>
          </p:cNvSpPr>
          <p:nvPr/>
        </p:nvSpPr>
        <p:spPr bwMode="auto">
          <a:xfrm>
            <a:off x="4000500" y="476250"/>
            <a:ext cx="714375" cy="1016000"/>
          </a:xfrm>
          <a:prstGeom prst="rect">
            <a:avLst/>
          </a:prstGeom>
          <a:solidFill>
            <a:srgbClr val="00B050">
              <a:alpha val="38039"/>
            </a:srgbClr>
          </a:solidFill>
          <a:ln w="9525">
            <a:solidFill>
              <a:srgbClr val="00B05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en-US" sz="6000" b="1">
                <a:latin typeface="Candara" pitchFamily="34" charset="0"/>
              </a:rPr>
              <a:t>A</a:t>
            </a:r>
            <a:endParaRPr lang="pt-BR" sz="2000" b="1">
              <a:latin typeface="Calibri" pitchFamily="34" charset="0"/>
            </a:endParaRPr>
          </a:p>
        </p:txBody>
      </p:sp>
      <p:sp>
        <p:nvSpPr>
          <p:cNvPr id="35" name="CaixaDeTexto 6"/>
          <p:cNvSpPr txBox="1">
            <a:spLocks noChangeArrowheads="1"/>
          </p:cNvSpPr>
          <p:nvPr/>
        </p:nvSpPr>
        <p:spPr bwMode="auto">
          <a:xfrm>
            <a:off x="4572000" y="762000"/>
            <a:ext cx="642938" cy="1016000"/>
          </a:xfrm>
          <a:prstGeom prst="rect">
            <a:avLst/>
          </a:prstGeom>
          <a:solidFill>
            <a:srgbClr val="FFC000">
              <a:alpha val="38039"/>
            </a:srgbClr>
          </a:solidFill>
          <a:ln w="9525">
            <a:solidFill>
              <a:srgbClr val="FFC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pt-BR" sz="6000" b="1">
                <a:latin typeface="Candara" pitchFamily="34" charset="0"/>
              </a:rPr>
              <a:t>L</a:t>
            </a:r>
            <a:endParaRPr lang="pt-BR" sz="2000" b="1">
              <a:latin typeface="Calibri" pitchFamily="34" charset="0"/>
            </a:endParaRPr>
          </a:p>
        </p:txBody>
      </p:sp>
      <p:sp>
        <p:nvSpPr>
          <p:cNvPr id="36" name="CaixaDeTexto 6"/>
          <p:cNvSpPr txBox="1">
            <a:spLocks noChangeArrowheads="1"/>
          </p:cNvSpPr>
          <p:nvPr/>
        </p:nvSpPr>
        <p:spPr bwMode="auto">
          <a:xfrm>
            <a:off x="5143500" y="1262063"/>
            <a:ext cx="642938" cy="1016000"/>
          </a:xfrm>
          <a:prstGeom prst="rect">
            <a:avLst/>
          </a:prstGeom>
          <a:solidFill>
            <a:srgbClr val="FF00FF">
              <a:alpha val="38039"/>
            </a:srgbClr>
          </a:solidFill>
          <a:ln w="9525">
            <a:solidFill>
              <a:srgbClr val="FF00FF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en-US" sz="6000" b="1">
                <a:latin typeface="Candara" pitchFamily="34" charset="0"/>
              </a:rPr>
              <a:t>I</a:t>
            </a:r>
            <a:endParaRPr lang="pt-BR" sz="2000" b="1">
              <a:latin typeface="Calibri" pitchFamily="34" charset="0"/>
            </a:endParaRPr>
          </a:p>
        </p:txBody>
      </p:sp>
      <p:sp>
        <p:nvSpPr>
          <p:cNvPr id="37" name="CaixaDeTexto 6"/>
          <p:cNvSpPr txBox="1">
            <a:spLocks noChangeArrowheads="1"/>
          </p:cNvSpPr>
          <p:nvPr/>
        </p:nvSpPr>
        <p:spPr bwMode="auto">
          <a:xfrm>
            <a:off x="5572125" y="1833563"/>
            <a:ext cx="714375" cy="1016000"/>
          </a:xfrm>
          <a:prstGeom prst="rect">
            <a:avLst/>
          </a:prstGeom>
          <a:solidFill>
            <a:srgbClr val="FFFF00">
              <a:alpha val="38039"/>
            </a:srgbClr>
          </a:solidFill>
          <a:ln w="9525">
            <a:solidFill>
              <a:srgbClr val="FFFF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en-US" sz="6000" b="1">
                <a:latin typeface="Candara" pitchFamily="34" charset="0"/>
              </a:rPr>
              <a:t>Z</a:t>
            </a:r>
            <a:endParaRPr lang="pt-BR" sz="2000" b="1">
              <a:latin typeface="Calibri" pitchFamily="34" charset="0"/>
            </a:endParaRPr>
          </a:p>
        </p:txBody>
      </p:sp>
      <p:sp>
        <p:nvSpPr>
          <p:cNvPr id="38" name="CaixaDeTexto 6"/>
          <p:cNvSpPr txBox="1">
            <a:spLocks noChangeArrowheads="1"/>
          </p:cNvSpPr>
          <p:nvPr/>
        </p:nvSpPr>
        <p:spPr bwMode="auto">
          <a:xfrm>
            <a:off x="6072188" y="2405063"/>
            <a:ext cx="642937" cy="1016000"/>
          </a:xfrm>
          <a:prstGeom prst="rect">
            <a:avLst/>
          </a:prstGeom>
          <a:solidFill>
            <a:srgbClr val="FF0000">
              <a:alpha val="38039"/>
            </a:srgbClr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en-US" sz="6000" b="1">
                <a:latin typeface="Candara" pitchFamily="34" charset="0"/>
              </a:rPr>
              <a:t>A</a:t>
            </a:r>
            <a:endParaRPr lang="pt-BR" sz="2000" b="1">
              <a:latin typeface="Calibri" pitchFamily="34" charset="0"/>
            </a:endParaRPr>
          </a:p>
        </p:txBody>
      </p:sp>
      <p:sp>
        <p:nvSpPr>
          <p:cNvPr id="39" name="CaixaDeTexto 6"/>
          <p:cNvSpPr txBox="1">
            <a:spLocks noChangeArrowheads="1"/>
          </p:cNvSpPr>
          <p:nvPr/>
        </p:nvSpPr>
        <p:spPr bwMode="auto">
          <a:xfrm>
            <a:off x="6643688" y="2833688"/>
            <a:ext cx="785812" cy="1016000"/>
          </a:xfrm>
          <a:prstGeom prst="rect">
            <a:avLst/>
          </a:prstGeom>
          <a:solidFill>
            <a:srgbClr val="00B050">
              <a:alpha val="38039"/>
            </a:srgbClr>
          </a:solidFill>
          <a:ln w="9525">
            <a:solidFill>
              <a:srgbClr val="00B05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en-US" sz="6000" b="1">
                <a:latin typeface="Candara" pitchFamily="34" charset="0"/>
              </a:rPr>
              <a:t>C</a:t>
            </a:r>
            <a:endParaRPr lang="pt-BR" sz="2000" b="1">
              <a:latin typeface="Calibri" pitchFamily="34" charset="0"/>
            </a:endParaRPr>
          </a:p>
        </p:txBody>
      </p:sp>
      <p:sp>
        <p:nvSpPr>
          <p:cNvPr id="40" name="CaixaDeTexto 6"/>
          <p:cNvSpPr txBox="1">
            <a:spLocks noChangeArrowheads="1"/>
          </p:cNvSpPr>
          <p:nvPr/>
        </p:nvSpPr>
        <p:spPr bwMode="auto">
          <a:xfrm>
            <a:off x="7215188" y="3333750"/>
            <a:ext cx="642937" cy="1016000"/>
          </a:xfrm>
          <a:prstGeom prst="rect">
            <a:avLst/>
          </a:prstGeom>
          <a:solidFill>
            <a:srgbClr val="FF00FF">
              <a:alpha val="38039"/>
            </a:srgbClr>
          </a:solidFill>
          <a:ln w="9525">
            <a:solidFill>
              <a:srgbClr val="FF00FF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en-US" sz="6000" b="1">
                <a:latin typeface="Candara" pitchFamily="34" charset="0"/>
              </a:rPr>
              <a:t>I</a:t>
            </a:r>
            <a:endParaRPr lang="pt-BR" sz="2000" b="1">
              <a:latin typeface="Calibri" pitchFamily="34" charset="0"/>
            </a:endParaRPr>
          </a:p>
        </p:txBody>
      </p:sp>
      <p:sp>
        <p:nvSpPr>
          <p:cNvPr id="41" name="CaixaDeTexto 6"/>
          <p:cNvSpPr txBox="1">
            <a:spLocks noChangeArrowheads="1"/>
          </p:cNvSpPr>
          <p:nvPr/>
        </p:nvSpPr>
        <p:spPr bwMode="auto">
          <a:xfrm>
            <a:off x="7643813" y="3762375"/>
            <a:ext cx="714375" cy="1016000"/>
          </a:xfrm>
          <a:prstGeom prst="rect">
            <a:avLst/>
          </a:prstGeom>
          <a:solidFill>
            <a:srgbClr val="00B0F0">
              <a:alpha val="38039"/>
            </a:srgbClr>
          </a:solidFill>
          <a:ln w="9525">
            <a:solidFill>
              <a:srgbClr val="00B0F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en-US" sz="6000" b="1">
                <a:latin typeface="Candara" pitchFamily="34" charset="0"/>
              </a:rPr>
              <a:t>O</a:t>
            </a:r>
            <a:endParaRPr lang="pt-BR" sz="2000" b="1">
              <a:latin typeface="Calibri" pitchFamily="34" charset="0"/>
            </a:endParaRPr>
          </a:p>
        </p:txBody>
      </p:sp>
      <p:sp>
        <p:nvSpPr>
          <p:cNvPr id="42" name="CaixaDeTexto 6"/>
          <p:cNvSpPr txBox="1">
            <a:spLocks noChangeArrowheads="1"/>
          </p:cNvSpPr>
          <p:nvPr/>
        </p:nvSpPr>
        <p:spPr bwMode="auto">
          <a:xfrm>
            <a:off x="8143875" y="4191000"/>
            <a:ext cx="785813" cy="1016000"/>
          </a:xfrm>
          <a:prstGeom prst="rect">
            <a:avLst/>
          </a:prstGeom>
          <a:solidFill>
            <a:srgbClr val="00B050">
              <a:alpha val="38039"/>
            </a:srgbClr>
          </a:solidFill>
          <a:ln w="9525">
            <a:solidFill>
              <a:srgbClr val="00B05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en-US" sz="6000" b="1">
                <a:latin typeface="Candara" pitchFamily="34" charset="0"/>
              </a:rPr>
              <a:t>N</a:t>
            </a:r>
            <a:endParaRPr lang="pt-BR" sz="2000" b="1">
              <a:latin typeface="Calibri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27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2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28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30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31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32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00"/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00"/>
                                        <p:tgtEl>
                                          <p:spTgt spid="3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500"/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00"/>
                                        <p:tgtEl>
                                          <p:spTgt spid="3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4" dur="500"/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00"/>
                                        <p:tgtEl>
                                          <p:spTgt spid="3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0" dur="500"/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3" dur="500"/>
                                        <p:tgtEl>
                                          <p:spTgt spid="37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6" dur="500"/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9" dur="500"/>
                                        <p:tgtEl>
                                          <p:spTgt spid="38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2" dur="500"/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5" dur="500"/>
                                        <p:tgtEl>
                                          <p:spTgt spid="39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8" dur="500"/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1" dur="500"/>
                                        <p:tgtEl>
                                          <p:spTgt spid="40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4" dur="500"/>
                                        <p:tgtEl>
                                          <p:spTgt spid="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7" dur="500"/>
                                        <p:tgtEl>
                                          <p:spTgt spid="41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0" dur="500"/>
                                        <p:tgtEl>
                                          <p:spTgt spid="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3" dur="500"/>
                                        <p:tgtEl>
                                          <p:spTgt spid="42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6" dur="500"/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build="allAtOnce" animBg="1"/>
      <p:bldP spid="26" grpId="0" build="allAtOnce" animBg="1"/>
      <p:bldP spid="27" grpId="0" build="allAtOnce" animBg="1"/>
      <p:bldP spid="28" grpId="0" build="allAtOnce" animBg="1"/>
      <p:bldP spid="30" grpId="0" build="allAtOnce" animBg="1"/>
      <p:bldP spid="31" grpId="0" build="allAtOnce" animBg="1"/>
      <p:bldP spid="32" grpId="0" build="allAtOnce" animBg="1"/>
      <p:bldP spid="33" grpId="0" build="allAtOnce" animBg="1"/>
      <p:bldP spid="34" grpId="0" build="allAtOnce" animBg="1"/>
      <p:bldP spid="35" grpId="0" build="allAtOnce" animBg="1"/>
      <p:bldP spid="36" grpId="0" build="allAtOnce" animBg="1"/>
      <p:bldP spid="37" grpId="0" build="allAtOnce" animBg="1"/>
      <p:bldP spid="38" grpId="0" build="allAtOnce" animBg="1"/>
      <p:bldP spid="39" grpId="0" build="allAtOnce" animBg="1"/>
      <p:bldP spid="40" grpId="0" build="allAtOnce" animBg="1"/>
      <p:bldP spid="41" grpId="0" build="allAtOnce" animBg="1"/>
      <p:bldP spid="42" grpId="0" build="allAtOnce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6"/>
          <p:cNvSpPr>
            <a:spLocks noChangeArrowheads="1"/>
          </p:cNvSpPr>
          <p:nvPr/>
        </p:nvSpPr>
        <p:spPr bwMode="auto">
          <a:xfrm>
            <a:off x="0" y="-184150"/>
            <a:ext cx="18415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1" hangingPunct="1"/>
            <a:endParaRPr lang="es-ES">
              <a:latin typeface="Futura" charset="0"/>
            </a:endParaRPr>
          </a:p>
        </p:txBody>
      </p:sp>
      <p:pic>
        <p:nvPicPr>
          <p:cNvPr id="1026" name="Picture 2" descr="http://25.media.tumblr.com/d0625e8ad98ccfccaf64dec50009d065/tumblr_mnsj3a2PYY1stfyo8o1_1280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20688"/>
            <a:ext cx="9144000" cy="4695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6"/>
          <p:cNvSpPr>
            <a:spLocks noChangeArrowheads="1"/>
          </p:cNvSpPr>
          <p:nvPr/>
        </p:nvSpPr>
        <p:spPr bwMode="auto">
          <a:xfrm>
            <a:off x="0" y="-184150"/>
            <a:ext cx="18415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1" hangingPunct="1"/>
            <a:endParaRPr lang="es-ES">
              <a:latin typeface="Futura" charset="0"/>
            </a:endParaRPr>
          </a:p>
        </p:txBody>
      </p:sp>
      <p:pic>
        <p:nvPicPr>
          <p:cNvPr id="2050" name="Picture 2" descr="http://norocksolo.com/wp-content/uploads/2013/02/tumblr_mdz9of5ZZX1rzsjkbo1_1280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76672"/>
            <a:ext cx="9144000" cy="51435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10672367"/>
      </p:ext>
    </p:extLst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6"/>
          <p:cNvSpPr>
            <a:spLocks noChangeArrowheads="1"/>
          </p:cNvSpPr>
          <p:nvPr/>
        </p:nvSpPr>
        <p:spPr bwMode="auto">
          <a:xfrm>
            <a:off x="0" y="-7477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1" hangingPunct="1"/>
            <a:endParaRPr lang="es-ES"/>
          </a:p>
        </p:txBody>
      </p:sp>
      <p:sp>
        <p:nvSpPr>
          <p:cNvPr id="8" name="CaixaDeTexto 6"/>
          <p:cNvSpPr txBox="1">
            <a:spLocks noChangeArrowheads="1"/>
          </p:cNvSpPr>
          <p:nvPr/>
        </p:nvSpPr>
        <p:spPr bwMode="auto">
          <a:xfrm>
            <a:off x="71438" y="4824413"/>
            <a:ext cx="1214437" cy="1016000"/>
          </a:xfrm>
          <a:prstGeom prst="rect">
            <a:avLst/>
          </a:prstGeom>
          <a:solidFill>
            <a:srgbClr val="FFFF00">
              <a:alpha val="38039"/>
            </a:srgbClr>
          </a:solidFill>
          <a:ln w="9525">
            <a:solidFill>
              <a:srgbClr val="FFFF66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pt-BR" sz="6000" b="1">
                <a:latin typeface="Candara" pitchFamily="34" charset="0"/>
              </a:rPr>
              <a:t>E</a:t>
            </a:r>
            <a:endParaRPr lang="pt-BR" sz="2000" b="1">
              <a:latin typeface="Calibri" pitchFamily="34" charset="0"/>
            </a:endParaRPr>
          </a:p>
        </p:txBody>
      </p:sp>
      <p:sp>
        <p:nvSpPr>
          <p:cNvPr id="9" name="CaixaDeTexto 6"/>
          <p:cNvSpPr txBox="1">
            <a:spLocks noChangeArrowheads="1"/>
          </p:cNvSpPr>
          <p:nvPr/>
        </p:nvSpPr>
        <p:spPr bwMode="auto">
          <a:xfrm>
            <a:off x="928688" y="4522788"/>
            <a:ext cx="1071562" cy="1016000"/>
          </a:xfrm>
          <a:prstGeom prst="rect">
            <a:avLst/>
          </a:prstGeom>
          <a:solidFill>
            <a:srgbClr val="00B0F0">
              <a:alpha val="38039"/>
            </a:srgbClr>
          </a:solidFill>
          <a:ln w="9525">
            <a:solidFill>
              <a:srgbClr val="00B0F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en-US" sz="6000" b="1">
                <a:latin typeface="Candara" pitchFamily="34" charset="0"/>
              </a:rPr>
              <a:t>X</a:t>
            </a:r>
            <a:endParaRPr lang="pt-BR" sz="2000" b="1">
              <a:latin typeface="Calibri" pitchFamily="34" charset="0"/>
            </a:endParaRPr>
          </a:p>
        </p:txBody>
      </p:sp>
      <p:sp>
        <p:nvSpPr>
          <p:cNvPr id="10" name="CaixaDeTexto 6"/>
          <p:cNvSpPr txBox="1">
            <a:spLocks noChangeArrowheads="1"/>
          </p:cNvSpPr>
          <p:nvPr/>
        </p:nvSpPr>
        <p:spPr bwMode="auto">
          <a:xfrm>
            <a:off x="1714500" y="4165600"/>
            <a:ext cx="1071563" cy="1016000"/>
          </a:xfrm>
          <a:prstGeom prst="rect">
            <a:avLst/>
          </a:prstGeom>
          <a:solidFill>
            <a:srgbClr val="00B050">
              <a:alpha val="38039"/>
            </a:srgbClr>
          </a:solidFill>
          <a:ln w="9525">
            <a:solidFill>
              <a:srgbClr val="00B05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en-US" sz="6000" b="1">
                <a:latin typeface="Candara" pitchFamily="34" charset="0"/>
              </a:rPr>
              <a:t>P</a:t>
            </a:r>
            <a:endParaRPr lang="pt-BR" sz="2000" b="1">
              <a:latin typeface="Calibri" pitchFamily="34" charset="0"/>
            </a:endParaRPr>
          </a:p>
        </p:txBody>
      </p:sp>
      <p:sp>
        <p:nvSpPr>
          <p:cNvPr id="11" name="CaixaDeTexto 6"/>
          <p:cNvSpPr txBox="1">
            <a:spLocks noChangeArrowheads="1"/>
          </p:cNvSpPr>
          <p:nvPr/>
        </p:nvSpPr>
        <p:spPr bwMode="auto">
          <a:xfrm>
            <a:off x="2500313" y="3752850"/>
            <a:ext cx="1071562" cy="1016000"/>
          </a:xfrm>
          <a:prstGeom prst="rect">
            <a:avLst/>
          </a:prstGeom>
          <a:solidFill>
            <a:srgbClr val="FF9900">
              <a:alpha val="37646"/>
            </a:srgbClr>
          </a:solidFill>
          <a:ln w="9525">
            <a:solidFill>
              <a:srgbClr val="FF99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en-US" sz="6000" b="1">
                <a:latin typeface="Candara" pitchFamily="34" charset="0"/>
              </a:rPr>
              <a:t>L</a:t>
            </a:r>
            <a:endParaRPr lang="pt-BR" sz="2000" b="1">
              <a:latin typeface="Calibri" pitchFamily="34" charset="0"/>
            </a:endParaRPr>
          </a:p>
        </p:txBody>
      </p:sp>
      <p:sp>
        <p:nvSpPr>
          <p:cNvPr id="12" name="CaixaDeTexto 6"/>
          <p:cNvSpPr txBox="1">
            <a:spLocks noChangeArrowheads="1"/>
          </p:cNvSpPr>
          <p:nvPr/>
        </p:nvSpPr>
        <p:spPr bwMode="auto">
          <a:xfrm>
            <a:off x="3214688" y="3308350"/>
            <a:ext cx="1071562" cy="1016000"/>
          </a:xfrm>
          <a:prstGeom prst="rect">
            <a:avLst/>
          </a:prstGeom>
          <a:solidFill>
            <a:srgbClr val="FF00FF">
              <a:alpha val="38039"/>
            </a:srgbClr>
          </a:solidFill>
          <a:ln w="9525">
            <a:solidFill>
              <a:srgbClr val="FF00FF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en-US" sz="6000" b="1">
                <a:latin typeface="Candara" pitchFamily="34" charset="0"/>
              </a:rPr>
              <a:t>I</a:t>
            </a:r>
            <a:endParaRPr lang="pt-BR" sz="2000" b="1">
              <a:latin typeface="Calibri" pitchFamily="34" charset="0"/>
            </a:endParaRPr>
          </a:p>
        </p:txBody>
      </p:sp>
      <p:sp>
        <p:nvSpPr>
          <p:cNvPr id="13" name="CaixaDeTexto 6"/>
          <p:cNvSpPr txBox="1">
            <a:spLocks noChangeArrowheads="1"/>
          </p:cNvSpPr>
          <p:nvPr/>
        </p:nvSpPr>
        <p:spPr bwMode="auto">
          <a:xfrm>
            <a:off x="4000500" y="2879725"/>
            <a:ext cx="1071563" cy="1016000"/>
          </a:xfrm>
          <a:prstGeom prst="rect">
            <a:avLst/>
          </a:prstGeom>
          <a:solidFill>
            <a:srgbClr val="FF0000">
              <a:alpha val="38039"/>
            </a:srgbClr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en-US" sz="6000" b="1">
                <a:latin typeface="Candara" pitchFamily="34" charset="0"/>
              </a:rPr>
              <a:t>C</a:t>
            </a:r>
            <a:endParaRPr lang="pt-BR" sz="2000" b="1">
              <a:latin typeface="Calibri" pitchFamily="34" charset="0"/>
            </a:endParaRPr>
          </a:p>
        </p:txBody>
      </p:sp>
      <p:sp>
        <p:nvSpPr>
          <p:cNvPr id="14" name="CaixaDeTexto 6"/>
          <p:cNvSpPr txBox="1">
            <a:spLocks noChangeArrowheads="1"/>
          </p:cNvSpPr>
          <p:nvPr/>
        </p:nvSpPr>
        <p:spPr bwMode="auto">
          <a:xfrm>
            <a:off x="4786313" y="2466975"/>
            <a:ext cx="1071562" cy="1016000"/>
          </a:xfrm>
          <a:prstGeom prst="rect">
            <a:avLst/>
          </a:prstGeom>
          <a:solidFill>
            <a:srgbClr val="FFFF00">
              <a:alpha val="38039"/>
            </a:srgbClr>
          </a:solidFill>
          <a:ln w="9525">
            <a:solidFill>
              <a:srgbClr val="FFFF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en-US" sz="6000" b="1">
                <a:latin typeface="Candara" pitchFamily="34" charset="0"/>
              </a:rPr>
              <a:t>A</a:t>
            </a:r>
            <a:endParaRPr lang="pt-BR" sz="2000" b="1">
              <a:latin typeface="Calibri" pitchFamily="34" charset="0"/>
            </a:endParaRPr>
          </a:p>
        </p:txBody>
      </p:sp>
      <p:sp>
        <p:nvSpPr>
          <p:cNvPr id="15" name="CaixaDeTexto 6"/>
          <p:cNvSpPr txBox="1">
            <a:spLocks noChangeArrowheads="1"/>
          </p:cNvSpPr>
          <p:nvPr/>
        </p:nvSpPr>
        <p:spPr bwMode="auto">
          <a:xfrm>
            <a:off x="5572125" y="2109788"/>
            <a:ext cx="1071563" cy="1016000"/>
          </a:xfrm>
          <a:prstGeom prst="rect">
            <a:avLst/>
          </a:prstGeom>
          <a:solidFill>
            <a:srgbClr val="00B0F0">
              <a:alpha val="38039"/>
            </a:srgbClr>
          </a:solidFill>
          <a:ln w="9525">
            <a:solidFill>
              <a:srgbClr val="00B0F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en-US" sz="6000" b="1">
                <a:latin typeface="Candara" pitchFamily="34" charset="0"/>
              </a:rPr>
              <a:t>C</a:t>
            </a:r>
            <a:endParaRPr lang="pt-BR" sz="2000" b="1">
              <a:latin typeface="Calibri" pitchFamily="34" charset="0"/>
            </a:endParaRPr>
          </a:p>
        </p:txBody>
      </p:sp>
      <p:sp>
        <p:nvSpPr>
          <p:cNvPr id="16" name="CaixaDeTexto 6"/>
          <p:cNvSpPr txBox="1">
            <a:spLocks noChangeArrowheads="1"/>
          </p:cNvSpPr>
          <p:nvPr/>
        </p:nvSpPr>
        <p:spPr bwMode="auto">
          <a:xfrm>
            <a:off x="6357938" y="1681163"/>
            <a:ext cx="1071562" cy="1016000"/>
          </a:xfrm>
          <a:prstGeom prst="rect">
            <a:avLst/>
          </a:prstGeom>
          <a:solidFill>
            <a:srgbClr val="00B050">
              <a:alpha val="38039"/>
            </a:srgbClr>
          </a:solidFill>
          <a:ln w="9525">
            <a:solidFill>
              <a:srgbClr val="00B05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en-US" sz="6000" b="1">
                <a:latin typeface="Candara" pitchFamily="34" charset="0"/>
              </a:rPr>
              <a:t>I</a:t>
            </a:r>
            <a:endParaRPr lang="pt-BR" sz="2000" b="1">
              <a:latin typeface="Calibri" pitchFamily="34" charset="0"/>
            </a:endParaRPr>
          </a:p>
        </p:txBody>
      </p:sp>
      <p:sp>
        <p:nvSpPr>
          <p:cNvPr id="17" name="CaixaDeTexto 6"/>
          <p:cNvSpPr txBox="1">
            <a:spLocks noChangeArrowheads="1"/>
          </p:cNvSpPr>
          <p:nvPr/>
        </p:nvSpPr>
        <p:spPr bwMode="auto">
          <a:xfrm>
            <a:off x="7143750" y="1323975"/>
            <a:ext cx="1071563" cy="1016000"/>
          </a:xfrm>
          <a:prstGeom prst="rect">
            <a:avLst/>
          </a:prstGeom>
          <a:solidFill>
            <a:srgbClr val="FFC000">
              <a:alpha val="38039"/>
            </a:srgbClr>
          </a:solidFill>
          <a:ln w="9525">
            <a:solidFill>
              <a:srgbClr val="FFC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pt-BR" sz="6000" b="1">
                <a:latin typeface="Candara" pitchFamily="34" charset="0"/>
              </a:rPr>
              <a:t>Ó</a:t>
            </a:r>
            <a:endParaRPr lang="pt-BR" sz="2000" b="1">
              <a:latin typeface="Calibri" pitchFamily="34" charset="0"/>
            </a:endParaRPr>
          </a:p>
        </p:txBody>
      </p:sp>
      <p:sp>
        <p:nvSpPr>
          <p:cNvPr id="18" name="CaixaDeTexto 6"/>
          <p:cNvSpPr txBox="1">
            <a:spLocks noChangeArrowheads="1"/>
          </p:cNvSpPr>
          <p:nvPr/>
        </p:nvSpPr>
        <p:spPr bwMode="auto">
          <a:xfrm>
            <a:off x="7929563" y="950913"/>
            <a:ext cx="1071562" cy="1016000"/>
          </a:xfrm>
          <a:prstGeom prst="rect">
            <a:avLst/>
          </a:prstGeom>
          <a:solidFill>
            <a:srgbClr val="FF00FF">
              <a:alpha val="38039"/>
            </a:srgbClr>
          </a:solidFill>
          <a:ln w="9525">
            <a:solidFill>
              <a:srgbClr val="FF00FF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en-US" sz="6000" b="1">
                <a:latin typeface="Candara" pitchFamily="34" charset="0"/>
              </a:rPr>
              <a:t>N</a:t>
            </a:r>
            <a:endParaRPr lang="pt-BR" sz="2000" b="1">
              <a:latin typeface="Calibri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11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12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1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1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00"/>
                                        <p:tgtEl>
                                          <p:spTgt spid="1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00"/>
                                        <p:tgtEl>
                                          <p:spTgt spid="1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00"/>
                                        <p:tgtEl>
                                          <p:spTgt spid="17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4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00"/>
                                        <p:tgtEl>
                                          <p:spTgt spid="18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0" dur="5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allAtOnce" animBg="1"/>
      <p:bldP spid="9" grpId="0" build="allAtOnce" animBg="1"/>
      <p:bldP spid="10" grpId="0" build="allAtOnce" animBg="1"/>
      <p:bldP spid="11" grpId="0" build="allAtOnce" animBg="1"/>
      <p:bldP spid="12" grpId="0" build="allAtOnce" animBg="1"/>
      <p:bldP spid="13" grpId="0" build="allAtOnce" animBg="1"/>
      <p:bldP spid="14" grpId="0" build="allAtOnce" animBg="1"/>
      <p:bldP spid="15" grpId="0" build="allAtOnce" animBg="1"/>
      <p:bldP spid="16" grpId="0" build="allAtOnce" animBg="1"/>
      <p:bldP spid="17" grpId="0" build="allAtOnce" animBg="1"/>
      <p:bldP spid="18" grpId="0" build="allAtOnce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1" hangingPunct="1"/>
            <a:endParaRPr lang="es-ES"/>
          </a:p>
        </p:txBody>
      </p:sp>
      <p:sp>
        <p:nvSpPr>
          <p:cNvPr id="12293" name="CaixaDeTexto 3"/>
          <p:cNvSpPr txBox="1">
            <a:spLocks noChangeArrowheads="1"/>
          </p:cNvSpPr>
          <p:nvPr/>
        </p:nvSpPr>
        <p:spPr bwMode="auto">
          <a:xfrm>
            <a:off x="250825" y="404813"/>
            <a:ext cx="8642350" cy="4401205"/>
          </a:xfrm>
          <a:prstGeom prst="rect">
            <a:avLst/>
          </a:prstGeom>
          <a:noFill/>
          <a:ln w="28575">
            <a:solidFill>
              <a:srgbClr val="E60049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pt-BR" sz="3500" b="1" dirty="0" err="1" smtClean="0">
                <a:solidFill>
                  <a:srgbClr val="E6004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Futura" charset="0"/>
              </a:rPr>
              <a:t>Lo</a:t>
            </a:r>
            <a:r>
              <a:rPr lang="pt-BR" sz="3500" b="1" dirty="0" smtClean="0">
                <a:solidFill>
                  <a:srgbClr val="E6004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Futura" charset="0"/>
              </a:rPr>
              <a:t> x </a:t>
            </a:r>
            <a:r>
              <a:rPr lang="pt-BR" sz="3500" b="1" dirty="0">
                <a:solidFill>
                  <a:srgbClr val="E6004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Futura" charset="0"/>
              </a:rPr>
              <a:t>E</a:t>
            </a:r>
            <a:r>
              <a:rPr lang="pt-BR" sz="3500" b="1" dirty="0" smtClean="0">
                <a:solidFill>
                  <a:srgbClr val="E6004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Futura" charset="0"/>
              </a:rPr>
              <a:t>l</a:t>
            </a:r>
          </a:p>
          <a:p>
            <a:pPr algn="ctr" eaLnBrk="1" hangingPunct="1">
              <a:defRPr/>
            </a:pPr>
            <a:endParaRPr lang="pt-BR" sz="3500" b="1" dirty="0">
              <a:solidFill>
                <a:srgbClr val="E6004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Futura" charset="0"/>
            </a:endParaRPr>
          </a:p>
          <a:p>
            <a:pPr algn="ctr" eaLnBrk="1" hangingPunct="1">
              <a:defRPr/>
            </a:pPr>
            <a:r>
              <a:rPr lang="pt-BR" sz="35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Futura" charset="0"/>
              </a:rPr>
              <a:t>“</a:t>
            </a:r>
            <a:r>
              <a:rPr lang="pt-BR" sz="3500" b="1" dirty="0" err="1" smtClean="0">
                <a:effectLst>
                  <a:outerShdw blurRad="38100" dist="38100" dir="2700000" algn="tl">
                    <a:srgbClr val="C0C0C0"/>
                  </a:outerShdw>
                </a:effectLst>
                <a:latin typeface="Futura" charset="0"/>
              </a:rPr>
              <a:t>Lo</a:t>
            </a:r>
            <a:r>
              <a:rPr lang="pt-BR" sz="35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Futura" charset="0"/>
              </a:rPr>
              <a:t>” es </a:t>
            </a:r>
            <a:r>
              <a:rPr lang="pt-BR" sz="3500" b="1" dirty="0" err="1" smtClean="0">
                <a:effectLst>
                  <a:outerShdw blurRad="38100" dist="38100" dir="2700000" algn="tl">
                    <a:srgbClr val="C0C0C0"/>
                  </a:outerShdw>
                </a:effectLst>
                <a:latin typeface="Futura" charset="0"/>
              </a:rPr>
              <a:t>un</a:t>
            </a:r>
            <a:r>
              <a:rPr lang="pt-BR" sz="35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Futura" charset="0"/>
              </a:rPr>
              <a:t> artículo neutro y nunca </a:t>
            </a:r>
            <a:r>
              <a:rPr lang="pt-BR" sz="3500" b="1" dirty="0" err="1" smtClean="0">
                <a:effectLst>
                  <a:outerShdw blurRad="38100" dist="38100" dir="2700000" algn="tl">
                    <a:srgbClr val="C0C0C0"/>
                  </a:outerShdw>
                </a:effectLst>
                <a:latin typeface="Futura" charset="0"/>
              </a:rPr>
              <a:t>acompaña</a:t>
            </a:r>
            <a:r>
              <a:rPr lang="pt-BR" sz="35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Futura" charset="0"/>
              </a:rPr>
              <a:t> </a:t>
            </a:r>
            <a:r>
              <a:rPr lang="pt-BR" sz="3500" b="1" dirty="0" err="1" smtClean="0">
                <a:effectLst>
                  <a:outerShdw blurRad="38100" dist="38100" dir="2700000" algn="tl">
                    <a:srgbClr val="C0C0C0"/>
                  </a:outerShdw>
                </a:effectLst>
                <a:latin typeface="Futura" charset="0"/>
              </a:rPr>
              <a:t>sustantivo</a:t>
            </a:r>
            <a:r>
              <a:rPr lang="pt-BR" sz="35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Futura" charset="0"/>
              </a:rPr>
              <a:t>.</a:t>
            </a:r>
          </a:p>
          <a:p>
            <a:pPr algn="ctr" eaLnBrk="1" hangingPunct="1">
              <a:defRPr/>
            </a:pPr>
            <a:endParaRPr lang="pt-BR" sz="3500" b="1" dirty="0">
              <a:effectLst>
                <a:outerShdw blurRad="38100" dist="38100" dir="2700000" algn="tl">
                  <a:srgbClr val="C0C0C0"/>
                </a:outerShdw>
              </a:effectLst>
              <a:latin typeface="Futura" charset="0"/>
            </a:endParaRPr>
          </a:p>
          <a:p>
            <a:pPr algn="ctr" eaLnBrk="1" hangingPunct="1">
              <a:defRPr/>
            </a:pPr>
            <a:r>
              <a:rPr lang="pt-BR" sz="35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Futura" charset="0"/>
              </a:rPr>
              <a:t>“El</a:t>
            </a:r>
            <a:r>
              <a:rPr lang="pt-BR" sz="35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Futura" charset="0"/>
              </a:rPr>
              <a:t>” es </a:t>
            </a:r>
            <a:r>
              <a:rPr lang="pt-BR" sz="3500" b="1" dirty="0" err="1" smtClean="0">
                <a:effectLst>
                  <a:outerShdw blurRad="38100" dist="38100" dir="2700000" algn="tl">
                    <a:srgbClr val="C0C0C0"/>
                  </a:outerShdw>
                </a:effectLst>
                <a:latin typeface="Futura" charset="0"/>
              </a:rPr>
              <a:t>un</a:t>
            </a:r>
            <a:r>
              <a:rPr lang="pt-BR" sz="35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Futura" charset="0"/>
              </a:rPr>
              <a:t> artículo definido masculino que </a:t>
            </a:r>
            <a:r>
              <a:rPr lang="pt-BR" sz="3500" b="1" dirty="0" err="1" smtClean="0">
                <a:effectLst>
                  <a:outerShdw blurRad="38100" dist="38100" dir="2700000" algn="tl">
                    <a:srgbClr val="C0C0C0"/>
                  </a:outerShdw>
                </a:effectLst>
                <a:latin typeface="Futura" charset="0"/>
              </a:rPr>
              <a:t>acompaña</a:t>
            </a:r>
            <a:r>
              <a:rPr lang="pt-BR" sz="35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Futura" charset="0"/>
              </a:rPr>
              <a:t> </a:t>
            </a:r>
            <a:r>
              <a:rPr lang="pt-BR" sz="3500" b="1" dirty="0" err="1" smtClean="0">
                <a:effectLst>
                  <a:outerShdw blurRad="38100" dist="38100" dir="2700000" algn="tl">
                    <a:srgbClr val="C0C0C0"/>
                  </a:outerShdw>
                </a:effectLst>
                <a:latin typeface="Futura" charset="0"/>
              </a:rPr>
              <a:t>sustantivos</a:t>
            </a:r>
            <a:r>
              <a:rPr lang="pt-BR" sz="35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Futura" charset="0"/>
              </a:rPr>
              <a:t>.</a:t>
            </a:r>
          </a:p>
          <a:p>
            <a:pPr algn="ctr" eaLnBrk="1" hangingPunct="1">
              <a:defRPr/>
            </a:pPr>
            <a:endParaRPr lang="pt-BR" sz="3500" b="1" dirty="0">
              <a:solidFill>
                <a:srgbClr val="E6004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Futura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229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122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1229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1229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3" grpId="0" build="allAtOnce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1" hangingPunct="1"/>
            <a:endParaRPr lang="es-ES"/>
          </a:p>
        </p:txBody>
      </p:sp>
      <p:sp>
        <p:nvSpPr>
          <p:cNvPr id="6149" name="CaixaDeTexto 8"/>
          <p:cNvSpPr txBox="1">
            <a:spLocks noChangeArrowheads="1"/>
          </p:cNvSpPr>
          <p:nvPr/>
        </p:nvSpPr>
        <p:spPr bwMode="auto">
          <a:xfrm>
            <a:off x="1116013" y="188913"/>
            <a:ext cx="6624637" cy="554037"/>
          </a:xfrm>
          <a:prstGeom prst="rect">
            <a:avLst/>
          </a:prstGeom>
          <a:noFill/>
          <a:ln>
            <a:noFill/>
          </a:ln>
          <a:extLst/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es-ES_tradnl" sz="3000" b="1" dirty="0">
                <a:solidFill>
                  <a:srgbClr val="E6004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Futura" charset="0"/>
              </a:rPr>
              <a:t>Usos del artículo neutro “lo”</a:t>
            </a:r>
          </a:p>
        </p:txBody>
      </p:sp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9057821"/>
              </p:ext>
            </p:extLst>
          </p:nvPr>
        </p:nvGraphicFramePr>
        <p:xfrm>
          <a:off x="250825" y="765175"/>
          <a:ext cx="8640960" cy="456421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88827"/>
                <a:gridCol w="2088827"/>
                <a:gridCol w="1892442"/>
                <a:gridCol w="2570864"/>
              </a:tblGrid>
              <a:tr h="432048">
                <a:tc>
                  <a:txBody>
                    <a:bodyPr/>
                    <a:lstStyle/>
                    <a:p>
                      <a:r>
                        <a:rPr lang="pt-BR" b="1" dirty="0" smtClean="0">
                          <a:latin typeface="Futura"/>
                        </a:rPr>
                        <a:t>FORMA</a:t>
                      </a:r>
                      <a:endParaRPr lang="pt-BR" b="1" dirty="0">
                        <a:latin typeface="Futur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b="1" dirty="0" smtClean="0">
                          <a:latin typeface="Futura"/>
                        </a:rPr>
                        <a:t>FUNCIÓN</a:t>
                      </a:r>
                      <a:endParaRPr lang="pt-BR" b="1" dirty="0">
                        <a:latin typeface="Futur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b="1" dirty="0" smtClean="0">
                          <a:latin typeface="Futura"/>
                        </a:rPr>
                        <a:t>EQUIVALE A</a:t>
                      </a:r>
                      <a:endParaRPr lang="pt-BR" b="1" dirty="0">
                        <a:latin typeface="Futur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b="1" dirty="0" smtClean="0">
                          <a:latin typeface="Futura"/>
                        </a:rPr>
                        <a:t>EJEMPLOS</a:t>
                      </a:r>
                      <a:endParaRPr lang="pt-BR" b="1" dirty="0">
                        <a:latin typeface="Futura"/>
                      </a:endParaRPr>
                    </a:p>
                  </a:txBody>
                  <a:tcPr/>
                </a:tc>
              </a:tr>
              <a:tr h="748883">
                <a:tc>
                  <a:txBody>
                    <a:bodyPr/>
                    <a:lstStyle/>
                    <a:p>
                      <a:r>
                        <a:rPr lang="pt-BR" b="1" dirty="0" err="1" smtClean="0">
                          <a:solidFill>
                            <a:srgbClr val="FF0000"/>
                          </a:solidFill>
                          <a:latin typeface="Futura"/>
                        </a:rPr>
                        <a:t>lo</a:t>
                      </a:r>
                      <a:r>
                        <a:rPr lang="pt-BR" b="1" dirty="0" smtClean="0">
                          <a:latin typeface="Futura"/>
                        </a:rPr>
                        <a:t> + adjetivo</a:t>
                      </a:r>
                      <a:endParaRPr lang="pt-BR" b="1" dirty="0">
                        <a:latin typeface="Futur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b="1" dirty="0" smtClean="0">
                          <a:latin typeface="Futura"/>
                        </a:rPr>
                        <a:t>Generaliza </a:t>
                      </a:r>
                      <a:r>
                        <a:rPr lang="pt-BR" b="1" dirty="0" err="1" smtClean="0">
                          <a:latin typeface="Futura"/>
                        </a:rPr>
                        <a:t>los</a:t>
                      </a:r>
                      <a:r>
                        <a:rPr lang="pt-BR" b="1" dirty="0" smtClean="0">
                          <a:latin typeface="Futura"/>
                        </a:rPr>
                        <a:t> conceptos.</a:t>
                      </a:r>
                      <a:endParaRPr lang="pt-BR" b="1" dirty="0">
                        <a:latin typeface="Futur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b="1" dirty="0" err="1" smtClean="0">
                          <a:latin typeface="Futura"/>
                        </a:rPr>
                        <a:t>la</a:t>
                      </a:r>
                      <a:r>
                        <a:rPr lang="pt-BR" b="1" dirty="0" smtClean="0">
                          <a:latin typeface="Futura"/>
                        </a:rPr>
                        <a:t>(s) cosa(s)</a:t>
                      </a:r>
                    </a:p>
                    <a:p>
                      <a:r>
                        <a:rPr lang="pt-BR" b="1" dirty="0" err="1" smtClean="0">
                          <a:latin typeface="Futura"/>
                        </a:rPr>
                        <a:t>la</a:t>
                      </a:r>
                      <a:r>
                        <a:rPr lang="pt-BR" b="1" dirty="0" smtClean="0">
                          <a:latin typeface="Futura"/>
                        </a:rPr>
                        <a:t>(s)</a:t>
                      </a:r>
                      <a:r>
                        <a:rPr lang="pt-BR" b="1" baseline="0" dirty="0" smtClean="0">
                          <a:latin typeface="Futura"/>
                        </a:rPr>
                        <a:t> parte(s)</a:t>
                      </a:r>
                      <a:endParaRPr lang="pt-BR" b="1" dirty="0">
                        <a:latin typeface="Futur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b="1" dirty="0" err="1" smtClean="0">
                          <a:solidFill>
                            <a:srgbClr val="FF0000"/>
                          </a:solidFill>
                          <a:latin typeface="Futura"/>
                        </a:rPr>
                        <a:t>Lo</a:t>
                      </a:r>
                      <a:r>
                        <a:rPr lang="pt-BR" b="1" dirty="0" smtClean="0">
                          <a:latin typeface="Futura"/>
                        </a:rPr>
                        <a:t> </a:t>
                      </a:r>
                      <a:r>
                        <a:rPr lang="pt-BR" b="1" dirty="0" err="1" smtClean="0">
                          <a:latin typeface="Futura"/>
                        </a:rPr>
                        <a:t>bello</a:t>
                      </a:r>
                      <a:r>
                        <a:rPr lang="pt-BR" b="1" baseline="0" dirty="0" smtClean="0">
                          <a:latin typeface="Futura"/>
                        </a:rPr>
                        <a:t> </a:t>
                      </a:r>
                      <a:r>
                        <a:rPr lang="pt-BR" b="1" baseline="0" dirty="0" smtClean="0">
                          <a:latin typeface="Futura"/>
                        </a:rPr>
                        <a:t>(</a:t>
                      </a:r>
                      <a:r>
                        <a:rPr lang="pt-BR" b="1" baseline="0" dirty="0" err="1" smtClean="0">
                          <a:latin typeface="Futura"/>
                        </a:rPr>
                        <a:t>las</a:t>
                      </a:r>
                      <a:r>
                        <a:rPr lang="pt-BR" b="1" baseline="0" dirty="0" smtClean="0">
                          <a:latin typeface="Futura"/>
                        </a:rPr>
                        <a:t> cosas/</a:t>
                      </a:r>
                      <a:r>
                        <a:rPr lang="pt-BR" b="1" baseline="0" dirty="0" err="1" smtClean="0">
                          <a:latin typeface="Futura"/>
                        </a:rPr>
                        <a:t>la</a:t>
                      </a:r>
                      <a:r>
                        <a:rPr lang="pt-BR" b="1" baseline="0" dirty="0" smtClean="0">
                          <a:latin typeface="Futura"/>
                        </a:rPr>
                        <a:t> parte </a:t>
                      </a:r>
                      <a:r>
                        <a:rPr lang="pt-BR" b="1" baseline="0" dirty="0" err="1" smtClean="0">
                          <a:latin typeface="Futura"/>
                        </a:rPr>
                        <a:t>bella</a:t>
                      </a:r>
                      <a:r>
                        <a:rPr lang="pt-BR" b="1" baseline="0" dirty="0" smtClean="0">
                          <a:latin typeface="Futura"/>
                        </a:rPr>
                        <a:t>)</a:t>
                      </a:r>
                      <a:endParaRPr lang="pt-BR" b="1" dirty="0">
                        <a:latin typeface="Futura"/>
                      </a:endParaRPr>
                    </a:p>
                  </a:txBody>
                  <a:tcPr/>
                </a:tc>
              </a:tr>
              <a:tr h="374442">
                <a:tc rowSpan="2">
                  <a:txBody>
                    <a:bodyPr/>
                    <a:lstStyle/>
                    <a:p>
                      <a:r>
                        <a:rPr lang="pt-BR" b="1" dirty="0" err="1" smtClean="0">
                          <a:solidFill>
                            <a:srgbClr val="FF0000"/>
                          </a:solidFill>
                          <a:latin typeface="Futura"/>
                        </a:rPr>
                        <a:t>lo</a:t>
                      </a:r>
                      <a:r>
                        <a:rPr lang="pt-BR" b="1" dirty="0" smtClean="0">
                          <a:latin typeface="Futura"/>
                        </a:rPr>
                        <a:t> + de + </a:t>
                      </a:r>
                      <a:r>
                        <a:rPr lang="pt-BR" b="1" dirty="0" err="1" smtClean="0">
                          <a:latin typeface="Futura"/>
                        </a:rPr>
                        <a:t>sustantivo</a:t>
                      </a:r>
                      <a:endParaRPr lang="pt-BR" b="1" dirty="0">
                        <a:latin typeface="Futur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b="1" dirty="0" smtClean="0">
                          <a:latin typeface="Futura"/>
                        </a:rPr>
                        <a:t>Se </a:t>
                      </a:r>
                      <a:r>
                        <a:rPr lang="pt-BR" b="1" dirty="0" err="1" smtClean="0">
                          <a:latin typeface="Futura"/>
                        </a:rPr>
                        <a:t>refiere</a:t>
                      </a:r>
                      <a:r>
                        <a:rPr lang="pt-BR" b="1" baseline="0" dirty="0" smtClean="0">
                          <a:latin typeface="Futura"/>
                        </a:rPr>
                        <a:t> a </a:t>
                      </a:r>
                      <a:r>
                        <a:rPr lang="pt-BR" b="1" baseline="0" dirty="0" err="1" smtClean="0">
                          <a:latin typeface="Futura"/>
                        </a:rPr>
                        <a:t>un</a:t>
                      </a:r>
                      <a:r>
                        <a:rPr lang="pt-BR" b="1" baseline="0" dirty="0" smtClean="0">
                          <a:latin typeface="Futura"/>
                        </a:rPr>
                        <a:t> </a:t>
                      </a:r>
                      <a:r>
                        <a:rPr lang="pt-BR" b="1" baseline="0" dirty="0" err="1" smtClean="0">
                          <a:latin typeface="Futura"/>
                        </a:rPr>
                        <a:t>asunto</a:t>
                      </a:r>
                      <a:endParaRPr lang="pt-BR" b="1" dirty="0">
                        <a:latin typeface="Futura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pt-BR" b="1" dirty="0" err="1" smtClean="0">
                          <a:latin typeface="Futura"/>
                        </a:rPr>
                        <a:t>el</a:t>
                      </a:r>
                      <a:r>
                        <a:rPr lang="pt-BR" b="1" dirty="0" smtClean="0">
                          <a:latin typeface="Futura"/>
                        </a:rPr>
                        <a:t> </a:t>
                      </a:r>
                      <a:r>
                        <a:rPr lang="pt-BR" b="1" dirty="0" err="1" smtClean="0">
                          <a:latin typeface="Futura"/>
                        </a:rPr>
                        <a:t>asunto</a:t>
                      </a:r>
                      <a:r>
                        <a:rPr lang="pt-BR" b="1" dirty="0" smtClean="0">
                          <a:latin typeface="Futura"/>
                        </a:rPr>
                        <a:t> de</a:t>
                      </a:r>
                      <a:endParaRPr lang="pt-BR" b="1" dirty="0">
                        <a:latin typeface="Futura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pt-BR" b="1" dirty="0" smtClean="0">
                          <a:latin typeface="Futura"/>
                        </a:rPr>
                        <a:t>¿Sabes </a:t>
                      </a:r>
                      <a:r>
                        <a:rPr lang="pt-BR" b="1" dirty="0" err="1" smtClean="0">
                          <a:solidFill>
                            <a:srgbClr val="FF0000"/>
                          </a:solidFill>
                          <a:latin typeface="Futura"/>
                        </a:rPr>
                        <a:t>lo</a:t>
                      </a:r>
                      <a:r>
                        <a:rPr lang="pt-BR" b="1" dirty="0" smtClean="0">
                          <a:latin typeface="Futura"/>
                        </a:rPr>
                        <a:t> de </a:t>
                      </a:r>
                      <a:r>
                        <a:rPr lang="pt-BR" b="1" dirty="0" err="1" smtClean="0">
                          <a:latin typeface="Futura"/>
                        </a:rPr>
                        <a:t>la</a:t>
                      </a:r>
                      <a:r>
                        <a:rPr lang="pt-BR" b="1" dirty="0" smtClean="0">
                          <a:latin typeface="Futura"/>
                        </a:rPr>
                        <a:t> </a:t>
                      </a:r>
                      <a:r>
                        <a:rPr lang="pt-BR" b="1" dirty="0" err="1" smtClean="0">
                          <a:latin typeface="Futura"/>
                        </a:rPr>
                        <a:t>reunión</a:t>
                      </a:r>
                      <a:r>
                        <a:rPr lang="pt-BR" b="1" dirty="0" smtClean="0">
                          <a:latin typeface="Futura"/>
                        </a:rPr>
                        <a:t>? (</a:t>
                      </a:r>
                      <a:r>
                        <a:rPr lang="pt-BR" b="1" dirty="0" err="1" smtClean="0">
                          <a:latin typeface="Futura"/>
                        </a:rPr>
                        <a:t>el</a:t>
                      </a:r>
                      <a:r>
                        <a:rPr lang="pt-BR" b="1" dirty="0" smtClean="0">
                          <a:latin typeface="Futura"/>
                        </a:rPr>
                        <a:t> </a:t>
                      </a:r>
                      <a:r>
                        <a:rPr lang="pt-BR" b="1" dirty="0" err="1" smtClean="0">
                          <a:latin typeface="Futura"/>
                        </a:rPr>
                        <a:t>asunto</a:t>
                      </a:r>
                      <a:r>
                        <a:rPr lang="pt-BR" b="1" dirty="0" smtClean="0">
                          <a:latin typeface="Futura"/>
                        </a:rPr>
                        <a:t>)</a:t>
                      </a:r>
                      <a:endParaRPr lang="pt-BR" b="1" dirty="0">
                        <a:latin typeface="Futura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4442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b="1" dirty="0" smtClean="0">
                          <a:latin typeface="Futura"/>
                        </a:rPr>
                        <a:t>Alude a una </a:t>
                      </a:r>
                      <a:r>
                        <a:rPr lang="pt-BR" b="1" dirty="0" err="1" smtClean="0">
                          <a:latin typeface="Futura"/>
                        </a:rPr>
                        <a:t>vivienda</a:t>
                      </a:r>
                      <a:endParaRPr lang="pt-BR" b="1" dirty="0">
                        <a:latin typeface="Futura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pt-BR" b="1" dirty="0" err="1" smtClean="0">
                          <a:latin typeface="Futura"/>
                        </a:rPr>
                        <a:t>la</a:t>
                      </a:r>
                      <a:r>
                        <a:rPr lang="pt-BR" b="1" dirty="0" smtClean="0">
                          <a:latin typeface="Futura"/>
                        </a:rPr>
                        <a:t> casa de</a:t>
                      </a:r>
                      <a:endParaRPr lang="pt-BR" b="1" dirty="0">
                        <a:latin typeface="Futura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pt-BR" b="1" dirty="0" err="1" smtClean="0">
                          <a:latin typeface="Futura"/>
                        </a:rPr>
                        <a:t>Pasé</a:t>
                      </a:r>
                      <a:r>
                        <a:rPr lang="pt-BR" b="1" dirty="0" smtClean="0">
                          <a:latin typeface="Futura"/>
                        </a:rPr>
                        <a:t> </a:t>
                      </a:r>
                      <a:r>
                        <a:rPr lang="pt-BR" b="1" dirty="0" err="1" smtClean="0">
                          <a:latin typeface="Futura"/>
                        </a:rPr>
                        <a:t>el</a:t>
                      </a:r>
                      <a:r>
                        <a:rPr lang="pt-BR" b="1" dirty="0" smtClean="0">
                          <a:latin typeface="Futura"/>
                        </a:rPr>
                        <a:t> </a:t>
                      </a:r>
                      <a:r>
                        <a:rPr lang="pt-BR" b="1" dirty="0" err="1" smtClean="0">
                          <a:latin typeface="Futura"/>
                        </a:rPr>
                        <a:t>día</a:t>
                      </a:r>
                      <a:r>
                        <a:rPr lang="pt-BR" b="1" baseline="0" dirty="0" smtClean="0">
                          <a:latin typeface="Futura"/>
                        </a:rPr>
                        <a:t> </a:t>
                      </a:r>
                      <a:r>
                        <a:rPr lang="pt-BR" b="1" baseline="0" dirty="0" err="1" smtClean="0">
                          <a:latin typeface="Futura"/>
                        </a:rPr>
                        <a:t>en</a:t>
                      </a:r>
                      <a:r>
                        <a:rPr lang="pt-BR" b="1" baseline="0" dirty="0" smtClean="0">
                          <a:latin typeface="Futura"/>
                        </a:rPr>
                        <a:t> </a:t>
                      </a:r>
                      <a:r>
                        <a:rPr lang="pt-BR" b="1" baseline="0" dirty="0" err="1" smtClean="0">
                          <a:solidFill>
                            <a:srgbClr val="FF0000"/>
                          </a:solidFill>
                          <a:latin typeface="Futura"/>
                        </a:rPr>
                        <a:t>lo</a:t>
                      </a:r>
                      <a:r>
                        <a:rPr lang="pt-BR" b="1" baseline="0" dirty="0" smtClean="0">
                          <a:latin typeface="Futura"/>
                        </a:rPr>
                        <a:t> de mi </a:t>
                      </a:r>
                      <a:r>
                        <a:rPr lang="pt-BR" b="1" baseline="0" dirty="0" err="1" smtClean="0">
                          <a:latin typeface="Futura"/>
                        </a:rPr>
                        <a:t>tío</a:t>
                      </a:r>
                      <a:r>
                        <a:rPr lang="pt-BR" b="1" baseline="0" dirty="0" smtClean="0">
                          <a:latin typeface="Futura"/>
                        </a:rPr>
                        <a:t> (</a:t>
                      </a:r>
                      <a:r>
                        <a:rPr lang="pt-BR" b="1" baseline="0" dirty="0" err="1" smtClean="0">
                          <a:latin typeface="Futura"/>
                        </a:rPr>
                        <a:t>la</a:t>
                      </a:r>
                      <a:r>
                        <a:rPr lang="pt-BR" b="1" baseline="0" dirty="0" smtClean="0">
                          <a:latin typeface="Futura"/>
                        </a:rPr>
                        <a:t> casa de...)</a:t>
                      </a:r>
                      <a:endParaRPr lang="pt-BR" b="1" dirty="0">
                        <a:latin typeface="Futura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748883">
                <a:tc>
                  <a:txBody>
                    <a:bodyPr/>
                    <a:lstStyle/>
                    <a:p>
                      <a:r>
                        <a:rPr lang="pt-BR" b="1" dirty="0" err="1" smtClean="0">
                          <a:solidFill>
                            <a:srgbClr val="FF0000"/>
                          </a:solidFill>
                          <a:latin typeface="Futura"/>
                        </a:rPr>
                        <a:t>lo</a:t>
                      </a:r>
                      <a:r>
                        <a:rPr lang="pt-BR" b="1" dirty="0" smtClean="0">
                          <a:latin typeface="Futura"/>
                        </a:rPr>
                        <a:t> + más</a:t>
                      </a:r>
                      <a:r>
                        <a:rPr lang="pt-BR" b="1" baseline="0" dirty="0" smtClean="0">
                          <a:latin typeface="Futura"/>
                        </a:rPr>
                        <a:t> + adjetivo o </a:t>
                      </a:r>
                      <a:r>
                        <a:rPr lang="pt-BR" b="1" baseline="0" dirty="0" err="1" smtClean="0">
                          <a:latin typeface="Futura"/>
                        </a:rPr>
                        <a:t>lo</a:t>
                      </a:r>
                      <a:r>
                        <a:rPr lang="pt-BR" b="1" baseline="0" dirty="0" smtClean="0">
                          <a:latin typeface="Futura"/>
                        </a:rPr>
                        <a:t> + </a:t>
                      </a:r>
                      <a:r>
                        <a:rPr lang="pt-BR" b="1" baseline="0" dirty="0" err="1" smtClean="0">
                          <a:latin typeface="Futura"/>
                        </a:rPr>
                        <a:t>mejor</a:t>
                      </a:r>
                      <a:r>
                        <a:rPr lang="pt-BR" b="1" baseline="0" dirty="0" smtClean="0">
                          <a:latin typeface="Futura"/>
                        </a:rPr>
                        <a:t>/ </a:t>
                      </a:r>
                      <a:r>
                        <a:rPr lang="pt-BR" b="1" baseline="0" dirty="0" err="1" smtClean="0">
                          <a:latin typeface="Futura"/>
                        </a:rPr>
                        <a:t>peor</a:t>
                      </a:r>
                      <a:r>
                        <a:rPr lang="pt-BR" b="1" baseline="0" dirty="0" smtClean="0">
                          <a:latin typeface="Futura"/>
                        </a:rPr>
                        <a:t>/ único/ principal</a:t>
                      </a:r>
                      <a:endParaRPr lang="pt-BR" b="1" dirty="0">
                        <a:latin typeface="Futur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b="1" dirty="0" smtClean="0">
                          <a:latin typeface="Futura"/>
                        </a:rPr>
                        <a:t>Da</a:t>
                      </a:r>
                      <a:r>
                        <a:rPr lang="pt-BR" b="1" baseline="0" dirty="0" smtClean="0">
                          <a:latin typeface="Futura"/>
                        </a:rPr>
                        <a:t> valor superlativo absoluto</a:t>
                      </a:r>
                      <a:endParaRPr lang="pt-BR" b="1" dirty="0">
                        <a:latin typeface="Futur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b="1" dirty="0" err="1" smtClean="0">
                          <a:latin typeface="Futura"/>
                        </a:rPr>
                        <a:t>la</a:t>
                      </a:r>
                      <a:r>
                        <a:rPr lang="pt-BR" b="1" dirty="0" smtClean="0">
                          <a:latin typeface="Futura"/>
                        </a:rPr>
                        <a:t>(s) + adjetivo +</a:t>
                      </a:r>
                      <a:r>
                        <a:rPr lang="pt-BR" b="1" baseline="0" dirty="0" smtClean="0">
                          <a:latin typeface="Futura"/>
                        </a:rPr>
                        <a:t> cosa(s)</a:t>
                      </a:r>
                      <a:endParaRPr lang="pt-BR" b="1" dirty="0">
                        <a:latin typeface="Futur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b="1" dirty="0" err="1" smtClean="0">
                          <a:solidFill>
                            <a:srgbClr val="FF0000"/>
                          </a:solidFill>
                          <a:latin typeface="Futura"/>
                        </a:rPr>
                        <a:t>Lo</a:t>
                      </a:r>
                      <a:r>
                        <a:rPr lang="pt-BR" b="1" dirty="0" smtClean="0">
                          <a:latin typeface="Futura"/>
                        </a:rPr>
                        <a:t> </a:t>
                      </a:r>
                      <a:r>
                        <a:rPr lang="pt-BR" b="1" dirty="0" err="1" smtClean="0">
                          <a:latin typeface="Futura"/>
                        </a:rPr>
                        <a:t>mejor</a:t>
                      </a:r>
                      <a:r>
                        <a:rPr lang="pt-BR" b="1" dirty="0" smtClean="0">
                          <a:latin typeface="Futura"/>
                        </a:rPr>
                        <a:t> </a:t>
                      </a:r>
                      <a:r>
                        <a:rPr lang="pt-BR" b="1" dirty="0" err="1" smtClean="0">
                          <a:latin typeface="Futura"/>
                        </a:rPr>
                        <a:t>es</a:t>
                      </a:r>
                      <a:r>
                        <a:rPr lang="pt-BR" b="1" dirty="0" smtClean="0">
                          <a:latin typeface="Futura"/>
                        </a:rPr>
                        <a:t> ser feliz. (</a:t>
                      </a:r>
                      <a:r>
                        <a:rPr lang="pt-BR" b="1" dirty="0" err="1" smtClean="0">
                          <a:latin typeface="Futura"/>
                        </a:rPr>
                        <a:t>la</a:t>
                      </a:r>
                      <a:r>
                        <a:rPr lang="pt-BR" b="1" dirty="0" smtClean="0">
                          <a:latin typeface="Futura"/>
                        </a:rPr>
                        <a:t> cosa </a:t>
                      </a:r>
                      <a:r>
                        <a:rPr lang="pt-BR" b="1" dirty="0" err="1" smtClean="0">
                          <a:latin typeface="Futura"/>
                        </a:rPr>
                        <a:t>mejor</a:t>
                      </a:r>
                      <a:r>
                        <a:rPr lang="pt-BR" b="1" dirty="0" smtClean="0">
                          <a:latin typeface="Futura"/>
                        </a:rPr>
                        <a:t>)</a:t>
                      </a:r>
                      <a:endParaRPr lang="pt-BR" b="1" dirty="0">
                        <a:latin typeface="Futura"/>
                      </a:endParaRPr>
                    </a:p>
                  </a:txBody>
                  <a:tcPr/>
                </a:tc>
              </a:tr>
              <a:tr h="748883">
                <a:tc>
                  <a:txBody>
                    <a:bodyPr/>
                    <a:lstStyle/>
                    <a:p>
                      <a:r>
                        <a:rPr lang="pt-BR" b="1" dirty="0" smtClean="0">
                          <a:latin typeface="Futura"/>
                        </a:rPr>
                        <a:t>de +</a:t>
                      </a:r>
                      <a:r>
                        <a:rPr lang="pt-BR" b="1" baseline="0" dirty="0" smtClean="0">
                          <a:latin typeface="Futura"/>
                        </a:rPr>
                        <a:t> </a:t>
                      </a:r>
                      <a:r>
                        <a:rPr lang="pt-BR" b="1" baseline="0" dirty="0" err="1" smtClean="0">
                          <a:solidFill>
                            <a:srgbClr val="FF0000"/>
                          </a:solidFill>
                          <a:latin typeface="Futura"/>
                        </a:rPr>
                        <a:t>lo</a:t>
                      </a:r>
                      <a:r>
                        <a:rPr lang="pt-BR" b="1" baseline="0" dirty="0" smtClean="0">
                          <a:latin typeface="Futura"/>
                        </a:rPr>
                        <a:t> + más + adjetivo o </a:t>
                      </a:r>
                      <a:r>
                        <a:rPr lang="pt-BR" b="1" baseline="0" dirty="0" err="1" smtClean="0">
                          <a:latin typeface="Futura"/>
                        </a:rPr>
                        <a:t>adverbio</a:t>
                      </a:r>
                      <a:endParaRPr lang="pt-BR" b="1" dirty="0">
                        <a:latin typeface="Futur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b="1" dirty="0" smtClean="0">
                          <a:latin typeface="Futura"/>
                        </a:rPr>
                        <a:t>Da valor</a:t>
                      </a:r>
                      <a:r>
                        <a:rPr lang="pt-BR" b="1" baseline="0" dirty="0" smtClean="0">
                          <a:latin typeface="Futura"/>
                        </a:rPr>
                        <a:t> intensificador</a:t>
                      </a:r>
                      <a:endParaRPr lang="pt-BR" b="1" dirty="0">
                        <a:latin typeface="Futur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b="1" dirty="0" err="1" smtClean="0">
                          <a:latin typeface="Futura"/>
                        </a:rPr>
                        <a:t>muy</a:t>
                      </a:r>
                      <a:r>
                        <a:rPr lang="pt-BR" b="1" baseline="0" dirty="0" smtClean="0">
                          <a:latin typeface="Futura"/>
                        </a:rPr>
                        <a:t> + adjetivo/ </a:t>
                      </a:r>
                      <a:r>
                        <a:rPr lang="pt-BR" b="1" baseline="0" dirty="0" err="1" smtClean="0">
                          <a:latin typeface="Futura"/>
                        </a:rPr>
                        <a:t>adverbio</a:t>
                      </a:r>
                      <a:endParaRPr lang="pt-BR" b="1" dirty="0">
                        <a:latin typeface="Futur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b="1" dirty="0" err="1" smtClean="0">
                          <a:latin typeface="Futura"/>
                        </a:rPr>
                        <a:t>Esas</a:t>
                      </a:r>
                      <a:r>
                        <a:rPr lang="pt-BR" b="1" dirty="0" smtClean="0">
                          <a:latin typeface="Futura"/>
                        </a:rPr>
                        <a:t> </a:t>
                      </a:r>
                      <a:r>
                        <a:rPr lang="pt-BR" b="1" dirty="0" err="1" smtClean="0">
                          <a:latin typeface="Futura"/>
                        </a:rPr>
                        <a:t>fiestas</a:t>
                      </a:r>
                      <a:r>
                        <a:rPr lang="pt-BR" b="1" dirty="0" smtClean="0">
                          <a:latin typeface="Futura"/>
                        </a:rPr>
                        <a:t> </a:t>
                      </a:r>
                      <a:r>
                        <a:rPr lang="pt-BR" b="1" dirty="0" err="1" smtClean="0">
                          <a:latin typeface="Futura"/>
                        </a:rPr>
                        <a:t>son</a:t>
                      </a:r>
                      <a:r>
                        <a:rPr lang="pt-BR" b="1" dirty="0" smtClean="0">
                          <a:latin typeface="Futura"/>
                        </a:rPr>
                        <a:t> de </a:t>
                      </a:r>
                      <a:r>
                        <a:rPr lang="pt-BR" b="1" dirty="0" err="1" smtClean="0">
                          <a:solidFill>
                            <a:srgbClr val="FF0000"/>
                          </a:solidFill>
                          <a:latin typeface="Futura"/>
                        </a:rPr>
                        <a:t>lo</a:t>
                      </a:r>
                      <a:r>
                        <a:rPr lang="pt-BR" b="1" dirty="0" smtClean="0">
                          <a:latin typeface="Futura"/>
                        </a:rPr>
                        <a:t> más </a:t>
                      </a:r>
                      <a:r>
                        <a:rPr lang="pt-BR" b="1" dirty="0" err="1" smtClean="0">
                          <a:latin typeface="Futura"/>
                        </a:rPr>
                        <a:t>lujosas</a:t>
                      </a:r>
                      <a:r>
                        <a:rPr lang="pt-BR" b="1" baseline="0" dirty="0" smtClean="0">
                          <a:latin typeface="Futura"/>
                        </a:rPr>
                        <a:t> (</a:t>
                      </a:r>
                      <a:r>
                        <a:rPr lang="pt-BR" b="1" baseline="0" dirty="0" err="1" smtClean="0">
                          <a:latin typeface="Futura"/>
                        </a:rPr>
                        <a:t>muy</a:t>
                      </a:r>
                      <a:r>
                        <a:rPr lang="pt-BR" b="1" baseline="0" dirty="0" smtClean="0">
                          <a:latin typeface="Futura"/>
                        </a:rPr>
                        <a:t>)</a:t>
                      </a:r>
                      <a:endParaRPr lang="pt-BR" b="1" dirty="0">
                        <a:latin typeface="Futura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9" name="CaixaDeTexto 8"/>
          <p:cNvSpPr txBox="1">
            <a:spLocks noChangeArrowheads="1"/>
          </p:cNvSpPr>
          <p:nvPr/>
        </p:nvSpPr>
        <p:spPr bwMode="auto">
          <a:xfrm>
            <a:off x="250825" y="476250"/>
            <a:ext cx="8424863" cy="1016000"/>
          </a:xfrm>
          <a:prstGeom prst="rect">
            <a:avLst/>
          </a:prstGeom>
          <a:noFill/>
          <a:ln>
            <a:noFill/>
          </a:ln>
          <a:extLst/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es-ES_tradnl" sz="3000" b="1" dirty="0">
                <a:solidFill>
                  <a:srgbClr val="E6004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Futura" charset="0"/>
              </a:rPr>
              <a:t>Diferencias de uso de “el” (artículo masculino) y “lo” (artículo neutro)</a:t>
            </a:r>
          </a:p>
        </p:txBody>
      </p:sp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23468410"/>
              </p:ext>
            </p:extLst>
          </p:nvPr>
        </p:nvGraphicFramePr>
        <p:xfrm>
          <a:off x="395288" y="1945354"/>
          <a:ext cx="8280921" cy="349987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60307"/>
                <a:gridCol w="2760307"/>
                <a:gridCol w="2760307"/>
              </a:tblGrid>
              <a:tr h="432073">
                <a:tc>
                  <a:txBody>
                    <a:bodyPr/>
                    <a:lstStyle/>
                    <a:p>
                      <a:r>
                        <a:rPr lang="pt-BR" dirty="0" smtClean="0">
                          <a:latin typeface="Futura"/>
                        </a:rPr>
                        <a:t>CON</a:t>
                      </a:r>
                      <a:endParaRPr lang="pt-BR" dirty="0">
                        <a:latin typeface="Futur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>
                          <a:latin typeface="Futura"/>
                        </a:rPr>
                        <a:t>EL</a:t>
                      </a:r>
                      <a:endParaRPr lang="pt-BR" dirty="0">
                        <a:latin typeface="Futur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>
                          <a:latin typeface="Futura"/>
                        </a:rPr>
                        <a:t>LO</a:t>
                      </a:r>
                      <a:endParaRPr lang="pt-BR" dirty="0">
                        <a:latin typeface="Futura"/>
                      </a:endParaRPr>
                    </a:p>
                  </a:txBody>
                  <a:tcPr/>
                </a:tc>
              </a:tr>
              <a:tr h="1056117">
                <a:tc>
                  <a:txBody>
                    <a:bodyPr/>
                    <a:lstStyle/>
                    <a:p>
                      <a:r>
                        <a:rPr lang="pt-BR" b="1" dirty="0" err="1" smtClean="0">
                          <a:solidFill>
                            <a:schemeClr val="tx1"/>
                          </a:solidFill>
                          <a:latin typeface="Futura"/>
                        </a:rPr>
                        <a:t>Sustantivos</a:t>
                      </a:r>
                      <a:endParaRPr lang="pt-BR" b="1" dirty="0">
                        <a:solidFill>
                          <a:schemeClr val="tx1"/>
                        </a:solidFill>
                        <a:latin typeface="Futur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b="1" dirty="0" smtClean="0">
                          <a:solidFill>
                            <a:srgbClr val="FF0000"/>
                          </a:solidFill>
                          <a:latin typeface="Futura"/>
                        </a:rPr>
                        <a:t>El</a:t>
                      </a:r>
                      <a:r>
                        <a:rPr lang="pt-BR" b="1" dirty="0" smtClean="0">
                          <a:latin typeface="Futura"/>
                        </a:rPr>
                        <a:t> </a:t>
                      </a:r>
                      <a:r>
                        <a:rPr lang="pt-BR" b="1" dirty="0" err="1" smtClean="0">
                          <a:latin typeface="Futura"/>
                        </a:rPr>
                        <a:t>niño</a:t>
                      </a:r>
                      <a:r>
                        <a:rPr lang="pt-BR" b="1" baseline="0" dirty="0" smtClean="0">
                          <a:latin typeface="Futura"/>
                        </a:rPr>
                        <a:t> </a:t>
                      </a:r>
                      <a:r>
                        <a:rPr lang="pt-BR" b="1" baseline="0" dirty="0" err="1" smtClean="0">
                          <a:latin typeface="Futura"/>
                        </a:rPr>
                        <a:t>estaba</a:t>
                      </a:r>
                      <a:r>
                        <a:rPr lang="pt-BR" b="1" baseline="0" dirty="0" smtClean="0">
                          <a:latin typeface="Futura"/>
                        </a:rPr>
                        <a:t> </a:t>
                      </a:r>
                      <a:r>
                        <a:rPr lang="pt-BR" b="1" baseline="0" dirty="0" err="1" smtClean="0">
                          <a:latin typeface="Futura"/>
                        </a:rPr>
                        <a:t>en</a:t>
                      </a:r>
                      <a:r>
                        <a:rPr lang="pt-BR" b="1" baseline="0" dirty="0" smtClean="0">
                          <a:latin typeface="Futura"/>
                        </a:rPr>
                        <a:t> </a:t>
                      </a:r>
                      <a:r>
                        <a:rPr lang="pt-BR" b="1" baseline="0" dirty="0" err="1" smtClean="0">
                          <a:solidFill>
                            <a:srgbClr val="FF0000"/>
                          </a:solidFill>
                          <a:latin typeface="Futura"/>
                        </a:rPr>
                        <a:t>el</a:t>
                      </a:r>
                      <a:r>
                        <a:rPr lang="pt-BR" b="1" baseline="0" dirty="0" smtClean="0">
                          <a:latin typeface="Futura"/>
                        </a:rPr>
                        <a:t> teatro.</a:t>
                      </a:r>
                      <a:endParaRPr lang="pt-BR" b="1" dirty="0">
                        <a:latin typeface="Futur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b="1" dirty="0" smtClean="0">
                          <a:latin typeface="Futura"/>
                        </a:rPr>
                        <a:t>Nunca antecede</a:t>
                      </a:r>
                      <a:r>
                        <a:rPr lang="pt-BR" b="1" baseline="0" dirty="0" smtClean="0">
                          <a:latin typeface="Futura"/>
                        </a:rPr>
                        <a:t> </a:t>
                      </a:r>
                      <a:r>
                        <a:rPr lang="pt-BR" b="1" baseline="0" dirty="0" err="1" smtClean="0">
                          <a:latin typeface="Futura"/>
                        </a:rPr>
                        <a:t>sustantivos</a:t>
                      </a:r>
                      <a:r>
                        <a:rPr lang="pt-BR" b="1" baseline="0" dirty="0" smtClean="0">
                          <a:latin typeface="Futura"/>
                        </a:rPr>
                        <a:t>.</a:t>
                      </a:r>
                      <a:endParaRPr lang="pt-BR" b="1" dirty="0">
                        <a:latin typeface="Futura"/>
                      </a:endParaRPr>
                    </a:p>
                  </a:txBody>
                  <a:tcPr/>
                </a:tc>
              </a:tr>
              <a:tr h="1056117">
                <a:tc>
                  <a:txBody>
                    <a:bodyPr/>
                    <a:lstStyle/>
                    <a:p>
                      <a:r>
                        <a:rPr lang="pt-BR" b="1" dirty="0" smtClean="0">
                          <a:solidFill>
                            <a:schemeClr val="tx1"/>
                          </a:solidFill>
                          <a:latin typeface="Futura"/>
                        </a:rPr>
                        <a:t>Adjetivos o </a:t>
                      </a:r>
                      <a:r>
                        <a:rPr lang="pt-BR" b="1" dirty="0" err="1" smtClean="0">
                          <a:solidFill>
                            <a:schemeClr val="tx1"/>
                          </a:solidFill>
                          <a:latin typeface="Futura"/>
                        </a:rPr>
                        <a:t>preposición</a:t>
                      </a:r>
                      <a:r>
                        <a:rPr lang="pt-BR" b="1" dirty="0" smtClean="0">
                          <a:solidFill>
                            <a:schemeClr val="tx1"/>
                          </a:solidFill>
                          <a:latin typeface="Futura"/>
                        </a:rPr>
                        <a:t> de </a:t>
                      </a:r>
                      <a:endParaRPr lang="pt-BR" b="1" dirty="0">
                        <a:solidFill>
                          <a:schemeClr val="tx1"/>
                        </a:solidFill>
                        <a:latin typeface="Futur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b="1" dirty="0" err="1" smtClean="0">
                          <a:latin typeface="Futura"/>
                        </a:rPr>
                        <a:t>Presupone</a:t>
                      </a:r>
                      <a:r>
                        <a:rPr lang="pt-BR" b="1" dirty="0" smtClean="0">
                          <a:latin typeface="Futura"/>
                        </a:rPr>
                        <a:t> </a:t>
                      </a:r>
                      <a:r>
                        <a:rPr lang="pt-BR" b="1" dirty="0" err="1" smtClean="0">
                          <a:latin typeface="Futura"/>
                        </a:rPr>
                        <a:t>un</a:t>
                      </a:r>
                      <a:r>
                        <a:rPr lang="pt-BR" b="1" baseline="0" dirty="0" smtClean="0">
                          <a:latin typeface="Futura"/>
                        </a:rPr>
                        <a:t> </a:t>
                      </a:r>
                      <a:r>
                        <a:rPr lang="pt-BR" b="1" dirty="0" err="1" smtClean="0">
                          <a:latin typeface="Futura"/>
                        </a:rPr>
                        <a:t>sustantivo</a:t>
                      </a:r>
                      <a:r>
                        <a:rPr lang="pt-BR" b="1" baseline="0" dirty="0" smtClean="0">
                          <a:latin typeface="Futura"/>
                        </a:rPr>
                        <a:t> </a:t>
                      </a:r>
                      <a:r>
                        <a:rPr lang="pt-BR" b="1" baseline="0" dirty="0" err="1" smtClean="0">
                          <a:latin typeface="Futura"/>
                        </a:rPr>
                        <a:t>ya</a:t>
                      </a:r>
                      <a:r>
                        <a:rPr lang="pt-BR" b="1" baseline="0" dirty="0" smtClean="0">
                          <a:latin typeface="Futura"/>
                        </a:rPr>
                        <a:t> mencionado.</a:t>
                      </a:r>
                    </a:p>
                    <a:p>
                      <a:endParaRPr lang="pt-BR" b="1" baseline="0" dirty="0" smtClean="0">
                        <a:latin typeface="Futura"/>
                      </a:endParaRPr>
                    </a:p>
                    <a:p>
                      <a:r>
                        <a:rPr lang="pt-BR" b="1" baseline="0" dirty="0" smtClean="0">
                          <a:latin typeface="Futura"/>
                        </a:rPr>
                        <a:t>-¿</a:t>
                      </a:r>
                      <a:r>
                        <a:rPr lang="pt-BR" b="1" baseline="0" dirty="0" err="1" smtClean="0">
                          <a:latin typeface="Futura"/>
                        </a:rPr>
                        <a:t>Cuál</a:t>
                      </a:r>
                      <a:r>
                        <a:rPr lang="pt-BR" b="1" baseline="0" dirty="0" smtClean="0">
                          <a:latin typeface="Futura"/>
                        </a:rPr>
                        <a:t> </a:t>
                      </a:r>
                      <a:r>
                        <a:rPr lang="pt-BR" b="1" baseline="0" dirty="0" err="1" smtClean="0">
                          <a:latin typeface="Futura"/>
                        </a:rPr>
                        <a:t>zapato</a:t>
                      </a:r>
                      <a:r>
                        <a:rPr lang="pt-BR" b="1" baseline="0" dirty="0" smtClean="0">
                          <a:latin typeface="Futura"/>
                        </a:rPr>
                        <a:t> te </a:t>
                      </a:r>
                      <a:r>
                        <a:rPr lang="pt-BR" b="1" baseline="0" dirty="0" err="1" smtClean="0">
                          <a:latin typeface="Futura"/>
                        </a:rPr>
                        <a:t>gusta</a:t>
                      </a:r>
                      <a:r>
                        <a:rPr lang="pt-BR" b="1" baseline="0" dirty="0" smtClean="0">
                          <a:latin typeface="Futura"/>
                        </a:rPr>
                        <a:t> más?</a:t>
                      </a:r>
                    </a:p>
                    <a:p>
                      <a:r>
                        <a:rPr lang="pt-BR" b="1" baseline="0" dirty="0" smtClean="0">
                          <a:latin typeface="Futura"/>
                        </a:rPr>
                        <a:t>-</a:t>
                      </a:r>
                      <a:r>
                        <a:rPr lang="pt-BR" b="1" baseline="0" dirty="0" smtClean="0">
                          <a:solidFill>
                            <a:srgbClr val="FF0000"/>
                          </a:solidFill>
                          <a:latin typeface="Futura"/>
                        </a:rPr>
                        <a:t>El</a:t>
                      </a:r>
                      <a:r>
                        <a:rPr lang="pt-BR" b="1" baseline="0" dirty="0" smtClean="0">
                          <a:latin typeface="Futura"/>
                        </a:rPr>
                        <a:t> </a:t>
                      </a:r>
                      <a:r>
                        <a:rPr lang="pt-BR" b="1" baseline="0" dirty="0" smtClean="0">
                          <a:latin typeface="Futura"/>
                        </a:rPr>
                        <a:t>azul</a:t>
                      </a:r>
                      <a:r>
                        <a:rPr lang="pt-BR" b="1" baseline="0" dirty="0" smtClean="0">
                          <a:latin typeface="Futura"/>
                        </a:rPr>
                        <a:t>.</a:t>
                      </a:r>
                      <a:endParaRPr lang="pt-BR" b="1" dirty="0">
                        <a:latin typeface="Futur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b="1" dirty="0" smtClean="0">
                          <a:latin typeface="Futura"/>
                        </a:rPr>
                        <a:t>(</a:t>
                      </a:r>
                      <a:r>
                        <a:rPr lang="pt-BR" b="1" dirty="0" err="1" smtClean="0">
                          <a:latin typeface="Futura"/>
                        </a:rPr>
                        <a:t>Tiene</a:t>
                      </a:r>
                      <a:r>
                        <a:rPr lang="pt-BR" b="1" baseline="0" dirty="0" smtClean="0">
                          <a:latin typeface="Futura"/>
                        </a:rPr>
                        <a:t> </a:t>
                      </a:r>
                      <a:r>
                        <a:rPr lang="pt-BR" b="1" baseline="0" dirty="0" err="1" smtClean="0">
                          <a:latin typeface="Futura"/>
                        </a:rPr>
                        <a:t>las</a:t>
                      </a:r>
                      <a:r>
                        <a:rPr lang="pt-BR" b="1" baseline="0" dirty="0" smtClean="0">
                          <a:latin typeface="Futura"/>
                        </a:rPr>
                        <a:t> funciones </a:t>
                      </a:r>
                      <a:r>
                        <a:rPr lang="pt-BR" b="1" baseline="0" dirty="0" err="1" smtClean="0">
                          <a:latin typeface="Futura"/>
                        </a:rPr>
                        <a:t>ya</a:t>
                      </a:r>
                      <a:r>
                        <a:rPr lang="pt-BR" b="1" baseline="0" dirty="0" smtClean="0">
                          <a:latin typeface="Futura"/>
                        </a:rPr>
                        <a:t> </a:t>
                      </a:r>
                      <a:r>
                        <a:rPr lang="pt-BR" b="1" baseline="0" dirty="0" smtClean="0">
                          <a:latin typeface="Futura"/>
                        </a:rPr>
                        <a:t>mencionadas </a:t>
                      </a:r>
                      <a:r>
                        <a:rPr lang="pt-BR" b="1" baseline="0" dirty="0" err="1" smtClean="0">
                          <a:latin typeface="Futura"/>
                        </a:rPr>
                        <a:t>en</a:t>
                      </a:r>
                      <a:r>
                        <a:rPr lang="pt-BR" b="1" baseline="0" dirty="0" smtClean="0">
                          <a:latin typeface="Futura"/>
                        </a:rPr>
                        <a:t> </a:t>
                      </a:r>
                      <a:r>
                        <a:rPr lang="pt-BR" b="1" baseline="0" dirty="0" err="1" smtClean="0">
                          <a:latin typeface="Futura"/>
                        </a:rPr>
                        <a:t>el</a:t>
                      </a:r>
                      <a:r>
                        <a:rPr lang="pt-BR" b="1" baseline="0" dirty="0" smtClean="0">
                          <a:latin typeface="Futura"/>
                        </a:rPr>
                        <a:t> </a:t>
                      </a:r>
                      <a:r>
                        <a:rPr lang="pt-BR" b="1" baseline="0" dirty="0" err="1" smtClean="0">
                          <a:latin typeface="Futura"/>
                        </a:rPr>
                        <a:t>cuadro</a:t>
                      </a:r>
                      <a:r>
                        <a:rPr lang="pt-BR" b="1" baseline="0" dirty="0" smtClean="0">
                          <a:latin typeface="Futura"/>
                        </a:rPr>
                        <a:t> anterior)</a:t>
                      </a:r>
                      <a:endParaRPr lang="pt-BR" b="1" dirty="0" smtClean="0">
                        <a:latin typeface="Futura"/>
                      </a:endParaRPr>
                    </a:p>
                    <a:p>
                      <a:r>
                        <a:rPr lang="pt-BR" b="1" dirty="0" err="1" smtClean="0">
                          <a:latin typeface="Futura"/>
                        </a:rPr>
                        <a:t>Prefiero</a:t>
                      </a:r>
                      <a:r>
                        <a:rPr lang="pt-BR" b="1" baseline="0" dirty="0" smtClean="0">
                          <a:latin typeface="Futura"/>
                        </a:rPr>
                        <a:t> </a:t>
                      </a:r>
                      <a:r>
                        <a:rPr lang="pt-BR" b="1" baseline="0" dirty="0" err="1" smtClean="0">
                          <a:solidFill>
                            <a:srgbClr val="FF0000"/>
                          </a:solidFill>
                          <a:latin typeface="Futura"/>
                        </a:rPr>
                        <a:t>lo</a:t>
                      </a:r>
                      <a:r>
                        <a:rPr lang="pt-BR" b="1" baseline="0" dirty="0" smtClean="0">
                          <a:latin typeface="Futura"/>
                        </a:rPr>
                        <a:t> azul.(</a:t>
                      </a:r>
                      <a:r>
                        <a:rPr lang="pt-BR" b="1" baseline="0" dirty="0" err="1" smtClean="0">
                          <a:latin typeface="Futura"/>
                        </a:rPr>
                        <a:t>las</a:t>
                      </a:r>
                      <a:r>
                        <a:rPr lang="pt-BR" b="1" baseline="0" dirty="0" smtClean="0">
                          <a:latin typeface="Futura"/>
                        </a:rPr>
                        <a:t> cosas)</a:t>
                      </a:r>
                    </a:p>
                    <a:p>
                      <a:r>
                        <a:rPr lang="pt-BR" b="1" baseline="0" dirty="0" err="1" smtClean="0">
                          <a:latin typeface="Futura"/>
                        </a:rPr>
                        <a:t>Esto</a:t>
                      </a:r>
                      <a:r>
                        <a:rPr lang="pt-BR" b="1" baseline="0" dirty="0" smtClean="0">
                          <a:latin typeface="Futura"/>
                        </a:rPr>
                        <a:t> </a:t>
                      </a:r>
                      <a:r>
                        <a:rPr lang="pt-BR" b="1" baseline="0" dirty="0" err="1" smtClean="0">
                          <a:latin typeface="Futura"/>
                        </a:rPr>
                        <a:t>es</a:t>
                      </a:r>
                      <a:r>
                        <a:rPr lang="pt-BR" b="1" baseline="0" dirty="0" smtClean="0">
                          <a:latin typeface="Futura"/>
                        </a:rPr>
                        <a:t> </a:t>
                      </a:r>
                      <a:r>
                        <a:rPr lang="pt-BR" b="1" baseline="0" dirty="0" err="1" smtClean="0">
                          <a:solidFill>
                            <a:srgbClr val="FF0000"/>
                          </a:solidFill>
                          <a:latin typeface="Futura"/>
                        </a:rPr>
                        <a:t>lo</a:t>
                      </a:r>
                      <a:r>
                        <a:rPr lang="pt-BR" b="1" baseline="0" dirty="0" smtClean="0">
                          <a:latin typeface="Futura"/>
                        </a:rPr>
                        <a:t> más </a:t>
                      </a:r>
                      <a:r>
                        <a:rPr lang="pt-BR" b="1" baseline="0" dirty="0" err="1" smtClean="0">
                          <a:latin typeface="Futura"/>
                        </a:rPr>
                        <a:t>increíble</a:t>
                      </a:r>
                      <a:r>
                        <a:rPr lang="pt-BR" b="1" baseline="0" dirty="0" smtClean="0">
                          <a:latin typeface="Futura"/>
                        </a:rPr>
                        <a:t>. (</a:t>
                      </a:r>
                      <a:r>
                        <a:rPr lang="pt-BR" b="1" baseline="0" dirty="0" err="1" smtClean="0">
                          <a:latin typeface="Futura"/>
                        </a:rPr>
                        <a:t>la</a:t>
                      </a:r>
                      <a:r>
                        <a:rPr lang="pt-BR" b="1" baseline="0" dirty="0" smtClean="0">
                          <a:latin typeface="Futura"/>
                        </a:rPr>
                        <a:t> cosa)</a:t>
                      </a:r>
                      <a:endParaRPr lang="pt-BR" b="1" dirty="0">
                        <a:latin typeface="Futura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6"/>
          <p:cNvSpPr>
            <a:spLocks noChangeArrowheads="1"/>
          </p:cNvSpPr>
          <p:nvPr/>
        </p:nvSpPr>
        <p:spPr bwMode="auto">
          <a:xfrm>
            <a:off x="0" y="-184150"/>
            <a:ext cx="18415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1" hangingPunct="1"/>
            <a:endParaRPr lang="es-ES">
              <a:latin typeface="Futura" charset="0"/>
            </a:endParaRPr>
          </a:p>
        </p:txBody>
      </p:sp>
      <p:sp>
        <p:nvSpPr>
          <p:cNvPr id="6149" name="CaixaDeTexto 8"/>
          <p:cNvSpPr txBox="1">
            <a:spLocks noChangeArrowheads="1"/>
          </p:cNvSpPr>
          <p:nvPr/>
        </p:nvSpPr>
        <p:spPr bwMode="auto">
          <a:xfrm>
            <a:off x="323850" y="115888"/>
            <a:ext cx="8424863" cy="554037"/>
          </a:xfrm>
          <a:prstGeom prst="rect">
            <a:avLst/>
          </a:prstGeom>
          <a:noFill/>
          <a:ln>
            <a:noFill/>
          </a:ln>
          <a:extLst/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es-ES_tradnl" sz="3000" b="1" dirty="0">
                <a:solidFill>
                  <a:srgbClr val="E6004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Futura" charset="0"/>
              </a:rPr>
              <a:t>Otras expresiones que llevan “lo”</a:t>
            </a:r>
          </a:p>
        </p:txBody>
      </p:sp>
      <p:graphicFrame>
        <p:nvGraphicFramePr>
          <p:cNvPr id="5" name="Tabela 4"/>
          <p:cNvGraphicFramePr>
            <a:graphicFrameLocks noGrp="1"/>
          </p:cNvGraphicFramePr>
          <p:nvPr/>
        </p:nvGraphicFramePr>
        <p:xfrm>
          <a:off x="179388" y="620713"/>
          <a:ext cx="8784976" cy="545518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81753"/>
                <a:gridCol w="4503223"/>
              </a:tblGrid>
              <a:tr h="360040">
                <a:tc>
                  <a:txBody>
                    <a:bodyPr/>
                    <a:lstStyle/>
                    <a:p>
                      <a:r>
                        <a:rPr lang="pt-BR" b="1" dirty="0" smtClean="0">
                          <a:latin typeface="Futura"/>
                        </a:rPr>
                        <a:t>EXPRESIONES</a:t>
                      </a:r>
                      <a:endParaRPr lang="pt-BR" b="1" dirty="0">
                        <a:latin typeface="Futur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b="1" dirty="0" smtClean="0">
                          <a:latin typeface="Futura"/>
                        </a:rPr>
                        <a:t>EJEMPLOS</a:t>
                      </a:r>
                      <a:r>
                        <a:rPr lang="pt-BR" b="1" baseline="0" dirty="0" smtClean="0">
                          <a:latin typeface="Futura"/>
                        </a:rPr>
                        <a:t> DE USO</a:t>
                      </a:r>
                      <a:endParaRPr lang="pt-BR" b="1" dirty="0">
                        <a:latin typeface="Futura"/>
                      </a:endParaRPr>
                    </a:p>
                  </a:txBody>
                  <a:tcPr/>
                </a:tc>
              </a:tr>
              <a:tr h="533031">
                <a:tc>
                  <a:txBody>
                    <a:bodyPr/>
                    <a:lstStyle/>
                    <a:p>
                      <a:r>
                        <a:rPr lang="pt-BR" b="1" dirty="0" smtClean="0">
                          <a:latin typeface="Futura"/>
                        </a:rPr>
                        <a:t>A </a:t>
                      </a:r>
                      <a:r>
                        <a:rPr lang="pt-BR" b="1" dirty="0" err="1" smtClean="0">
                          <a:solidFill>
                            <a:srgbClr val="FF0000"/>
                          </a:solidFill>
                          <a:latin typeface="Futura"/>
                        </a:rPr>
                        <a:t>lo</a:t>
                      </a:r>
                      <a:r>
                        <a:rPr lang="pt-BR" b="1" dirty="0" smtClean="0">
                          <a:solidFill>
                            <a:srgbClr val="FF0000"/>
                          </a:solidFill>
                          <a:latin typeface="Futura"/>
                        </a:rPr>
                        <a:t>...</a:t>
                      </a:r>
                      <a:r>
                        <a:rPr lang="pt-BR" b="1" dirty="0" smtClean="0">
                          <a:latin typeface="Futura"/>
                        </a:rPr>
                        <a:t> – como/</a:t>
                      </a:r>
                      <a:r>
                        <a:rPr lang="pt-BR" b="1" baseline="0" dirty="0" smtClean="0">
                          <a:latin typeface="Futura"/>
                        </a:rPr>
                        <a:t> </a:t>
                      </a:r>
                      <a:r>
                        <a:rPr lang="pt-BR" b="1" baseline="0" dirty="0" err="1" smtClean="0">
                          <a:latin typeface="Futura"/>
                        </a:rPr>
                        <a:t>al</a:t>
                      </a:r>
                      <a:r>
                        <a:rPr lang="pt-BR" b="1" baseline="0" dirty="0" smtClean="0">
                          <a:latin typeface="Futura"/>
                        </a:rPr>
                        <a:t> estilo de (vale para </a:t>
                      </a:r>
                      <a:r>
                        <a:rPr lang="pt-BR" b="1" baseline="0" dirty="0" err="1" smtClean="0">
                          <a:latin typeface="Futura"/>
                        </a:rPr>
                        <a:t>en</a:t>
                      </a:r>
                      <a:r>
                        <a:rPr lang="pt-BR" b="1" baseline="0" dirty="0" smtClean="0">
                          <a:latin typeface="Futura"/>
                        </a:rPr>
                        <a:t> modos em que se toma uma </a:t>
                      </a:r>
                      <a:r>
                        <a:rPr lang="pt-BR" b="1" baseline="0" dirty="0" err="1" smtClean="0">
                          <a:latin typeface="Futura"/>
                        </a:rPr>
                        <a:t>actitud</a:t>
                      </a:r>
                      <a:r>
                        <a:rPr lang="pt-BR" b="1" baseline="0" dirty="0" smtClean="0">
                          <a:latin typeface="Futura"/>
                        </a:rPr>
                        <a:t>, </a:t>
                      </a:r>
                      <a:r>
                        <a:rPr lang="pt-BR" b="1" baseline="0" dirty="0" err="1" smtClean="0">
                          <a:latin typeface="Futura"/>
                        </a:rPr>
                        <a:t>nombres</a:t>
                      </a:r>
                      <a:r>
                        <a:rPr lang="pt-BR" b="1" baseline="0" dirty="0" smtClean="0">
                          <a:latin typeface="Futura"/>
                        </a:rPr>
                        <a:t> de </a:t>
                      </a:r>
                      <a:r>
                        <a:rPr lang="pt-BR" b="1" baseline="0" dirty="0" err="1" smtClean="0">
                          <a:latin typeface="Futura"/>
                        </a:rPr>
                        <a:t>platos</a:t>
                      </a:r>
                      <a:r>
                        <a:rPr lang="pt-BR" b="1" baseline="0" dirty="0" smtClean="0">
                          <a:latin typeface="Futura"/>
                        </a:rPr>
                        <a:t> </a:t>
                      </a:r>
                      <a:r>
                        <a:rPr lang="pt-BR" b="1" baseline="0" dirty="0" err="1" smtClean="0">
                          <a:latin typeface="Futura"/>
                        </a:rPr>
                        <a:t>culinarios</a:t>
                      </a:r>
                      <a:r>
                        <a:rPr lang="pt-BR" b="1" baseline="0" dirty="0" smtClean="0">
                          <a:latin typeface="Futura"/>
                        </a:rPr>
                        <a:t>, modos de </a:t>
                      </a:r>
                      <a:r>
                        <a:rPr lang="pt-BR" b="1" baseline="0" dirty="0" err="1" smtClean="0">
                          <a:latin typeface="Futura"/>
                        </a:rPr>
                        <a:t>vestirse</a:t>
                      </a:r>
                      <a:r>
                        <a:rPr lang="pt-BR" b="1" baseline="0" dirty="0" smtClean="0">
                          <a:latin typeface="Futura"/>
                        </a:rPr>
                        <a:t> y </a:t>
                      </a:r>
                      <a:r>
                        <a:rPr lang="pt-BR" b="1" baseline="0" dirty="0" err="1" smtClean="0">
                          <a:latin typeface="Futura"/>
                        </a:rPr>
                        <a:t>peinarse</a:t>
                      </a:r>
                      <a:r>
                        <a:rPr lang="pt-BR" b="1" baseline="0" dirty="0" smtClean="0">
                          <a:latin typeface="Futura"/>
                        </a:rPr>
                        <a:t>)</a:t>
                      </a:r>
                      <a:endParaRPr lang="pt-BR" b="1" dirty="0">
                        <a:latin typeface="Futur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b="1" dirty="0" smtClean="0">
                          <a:latin typeface="Futura"/>
                        </a:rPr>
                        <a:t>Usa </a:t>
                      </a:r>
                      <a:r>
                        <a:rPr lang="pt-BR" b="1" dirty="0" err="1" smtClean="0">
                          <a:latin typeface="Futura"/>
                        </a:rPr>
                        <a:t>el</a:t>
                      </a:r>
                      <a:r>
                        <a:rPr lang="pt-BR" b="1" dirty="0" smtClean="0">
                          <a:latin typeface="Futura"/>
                        </a:rPr>
                        <a:t> coche </a:t>
                      </a:r>
                      <a:r>
                        <a:rPr lang="pt-BR" b="1" dirty="0" err="1" smtClean="0">
                          <a:latin typeface="Futura"/>
                        </a:rPr>
                        <a:t>con</a:t>
                      </a:r>
                      <a:r>
                        <a:rPr lang="pt-BR" b="1" baseline="0" dirty="0" smtClean="0">
                          <a:latin typeface="Futura"/>
                        </a:rPr>
                        <a:t> cuidado, no a </a:t>
                      </a:r>
                      <a:r>
                        <a:rPr lang="pt-BR" b="1" baseline="0" dirty="0" err="1" smtClean="0">
                          <a:solidFill>
                            <a:srgbClr val="FF0000"/>
                          </a:solidFill>
                          <a:latin typeface="Futura"/>
                        </a:rPr>
                        <a:t>lo</a:t>
                      </a:r>
                      <a:r>
                        <a:rPr lang="pt-BR" b="1" baseline="0" dirty="0" smtClean="0">
                          <a:latin typeface="Futura"/>
                        </a:rPr>
                        <a:t> </a:t>
                      </a:r>
                      <a:r>
                        <a:rPr lang="pt-BR" b="1" baseline="0" dirty="0" err="1" smtClean="0">
                          <a:latin typeface="Futura"/>
                        </a:rPr>
                        <a:t>bestia</a:t>
                      </a:r>
                      <a:r>
                        <a:rPr lang="pt-BR" b="1" baseline="0" dirty="0" smtClean="0">
                          <a:latin typeface="Futura"/>
                        </a:rPr>
                        <a:t>.</a:t>
                      </a:r>
                      <a:endParaRPr lang="pt-BR" b="1" dirty="0">
                        <a:latin typeface="Futura"/>
                      </a:endParaRPr>
                    </a:p>
                  </a:txBody>
                  <a:tcPr/>
                </a:tc>
              </a:tr>
              <a:tr h="533031">
                <a:tc>
                  <a:txBody>
                    <a:bodyPr/>
                    <a:lstStyle/>
                    <a:p>
                      <a:r>
                        <a:rPr lang="pt-BR" b="1" dirty="0" smtClean="0">
                          <a:latin typeface="Futura"/>
                        </a:rPr>
                        <a:t>A </a:t>
                      </a:r>
                      <a:r>
                        <a:rPr lang="pt-BR" b="1" dirty="0" err="1" smtClean="0">
                          <a:solidFill>
                            <a:srgbClr val="FF0000"/>
                          </a:solidFill>
                          <a:latin typeface="Futura"/>
                        </a:rPr>
                        <a:t>lo</a:t>
                      </a:r>
                      <a:r>
                        <a:rPr lang="pt-BR" b="1" dirty="0" smtClean="0">
                          <a:latin typeface="Futura"/>
                        </a:rPr>
                        <a:t> largo de... – durante/</a:t>
                      </a:r>
                      <a:r>
                        <a:rPr lang="pt-BR" b="1" baseline="0" dirty="0" smtClean="0">
                          <a:latin typeface="Futura"/>
                        </a:rPr>
                        <a:t> por</a:t>
                      </a:r>
                      <a:r>
                        <a:rPr lang="pt-BR" b="1" dirty="0" smtClean="0">
                          <a:latin typeface="Futura"/>
                        </a:rPr>
                        <a:t> </a:t>
                      </a:r>
                      <a:endParaRPr lang="pt-BR" b="1" dirty="0">
                        <a:latin typeface="Futur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b="1" dirty="0" err="1" smtClean="0">
                          <a:latin typeface="Futura"/>
                        </a:rPr>
                        <a:t>Hice</a:t>
                      </a:r>
                      <a:r>
                        <a:rPr lang="pt-BR" b="1" dirty="0" smtClean="0">
                          <a:latin typeface="Futura"/>
                        </a:rPr>
                        <a:t> mi </a:t>
                      </a:r>
                      <a:r>
                        <a:rPr lang="pt-BR" b="1" dirty="0" err="1" smtClean="0">
                          <a:latin typeface="Futura"/>
                        </a:rPr>
                        <a:t>trabajo</a:t>
                      </a:r>
                      <a:r>
                        <a:rPr lang="pt-BR" b="1" dirty="0" smtClean="0">
                          <a:latin typeface="Futura"/>
                        </a:rPr>
                        <a:t> a </a:t>
                      </a:r>
                      <a:r>
                        <a:rPr lang="pt-BR" b="1" dirty="0" err="1" smtClean="0">
                          <a:solidFill>
                            <a:srgbClr val="FF0000"/>
                          </a:solidFill>
                          <a:latin typeface="Futura"/>
                        </a:rPr>
                        <a:t>lo</a:t>
                      </a:r>
                      <a:r>
                        <a:rPr lang="pt-BR" b="1" baseline="0" dirty="0" smtClean="0">
                          <a:latin typeface="Futura"/>
                        </a:rPr>
                        <a:t> largo </a:t>
                      </a:r>
                      <a:r>
                        <a:rPr lang="pt-BR" b="1" baseline="0" dirty="0" err="1" smtClean="0">
                          <a:latin typeface="Futura"/>
                        </a:rPr>
                        <a:t>del</a:t>
                      </a:r>
                      <a:r>
                        <a:rPr lang="pt-BR" b="1" baseline="0" dirty="0" smtClean="0">
                          <a:latin typeface="Futura"/>
                        </a:rPr>
                        <a:t> </a:t>
                      </a:r>
                      <a:r>
                        <a:rPr lang="pt-BR" b="1" baseline="0" dirty="0" err="1" smtClean="0">
                          <a:latin typeface="Futura"/>
                        </a:rPr>
                        <a:t>día</a:t>
                      </a:r>
                      <a:r>
                        <a:rPr lang="pt-BR" b="1" baseline="0" dirty="0" smtClean="0">
                          <a:latin typeface="Futura"/>
                        </a:rPr>
                        <a:t>.</a:t>
                      </a:r>
                      <a:endParaRPr lang="pt-BR" b="1" dirty="0">
                        <a:latin typeface="Futura"/>
                      </a:endParaRPr>
                    </a:p>
                  </a:txBody>
                  <a:tcPr/>
                </a:tc>
              </a:tr>
              <a:tr h="533031">
                <a:tc>
                  <a:txBody>
                    <a:bodyPr/>
                    <a:lstStyle/>
                    <a:p>
                      <a:r>
                        <a:rPr lang="pt-BR" b="1" dirty="0" smtClean="0">
                          <a:latin typeface="Futura"/>
                        </a:rPr>
                        <a:t>A </a:t>
                      </a:r>
                      <a:r>
                        <a:rPr lang="pt-BR" b="1" dirty="0" err="1" smtClean="0">
                          <a:solidFill>
                            <a:srgbClr val="FF0000"/>
                          </a:solidFill>
                          <a:latin typeface="Futura"/>
                        </a:rPr>
                        <a:t>lo</a:t>
                      </a:r>
                      <a:r>
                        <a:rPr lang="pt-BR" b="1" dirty="0" smtClean="0">
                          <a:latin typeface="Futura"/>
                        </a:rPr>
                        <a:t> </a:t>
                      </a:r>
                      <a:r>
                        <a:rPr lang="pt-BR" b="1" dirty="0" err="1" smtClean="0">
                          <a:latin typeface="Futura"/>
                        </a:rPr>
                        <a:t>mejor</a:t>
                      </a:r>
                      <a:r>
                        <a:rPr lang="pt-BR" b="1" dirty="0" smtClean="0">
                          <a:latin typeface="Futura"/>
                        </a:rPr>
                        <a:t>... – </a:t>
                      </a:r>
                      <a:r>
                        <a:rPr lang="pt-BR" b="1" dirty="0" err="1" smtClean="0">
                          <a:latin typeface="Futura"/>
                        </a:rPr>
                        <a:t>quizás</a:t>
                      </a:r>
                      <a:r>
                        <a:rPr lang="pt-BR" b="1" dirty="0" smtClean="0">
                          <a:latin typeface="Futura"/>
                        </a:rPr>
                        <a:t>, tal vez</a:t>
                      </a:r>
                      <a:endParaRPr lang="pt-BR" b="1" dirty="0">
                        <a:latin typeface="Futur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b="1" dirty="0" smtClean="0">
                          <a:latin typeface="Futura"/>
                        </a:rPr>
                        <a:t>A </a:t>
                      </a:r>
                      <a:r>
                        <a:rPr lang="pt-BR" b="1" dirty="0" err="1" smtClean="0">
                          <a:solidFill>
                            <a:srgbClr val="FF0000"/>
                          </a:solidFill>
                          <a:latin typeface="Futura"/>
                        </a:rPr>
                        <a:t>lo</a:t>
                      </a:r>
                      <a:r>
                        <a:rPr lang="pt-BR" b="1" dirty="0" smtClean="0">
                          <a:latin typeface="Futura"/>
                        </a:rPr>
                        <a:t> </a:t>
                      </a:r>
                      <a:r>
                        <a:rPr lang="pt-BR" b="1" dirty="0" err="1" smtClean="0">
                          <a:latin typeface="Futura"/>
                        </a:rPr>
                        <a:t>mejor</a:t>
                      </a:r>
                      <a:r>
                        <a:rPr lang="pt-BR" b="1" dirty="0" smtClean="0">
                          <a:latin typeface="Futura"/>
                        </a:rPr>
                        <a:t> está</a:t>
                      </a:r>
                      <a:r>
                        <a:rPr lang="pt-BR" b="1" baseline="0" dirty="0" smtClean="0">
                          <a:latin typeface="Futura"/>
                        </a:rPr>
                        <a:t> </a:t>
                      </a:r>
                      <a:r>
                        <a:rPr lang="pt-BR" b="1" baseline="0" dirty="0" err="1" smtClean="0">
                          <a:latin typeface="Futura"/>
                        </a:rPr>
                        <a:t>llegando</a:t>
                      </a:r>
                      <a:r>
                        <a:rPr lang="pt-BR" b="1" baseline="0" dirty="0" smtClean="0">
                          <a:latin typeface="Futura"/>
                        </a:rPr>
                        <a:t> mi padre.</a:t>
                      </a:r>
                      <a:endParaRPr lang="pt-BR" b="1" dirty="0">
                        <a:latin typeface="Futura"/>
                      </a:endParaRPr>
                    </a:p>
                  </a:txBody>
                  <a:tcPr/>
                </a:tc>
              </a:tr>
              <a:tr h="533031">
                <a:tc>
                  <a:txBody>
                    <a:bodyPr/>
                    <a:lstStyle/>
                    <a:p>
                      <a:r>
                        <a:rPr lang="pt-BR" b="1" dirty="0" smtClean="0">
                          <a:latin typeface="Futura"/>
                        </a:rPr>
                        <a:t>Por</a:t>
                      </a:r>
                      <a:r>
                        <a:rPr lang="pt-BR" b="1" baseline="0" dirty="0" smtClean="0">
                          <a:latin typeface="Futura"/>
                        </a:rPr>
                        <a:t> </a:t>
                      </a:r>
                      <a:r>
                        <a:rPr lang="pt-BR" b="1" baseline="0" dirty="0" err="1" smtClean="0">
                          <a:solidFill>
                            <a:srgbClr val="FF0000"/>
                          </a:solidFill>
                          <a:latin typeface="Futura"/>
                        </a:rPr>
                        <a:t>lo</a:t>
                      </a:r>
                      <a:r>
                        <a:rPr lang="pt-BR" b="1" baseline="0" dirty="0" smtClean="0">
                          <a:latin typeface="Futura"/>
                        </a:rPr>
                        <a:t> pronto... – hasta este momento</a:t>
                      </a:r>
                      <a:endParaRPr lang="pt-BR" b="1" dirty="0">
                        <a:latin typeface="Futur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b="1" dirty="0" smtClean="0">
                          <a:latin typeface="Futura"/>
                        </a:rPr>
                        <a:t>Por</a:t>
                      </a:r>
                      <a:r>
                        <a:rPr lang="pt-BR" b="1" baseline="0" dirty="0" smtClean="0">
                          <a:latin typeface="Futura"/>
                        </a:rPr>
                        <a:t> </a:t>
                      </a:r>
                      <a:r>
                        <a:rPr lang="pt-BR" b="1" baseline="0" dirty="0" err="1" smtClean="0">
                          <a:solidFill>
                            <a:srgbClr val="FF0000"/>
                          </a:solidFill>
                          <a:latin typeface="Futura"/>
                        </a:rPr>
                        <a:t>lo</a:t>
                      </a:r>
                      <a:r>
                        <a:rPr lang="pt-BR" b="1" baseline="0" dirty="0" smtClean="0">
                          <a:latin typeface="Futura"/>
                        </a:rPr>
                        <a:t> pronto, </a:t>
                      </a:r>
                      <a:r>
                        <a:rPr lang="pt-BR" b="1" baseline="0" dirty="0" err="1" smtClean="0">
                          <a:latin typeface="Futura"/>
                        </a:rPr>
                        <a:t>hemos</a:t>
                      </a:r>
                      <a:r>
                        <a:rPr lang="pt-BR" b="1" baseline="0" dirty="0" smtClean="0">
                          <a:latin typeface="Futura"/>
                        </a:rPr>
                        <a:t> </a:t>
                      </a:r>
                      <a:r>
                        <a:rPr lang="pt-BR" b="1" baseline="0" dirty="0" err="1" smtClean="0">
                          <a:latin typeface="Futura"/>
                        </a:rPr>
                        <a:t>recibido</a:t>
                      </a:r>
                      <a:r>
                        <a:rPr lang="pt-BR" b="1" baseline="0" dirty="0" smtClean="0">
                          <a:latin typeface="Futura"/>
                        </a:rPr>
                        <a:t> 20 </a:t>
                      </a:r>
                      <a:r>
                        <a:rPr lang="pt-BR" b="1" baseline="0" dirty="0" err="1" smtClean="0">
                          <a:latin typeface="Futura"/>
                        </a:rPr>
                        <a:t>postales</a:t>
                      </a:r>
                      <a:r>
                        <a:rPr lang="pt-BR" b="1" baseline="0" dirty="0" smtClean="0">
                          <a:latin typeface="Futura"/>
                        </a:rPr>
                        <a:t>.</a:t>
                      </a:r>
                      <a:endParaRPr lang="pt-BR" b="1" dirty="0">
                        <a:latin typeface="Futura"/>
                      </a:endParaRPr>
                    </a:p>
                  </a:txBody>
                  <a:tcPr/>
                </a:tc>
              </a:tr>
              <a:tr h="533031">
                <a:tc>
                  <a:txBody>
                    <a:bodyPr/>
                    <a:lstStyle/>
                    <a:p>
                      <a:r>
                        <a:rPr lang="pt-BR" b="1" dirty="0" smtClean="0">
                          <a:latin typeface="Futura"/>
                        </a:rPr>
                        <a:t>Por</a:t>
                      </a:r>
                      <a:r>
                        <a:rPr lang="pt-BR" b="1" baseline="0" dirty="0" smtClean="0">
                          <a:latin typeface="Futura"/>
                        </a:rPr>
                        <a:t> </a:t>
                      </a:r>
                      <a:r>
                        <a:rPr lang="pt-BR" b="1" baseline="0" dirty="0" err="1" smtClean="0">
                          <a:solidFill>
                            <a:srgbClr val="FF0000"/>
                          </a:solidFill>
                          <a:latin typeface="Futura"/>
                        </a:rPr>
                        <a:t>lo</a:t>
                      </a:r>
                      <a:r>
                        <a:rPr lang="pt-BR" b="1" baseline="0" dirty="0" smtClean="0">
                          <a:latin typeface="Futura"/>
                        </a:rPr>
                        <a:t> tanto... – </a:t>
                      </a:r>
                      <a:r>
                        <a:rPr lang="pt-BR" b="1" baseline="0" dirty="0" err="1" smtClean="0">
                          <a:latin typeface="Futura"/>
                        </a:rPr>
                        <a:t>en</a:t>
                      </a:r>
                      <a:r>
                        <a:rPr lang="pt-BR" b="1" baseline="0" dirty="0" smtClean="0">
                          <a:latin typeface="Futura"/>
                        </a:rPr>
                        <a:t> </a:t>
                      </a:r>
                      <a:r>
                        <a:rPr lang="pt-BR" b="1" baseline="0" dirty="0" err="1" smtClean="0">
                          <a:latin typeface="Futura"/>
                        </a:rPr>
                        <a:t>consecuencia</a:t>
                      </a:r>
                      <a:endParaRPr lang="pt-BR" b="1" dirty="0">
                        <a:latin typeface="Futur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b="1" dirty="0" smtClean="0">
                          <a:latin typeface="Futura"/>
                        </a:rPr>
                        <a:t>No </a:t>
                      </a:r>
                      <a:r>
                        <a:rPr lang="pt-BR" b="1" dirty="0" err="1" smtClean="0">
                          <a:latin typeface="Futura"/>
                        </a:rPr>
                        <a:t>has</a:t>
                      </a:r>
                      <a:r>
                        <a:rPr lang="pt-BR" b="1" dirty="0" smtClean="0">
                          <a:latin typeface="Futura"/>
                        </a:rPr>
                        <a:t> traído </a:t>
                      </a:r>
                      <a:r>
                        <a:rPr lang="pt-BR" b="1" dirty="0" err="1" smtClean="0">
                          <a:latin typeface="Futura"/>
                        </a:rPr>
                        <a:t>los</a:t>
                      </a:r>
                      <a:r>
                        <a:rPr lang="pt-BR" b="1" dirty="0" smtClean="0">
                          <a:latin typeface="Futura"/>
                        </a:rPr>
                        <a:t> documentos. Por </a:t>
                      </a:r>
                      <a:r>
                        <a:rPr lang="pt-BR" b="1" dirty="0" err="1" smtClean="0">
                          <a:solidFill>
                            <a:srgbClr val="FF0000"/>
                          </a:solidFill>
                          <a:latin typeface="Futura"/>
                        </a:rPr>
                        <a:t>lo</a:t>
                      </a:r>
                      <a:r>
                        <a:rPr lang="pt-BR" b="1" dirty="0" smtClean="0">
                          <a:latin typeface="Futura"/>
                        </a:rPr>
                        <a:t> tanto,</a:t>
                      </a:r>
                      <a:r>
                        <a:rPr lang="pt-BR" b="1" baseline="0" dirty="0" smtClean="0">
                          <a:latin typeface="Futura"/>
                        </a:rPr>
                        <a:t> no viajarás.</a:t>
                      </a:r>
                      <a:endParaRPr lang="pt-BR" b="1" dirty="0">
                        <a:latin typeface="Futura"/>
                      </a:endParaRPr>
                    </a:p>
                  </a:txBody>
                  <a:tcPr/>
                </a:tc>
              </a:tr>
              <a:tr h="533031">
                <a:tc>
                  <a:txBody>
                    <a:bodyPr/>
                    <a:lstStyle/>
                    <a:p>
                      <a:r>
                        <a:rPr lang="pt-BR" b="1" dirty="0" smtClean="0">
                          <a:latin typeface="Futura"/>
                        </a:rPr>
                        <a:t>Por</a:t>
                      </a:r>
                      <a:r>
                        <a:rPr lang="pt-BR" b="1" baseline="0" dirty="0" smtClean="0">
                          <a:latin typeface="Futura"/>
                        </a:rPr>
                        <a:t> </a:t>
                      </a:r>
                      <a:r>
                        <a:rPr lang="pt-BR" b="1" baseline="0" dirty="0" err="1" smtClean="0">
                          <a:solidFill>
                            <a:srgbClr val="FF0000"/>
                          </a:solidFill>
                          <a:latin typeface="Futura"/>
                        </a:rPr>
                        <a:t>lo</a:t>
                      </a:r>
                      <a:r>
                        <a:rPr lang="pt-BR" b="1" baseline="0" dirty="0" smtClean="0">
                          <a:latin typeface="Futura"/>
                        </a:rPr>
                        <a:t> visto... – </a:t>
                      </a:r>
                      <a:r>
                        <a:rPr lang="pt-BR" b="1" baseline="0" dirty="0" err="1" smtClean="0">
                          <a:latin typeface="Futura"/>
                        </a:rPr>
                        <a:t>según</a:t>
                      </a:r>
                      <a:r>
                        <a:rPr lang="pt-BR" b="1" baseline="0" dirty="0" smtClean="0">
                          <a:latin typeface="Futura"/>
                        </a:rPr>
                        <a:t> parece/ se sabe</a:t>
                      </a:r>
                      <a:endParaRPr lang="pt-BR" b="1" dirty="0">
                        <a:latin typeface="Futur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b="1" dirty="0" smtClean="0">
                          <a:latin typeface="Futura"/>
                        </a:rPr>
                        <a:t>Por</a:t>
                      </a:r>
                      <a:r>
                        <a:rPr lang="pt-BR" b="1" baseline="0" dirty="0" smtClean="0">
                          <a:latin typeface="Futura"/>
                        </a:rPr>
                        <a:t> </a:t>
                      </a:r>
                      <a:r>
                        <a:rPr lang="pt-BR" b="1" baseline="0" dirty="0" err="1" smtClean="0">
                          <a:solidFill>
                            <a:srgbClr val="FF0000"/>
                          </a:solidFill>
                          <a:latin typeface="Futura"/>
                        </a:rPr>
                        <a:t>lo</a:t>
                      </a:r>
                      <a:r>
                        <a:rPr lang="pt-BR" b="1" baseline="0" dirty="0" smtClean="0">
                          <a:latin typeface="Futura"/>
                        </a:rPr>
                        <a:t> visto no </a:t>
                      </a:r>
                      <a:r>
                        <a:rPr lang="pt-BR" b="1" baseline="0" dirty="0" err="1" smtClean="0">
                          <a:latin typeface="Futura"/>
                        </a:rPr>
                        <a:t>has</a:t>
                      </a:r>
                      <a:r>
                        <a:rPr lang="pt-BR" b="1" baseline="0" dirty="0" smtClean="0">
                          <a:latin typeface="Futura"/>
                        </a:rPr>
                        <a:t> </a:t>
                      </a:r>
                      <a:r>
                        <a:rPr lang="pt-BR" b="1" baseline="0" dirty="0" err="1" smtClean="0">
                          <a:latin typeface="Futura"/>
                        </a:rPr>
                        <a:t>hecho</a:t>
                      </a:r>
                      <a:r>
                        <a:rPr lang="pt-BR" b="1" baseline="0" dirty="0" smtClean="0">
                          <a:latin typeface="Futura"/>
                        </a:rPr>
                        <a:t> </a:t>
                      </a:r>
                      <a:r>
                        <a:rPr lang="pt-BR" b="1" baseline="0" dirty="0" err="1" smtClean="0">
                          <a:latin typeface="Futura"/>
                        </a:rPr>
                        <a:t>las</a:t>
                      </a:r>
                      <a:r>
                        <a:rPr lang="pt-BR" b="1" baseline="0" dirty="0" smtClean="0">
                          <a:latin typeface="Futura"/>
                        </a:rPr>
                        <a:t> </a:t>
                      </a:r>
                      <a:r>
                        <a:rPr lang="pt-BR" b="1" baseline="0" dirty="0" err="1" smtClean="0">
                          <a:latin typeface="Futura"/>
                        </a:rPr>
                        <a:t>tareas</a:t>
                      </a:r>
                      <a:r>
                        <a:rPr lang="pt-BR" b="1" baseline="0" dirty="0" smtClean="0">
                          <a:latin typeface="Futura"/>
                        </a:rPr>
                        <a:t>.</a:t>
                      </a:r>
                      <a:endParaRPr lang="pt-BR" b="1" dirty="0">
                        <a:latin typeface="Futura"/>
                      </a:endParaRPr>
                    </a:p>
                  </a:txBody>
                  <a:tcPr/>
                </a:tc>
              </a:tr>
              <a:tr h="533031">
                <a:tc>
                  <a:txBody>
                    <a:bodyPr/>
                    <a:lstStyle/>
                    <a:p>
                      <a:r>
                        <a:rPr lang="pt-BR" b="1" dirty="0" smtClean="0">
                          <a:latin typeface="Futura"/>
                        </a:rPr>
                        <a:t>De </a:t>
                      </a:r>
                      <a:r>
                        <a:rPr lang="pt-BR" b="1" dirty="0" err="1" smtClean="0">
                          <a:solidFill>
                            <a:srgbClr val="FF0000"/>
                          </a:solidFill>
                          <a:latin typeface="Futura"/>
                        </a:rPr>
                        <a:t>lo</a:t>
                      </a:r>
                      <a:r>
                        <a:rPr lang="pt-BR" b="1" dirty="0" smtClean="0">
                          <a:latin typeface="Futura"/>
                        </a:rPr>
                        <a:t> contrario...</a:t>
                      </a:r>
                      <a:r>
                        <a:rPr lang="pt-BR" b="1" baseline="0" dirty="0" smtClean="0">
                          <a:latin typeface="Futura"/>
                        </a:rPr>
                        <a:t> – si no</a:t>
                      </a:r>
                      <a:endParaRPr lang="pt-BR" b="1" dirty="0">
                        <a:latin typeface="Futur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b="1" dirty="0" smtClean="0">
                          <a:latin typeface="Futura"/>
                        </a:rPr>
                        <a:t>Entrega</a:t>
                      </a:r>
                      <a:r>
                        <a:rPr lang="pt-BR" b="1" baseline="0" dirty="0" smtClean="0">
                          <a:latin typeface="Futura"/>
                        </a:rPr>
                        <a:t> </a:t>
                      </a:r>
                      <a:r>
                        <a:rPr lang="pt-BR" b="1" baseline="0" dirty="0" err="1" smtClean="0">
                          <a:latin typeface="Futura"/>
                        </a:rPr>
                        <a:t>los</a:t>
                      </a:r>
                      <a:r>
                        <a:rPr lang="pt-BR" b="1" baseline="0" dirty="0" smtClean="0">
                          <a:latin typeface="Futura"/>
                        </a:rPr>
                        <a:t> documentos. De </a:t>
                      </a:r>
                      <a:r>
                        <a:rPr lang="pt-BR" b="1" baseline="0" dirty="0" err="1" smtClean="0">
                          <a:solidFill>
                            <a:srgbClr val="FF0000"/>
                          </a:solidFill>
                          <a:latin typeface="Futura"/>
                        </a:rPr>
                        <a:t>lo</a:t>
                      </a:r>
                      <a:r>
                        <a:rPr lang="pt-BR" b="1" baseline="0" dirty="0" smtClean="0">
                          <a:latin typeface="Futura"/>
                        </a:rPr>
                        <a:t> contrario, no entras.</a:t>
                      </a:r>
                      <a:endParaRPr lang="pt-BR" b="1" dirty="0">
                        <a:latin typeface="Futura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2557</TotalTime>
  <Words>624</Words>
  <Application>Microsoft Office PowerPoint</Application>
  <PresentationFormat>Apresentação na tela (4:3)</PresentationFormat>
  <Paragraphs>132</Paragraphs>
  <Slides>12</Slides>
  <Notes>12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12</vt:i4>
      </vt:variant>
    </vt:vector>
  </HeadingPairs>
  <TitlesOfParts>
    <vt:vector size="18" baseType="lpstr">
      <vt:lpstr>Arial</vt:lpstr>
      <vt:lpstr>Calibri</vt:lpstr>
      <vt:lpstr>Candara</vt:lpstr>
      <vt:lpstr>Futura</vt:lpstr>
      <vt:lpstr>Geneva</vt:lpstr>
      <vt:lpstr>Tema de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Home</dc:creator>
  <cp:lastModifiedBy>EDITORA</cp:lastModifiedBy>
  <cp:revision>273</cp:revision>
  <dcterms:created xsi:type="dcterms:W3CDTF">2013-01-08T22:47:55Z</dcterms:created>
  <dcterms:modified xsi:type="dcterms:W3CDTF">2014-03-31T08:32:06Z</dcterms:modified>
</cp:coreProperties>
</file>