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57" r:id="rId2"/>
    <p:sldId id="316" r:id="rId3"/>
    <p:sldId id="362" r:id="rId4"/>
    <p:sldId id="297" r:id="rId5"/>
    <p:sldId id="353" r:id="rId6"/>
    <p:sldId id="370" r:id="rId7"/>
    <p:sldId id="371" r:id="rId8"/>
    <p:sldId id="372" r:id="rId9"/>
    <p:sldId id="373" r:id="rId10"/>
    <p:sldId id="369" r:id="rId11"/>
    <p:sldId id="280" r:id="rId12"/>
    <p:sldId id="296" r:id="rId13"/>
    <p:sldId id="334" r:id="rId14"/>
    <p:sldId id="350" r:id="rId15"/>
    <p:sldId id="336" r:id="rId16"/>
    <p:sldId id="374" r:id="rId17"/>
    <p:sldId id="375" r:id="rId18"/>
    <p:sldId id="352" r:id="rId19"/>
    <p:sldId id="264" r:id="rId20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FF"/>
    <a:srgbClr val="E60049"/>
    <a:srgbClr val="FF9900"/>
    <a:srgbClr val="FF00FF"/>
    <a:srgbClr val="FFDDFF"/>
    <a:srgbClr val="FFCC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75269" autoAdjust="0"/>
  </p:normalViewPr>
  <p:slideViewPr>
    <p:cSldViewPr>
      <p:cViewPr varScale="1">
        <p:scale>
          <a:sx n="55" d="100"/>
          <a:sy n="55" d="100"/>
        </p:scale>
        <p:origin x="-180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6330A955-4921-40C9-9789-A2D184F2CF49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B11CA67-E9A1-432E-BBE1-8B40723DC03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84732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BR">
                <a:ea typeface="Geneva" pitchFamily="124" charset="-128"/>
              </a:rPr>
              <a:t>Esta presentación en power point la podrás, de acuerdo con el currículum de cada grupo, trabajar vía cañón, televisión o pizarra digital interactiva. Esperamos que te sea muy útil.</a:t>
            </a:r>
          </a:p>
        </p:txBody>
      </p:sp>
      <p:sp>
        <p:nvSpPr>
          <p:cNvPr id="1843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8FE6AAA-6A07-4949-96F9-A745CF7E41FD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58065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s-ES" dirty="0">
                <a:ea typeface="Geneva" pitchFamily="124" charset="-128"/>
              </a:rPr>
              <a:t>Respuesta:</a:t>
            </a:r>
            <a:r>
              <a:rPr lang="es-ES" baseline="0" dirty="0">
                <a:ea typeface="Geneva" pitchFamily="124" charset="-128"/>
              </a:rPr>
              <a:t> perrazo, </a:t>
            </a:r>
            <a:r>
              <a:rPr lang="es-ES" baseline="0" dirty="0" err="1">
                <a:ea typeface="Geneva" pitchFamily="124" charset="-128"/>
              </a:rPr>
              <a:t>ricazo</a:t>
            </a:r>
            <a:r>
              <a:rPr lang="es-ES" baseline="0" dirty="0">
                <a:ea typeface="Geneva" pitchFamily="124" charset="-128"/>
              </a:rPr>
              <a:t>, </a:t>
            </a:r>
            <a:r>
              <a:rPr lang="es-ES" baseline="0" dirty="0" err="1">
                <a:ea typeface="Geneva" pitchFamily="124" charset="-128"/>
              </a:rPr>
              <a:t>luzota</a:t>
            </a:r>
            <a:r>
              <a:rPr lang="es-ES" baseline="0" dirty="0">
                <a:ea typeface="Geneva" pitchFamily="124" charset="-128"/>
              </a:rPr>
              <a:t>, </a:t>
            </a:r>
            <a:r>
              <a:rPr lang="es-ES" baseline="0" dirty="0" err="1">
                <a:ea typeface="Geneva" pitchFamily="124" charset="-128"/>
              </a:rPr>
              <a:t>jardinote</a:t>
            </a:r>
            <a:endParaRPr lang="es-ES" dirty="0">
              <a:ea typeface="Geneva" pitchFamily="124" charset="-128"/>
            </a:endParaRPr>
          </a:p>
        </p:txBody>
      </p:sp>
      <p:sp>
        <p:nvSpPr>
          <p:cNvPr id="317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97E775-B67E-4200-961D-DA5C4CA126CF}" type="slidenum">
              <a:rPr lang="pt-BR" smtClean="0"/>
              <a:pPr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70806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s-ES" dirty="0">
                <a:ea typeface="Geneva" pitchFamily="124" charset="-128"/>
              </a:rPr>
              <a:t>Respuesta:</a:t>
            </a:r>
            <a:r>
              <a:rPr lang="es-ES" baseline="0" dirty="0">
                <a:ea typeface="Geneva" pitchFamily="124" charset="-128"/>
              </a:rPr>
              <a:t> cucharita, animalito, </a:t>
            </a:r>
            <a:r>
              <a:rPr lang="es-ES" baseline="0" dirty="0" err="1">
                <a:ea typeface="Geneva" pitchFamily="124" charset="-128"/>
              </a:rPr>
              <a:t>lenguilla</a:t>
            </a:r>
            <a:r>
              <a:rPr lang="es-ES" baseline="0" dirty="0">
                <a:ea typeface="Geneva" pitchFamily="124" charset="-128"/>
              </a:rPr>
              <a:t>, mamita/mamacita</a:t>
            </a:r>
            <a:endParaRPr lang="es-ES" dirty="0">
              <a:ea typeface="Geneva" pitchFamily="124" charset="-128"/>
            </a:endParaRPr>
          </a:p>
        </p:txBody>
      </p:sp>
      <p:sp>
        <p:nvSpPr>
          <p:cNvPr id="317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97E775-B67E-4200-961D-DA5C4CA126CF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70806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_tradnl" dirty="0">
              <a:ea typeface="Geneva" pitchFamily="124" charset="-128"/>
            </a:endParaRPr>
          </a:p>
        </p:txBody>
      </p:sp>
      <p:sp>
        <p:nvSpPr>
          <p:cNvPr id="3277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083B60-0CF7-4A40-8B27-24C8B0FB41C4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39802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_tradnl">
              <a:ea typeface="Geneva" pitchFamily="124" charset="-128"/>
            </a:endParaRPr>
          </a:p>
        </p:txBody>
      </p:sp>
      <p:sp>
        <p:nvSpPr>
          <p:cNvPr id="3277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083B60-0CF7-4A40-8B27-24C8B0FB41C4}" type="slidenum">
              <a:rPr lang="pt-BR" smtClean="0"/>
              <a:pPr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3980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>
              <a:ea typeface="Geneva" pitchFamily="124" charset="-128"/>
            </a:endParaRPr>
          </a:p>
        </p:txBody>
      </p:sp>
      <p:sp>
        <p:nvSpPr>
          <p:cNvPr id="2150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0E856F7-A8EC-4AAC-9901-89054176775D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5486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>
              <a:ea typeface="Geneva" pitchFamily="124" charset="-128"/>
            </a:endParaRPr>
          </a:p>
        </p:txBody>
      </p:sp>
      <p:sp>
        <p:nvSpPr>
          <p:cNvPr id="2150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0E856F7-A8EC-4AAC-9901-89054176775D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5486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>
              <a:ea typeface="Geneva" pitchFamily="124" charset="-128"/>
            </a:endParaRPr>
          </a:p>
        </p:txBody>
      </p:sp>
      <p:sp>
        <p:nvSpPr>
          <p:cNvPr id="2253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3D5B851-D769-4B7A-8483-F4C0C1660E4C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77716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s-ES" dirty="0">
                <a:ea typeface="Geneva" pitchFamily="124" charset="-128"/>
              </a:rPr>
              <a:t>Propón a los alumnos una competición. Habrá dos grupos.</a:t>
            </a:r>
          </a:p>
          <a:p>
            <a:r>
              <a:rPr lang="es-ES" dirty="0">
                <a:ea typeface="Geneva" pitchFamily="124" charset="-128"/>
              </a:rPr>
              <a:t>Cada grupo contestará las respuestas del </a:t>
            </a:r>
            <a:r>
              <a:rPr lang="es-ES" dirty="0" err="1">
                <a:ea typeface="Geneva" pitchFamily="124" charset="-128"/>
              </a:rPr>
              <a:t>quiz</a:t>
            </a:r>
            <a:r>
              <a:rPr lang="es-ES" dirty="0">
                <a:ea typeface="Geneva" pitchFamily="124" charset="-128"/>
              </a:rPr>
              <a:t> sobre el tema en una hoja.</a:t>
            </a:r>
          </a:p>
          <a:p>
            <a:r>
              <a:rPr lang="es-ES" dirty="0">
                <a:ea typeface="Geneva" pitchFamily="124" charset="-128"/>
              </a:rPr>
              <a:t>Determina</a:t>
            </a:r>
            <a:r>
              <a:rPr lang="es-ES" baseline="0" dirty="0">
                <a:ea typeface="Geneva" pitchFamily="124" charset="-128"/>
              </a:rPr>
              <a:t> previamente si podrán consultar sus libros o apuntes o no.</a:t>
            </a:r>
            <a:endParaRPr lang="es-ES" dirty="0">
              <a:ea typeface="Geneva" pitchFamily="124" charset="-128"/>
            </a:endParaRPr>
          </a:p>
          <a:p>
            <a:endParaRPr lang="es-ES" dirty="0">
              <a:ea typeface="Geneva" pitchFamily="124" charset="-128"/>
            </a:endParaRPr>
          </a:p>
          <a:p>
            <a:r>
              <a:rPr lang="es-ES" dirty="0">
                <a:ea typeface="Geneva" pitchFamily="124" charset="-128"/>
              </a:rPr>
              <a:t>Después de lista la actividad, recoge las hojas y haz la corrección o intercambia</a:t>
            </a:r>
            <a:r>
              <a:rPr lang="es-ES" baseline="0" dirty="0">
                <a:ea typeface="Geneva" pitchFamily="124" charset="-128"/>
              </a:rPr>
              <a:t> las hojas para que se </a:t>
            </a:r>
            <a:r>
              <a:rPr lang="es-ES" baseline="0">
                <a:ea typeface="Geneva" pitchFamily="124" charset="-128"/>
              </a:rPr>
              <a:t>corrijan entre sí</a:t>
            </a:r>
            <a:r>
              <a:rPr lang="es-ES">
                <a:ea typeface="Geneva" pitchFamily="124" charset="-128"/>
              </a:rPr>
              <a:t>.</a:t>
            </a:r>
            <a:r>
              <a:rPr lang="es-ES" baseline="0">
                <a:ea typeface="Geneva" pitchFamily="124" charset="-128"/>
              </a:rPr>
              <a:t> </a:t>
            </a:r>
          </a:p>
          <a:p>
            <a:r>
              <a:rPr lang="es-ES" baseline="0">
                <a:ea typeface="Geneva" pitchFamily="124" charset="-128"/>
              </a:rPr>
              <a:t>Gana </a:t>
            </a:r>
            <a:r>
              <a:rPr lang="es-ES" baseline="0" dirty="0">
                <a:ea typeface="Geneva" pitchFamily="124" charset="-128"/>
              </a:rPr>
              <a:t>el grupo que acierte más respuestas.</a:t>
            </a:r>
            <a:endParaRPr lang="es-ES" dirty="0">
              <a:ea typeface="Geneva" pitchFamily="124" charset="-128"/>
            </a:endParaRPr>
          </a:p>
        </p:txBody>
      </p:sp>
      <p:sp>
        <p:nvSpPr>
          <p:cNvPr id="307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61D550-44FC-4860-99C1-42890705A5DA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73009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s-ES" dirty="0">
                <a:ea typeface="Geneva" pitchFamily="124" charset="-128"/>
              </a:rPr>
              <a:t>Respuesta: solita, ahorita</a:t>
            </a:r>
          </a:p>
        </p:txBody>
      </p:sp>
      <p:sp>
        <p:nvSpPr>
          <p:cNvPr id="317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97E775-B67E-4200-961D-DA5C4CA126CF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70806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s-ES" dirty="0">
                <a:ea typeface="Geneva" pitchFamily="124" charset="-128"/>
              </a:rPr>
              <a:t>Respuesta: la cuchara, el cucharón</a:t>
            </a:r>
          </a:p>
        </p:txBody>
      </p:sp>
      <p:sp>
        <p:nvSpPr>
          <p:cNvPr id="317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97E775-B67E-4200-961D-DA5C4CA126CF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70806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s-ES" dirty="0">
                <a:ea typeface="Geneva" pitchFamily="124" charset="-128"/>
              </a:rPr>
              <a:t>Respuesta: perrito, perrito, perrita</a:t>
            </a:r>
          </a:p>
        </p:txBody>
      </p:sp>
      <p:sp>
        <p:nvSpPr>
          <p:cNvPr id="317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97E775-B67E-4200-961D-DA5C4CA126CF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70806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s-ES" dirty="0">
                <a:ea typeface="Geneva" pitchFamily="124" charset="-128"/>
              </a:rPr>
              <a:t>Respuesta:</a:t>
            </a:r>
            <a:r>
              <a:rPr lang="es-ES" baseline="0" dirty="0">
                <a:ea typeface="Geneva" pitchFamily="124" charset="-128"/>
              </a:rPr>
              <a:t> manzanita, </a:t>
            </a:r>
            <a:r>
              <a:rPr lang="es-ES" baseline="0" dirty="0" err="1">
                <a:ea typeface="Geneva" pitchFamily="124" charset="-128"/>
              </a:rPr>
              <a:t>manzanota</a:t>
            </a:r>
            <a:endParaRPr lang="es-ES" dirty="0">
              <a:ea typeface="Geneva" pitchFamily="124" charset="-128"/>
            </a:endParaRPr>
          </a:p>
        </p:txBody>
      </p:sp>
      <p:sp>
        <p:nvSpPr>
          <p:cNvPr id="317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97E775-B67E-4200-961D-DA5C4CA126CF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7080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2BC68-85D9-4C06-A722-D00AFFC2AD38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552C4-3392-4F60-B333-86AC387BEFF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Haga clic para modificar el estilo de texto del patrón</a:t>
            </a:r>
          </a:p>
          <a:p>
            <a:pPr lvl="1"/>
            <a:r>
              <a:rPr lang="x-none"/>
              <a:t>Segundo nivel</a:t>
            </a:r>
          </a:p>
          <a:p>
            <a:pPr lvl="2"/>
            <a:r>
              <a:rPr lang="x-none"/>
              <a:t>Tercer nivel</a:t>
            </a:r>
          </a:p>
          <a:p>
            <a:pPr lvl="3"/>
            <a:r>
              <a:rPr lang="x-none"/>
              <a:t>Cuarto nivel</a:t>
            </a:r>
          </a:p>
          <a:p>
            <a:pPr lvl="4"/>
            <a:r>
              <a:rPr lang="x-none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B83EF-EBBC-43FC-81DC-B3DE98A66BA5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4A6E7-E443-46BE-A793-A3A240A92B6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Haga clic para modificar el estilo de texto del patrón</a:t>
            </a:r>
          </a:p>
          <a:p>
            <a:pPr lvl="1"/>
            <a:r>
              <a:rPr lang="x-none"/>
              <a:t>Segundo nivel</a:t>
            </a:r>
          </a:p>
          <a:p>
            <a:pPr lvl="2"/>
            <a:r>
              <a:rPr lang="x-none"/>
              <a:t>Tercer nivel</a:t>
            </a:r>
          </a:p>
          <a:p>
            <a:pPr lvl="3"/>
            <a:r>
              <a:rPr lang="x-none"/>
              <a:t>Cuarto nivel</a:t>
            </a:r>
          </a:p>
          <a:p>
            <a:pPr lvl="4"/>
            <a:r>
              <a:rPr lang="x-none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E6C38-3EC2-4BAA-93BB-A3B2F516A851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1D578-FD1B-4098-B308-0311AE61A44A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Haga clic para modificar el estilo de texto del patrón</a:t>
            </a:r>
          </a:p>
          <a:p>
            <a:pPr lvl="1"/>
            <a:r>
              <a:rPr lang="x-none"/>
              <a:t>Segundo nivel</a:t>
            </a:r>
          </a:p>
          <a:p>
            <a:pPr lvl="2"/>
            <a:r>
              <a:rPr lang="x-none"/>
              <a:t>Tercer nivel</a:t>
            </a:r>
          </a:p>
          <a:p>
            <a:pPr lvl="3"/>
            <a:r>
              <a:rPr lang="x-none"/>
              <a:t>Cuarto nivel</a:t>
            </a:r>
          </a:p>
          <a:p>
            <a:pPr lvl="4"/>
            <a:r>
              <a:rPr lang="x-none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D7A37-9488-4F8D-BADC-C2E0FF38C886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E2202-9139-4C2B-8B81-C12D1D9FD99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BF51D-0B4D-4E19-9C35-74FED07EE01C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33B27-E750-4594-A36C-E5675BEFD99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Haga clic para modificar el estilo de texto del patrón</a:t>
            </a:r>
          </a:p>
          <a:p>
            <a:pPr lvl="1"/>
            <a:r>
              <a:rPr lang="x-none"/>
              <a:t>Segundo nivel</a:t>
            </a:r>
          </a:p>
          <a:p>
            <a:pPr lvl="2"/>
            <a:r>
              <a:rPr lang="x-none"/>
              <a:t>Tercer nivel</a:t>
            </a:r>
          </a:p>
          <a:p>
            <a:pPr lvl="3"/>
            <a:r>
              <a:rPr lang="x-none"/>
              <a:t>Cuarto nivel</a:t>
            </a:r>
          </a:p>
          <a:p>
            <a:pPr lvl="4"/>
            <a:r>
              <a:rPr lang="x-none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Haga clic para modificar el estilo de texto del patrón</a:t>
            </a:r>
          </a:p>
          <a:p>
            <a:pPr lvl="1"/>
            <a:r>
              <a:rPr lang="x-none"/>
              <a:t>Segundo nivel</a:t>
            </a:r>
          </a:p>
          <a:p>
            <a:pPr lvl="2"/>
            <a:r>
              <a:rPr lang="x-none"/>
              <a:t>Tercer nivel</a:t>
            </a:r>
          </a:p>
          <a:p>
            <a:pPr lvl="3"/>
            <a:r>
              <a:rPr lang="x-none"/>
              <a:t>Cuarto nivel</a:t>
            </a:r>
          </a:p>
          <a:p>
            <a:pPr lvl="4"/>
            <a:r>
              <a:rPr lang="x-none"/>
              <a:t>Quinto nivel</a:t>
            </a:r>
            <a:endParaRPr lang="es-ES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2A211-7094-447D-9481-60C0E1E53739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5827E-1C0C-4889-9D64-A8AD1B98CE6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Haga clic para modificar el estilo de texto del patrón</a:t>
            </a:r>
          </a:p>
          <a:p>
            <a:pPr lvl="1"/>
            <a:r>
              <a:rPr lang="x-none"/>
              <a:t>Segundo nivel</a:t>
            </a:r>
          </a:p>
          <a:p>
            <a:pPr lvl="2"/>
            <a:r>
              <a:rPr lang="x-none"/>
              <a:t>Tercer nivel</a:t>
            </a:r>
          </a:p>
          <a:p>
            <a:pPr lvl="3"/>
            <a:r>
              <a:rPr lang="x-none"/>
              <a:t>Cuarto nivel</a:t>
            </a:r>
          </a:p>
          <a:p>
            <a:pPr lvl="4"/>
            <a:r>
              <a:rPr lang="x-none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Haga clic para modificar el estilo de texto del patrón</a:t>
            </a:r>
          </a:p>
          <a:p>
            <a:pPr lvl="1"/>
            <a:r>
              <a:rPr lang="x-none"/>
              <a:t>Segundo nivel</a:t>
            </a:r>
          </a:p>
          <a:p>
            <a:pPr lvl="2"/>
            <a:r>
              <a:rPr lang="x-none"/>
              <a:t>Tercer nivel</a:t>
            </a:r>
          </a:p>
          <a:p>
            <a:pPr lvl="3"/>
            <a:r>
              <a:rPr lang="x-none"/>
              <a:t>Cuarto nivel</a:t>
            </a:r>
          </a:p>
          <a:p>
            <a:pPr lvl="4"/>
            <a:r>
              <a:rPr lang="x-none"/>
              <a:t>Quinto nivel</a:t>
            </a:r>
            <a:endParaRPr lang="es-ES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8EF4E-842D-4611-B0DF-9CD2ABE93EA1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4868B-0E0B-4C06-B1D7-01A2BC056A6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 para editar título</a:t>
            </a:r>
            <a:endParaRPr lang="es-ES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9E050-2595-46C2-9A76-F44B374E0731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C6B62-32D9-47FF-B819-E8374E12749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8222E-4AE8-4DA2-8DAE-140589F8DCC5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C882F-3C46-4DE2-BB8B-DE0647EDD9A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Haga clic para modificar el estilo de texto del patrón</a:t>
            </a:r>
          </a:p>
          <a:p>
            <a:pPr lvl="1"/>
            <a:r>
              <a:rPr lang="x-none"/>
              <a:t>Segundo nivel</a:t>
            </a:r>
          </a:p>
          <a:p>
            <a:pPr lvl="2"/>
            <a:r>
              <a:rPr lang="x-none"/>
              <a:t>Tercer nivel</a:t>
            </a:r>
          </a:p>
          <a:p>
            <a:pPr lvl="3"/>
            <a:r>
              <a:rPr lang="x-none"/>
              <a:t>Cuarto nivel</a:t>
            </a:r>
          </a:p>
          <a:p>
            <a:pPr lvl="4"/>
            <a:r>
              <a:rPr lang="x-none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BD478-F5DD-43EB-8422-B93AD4DDEF36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77049-F7D7-43C3-920F-7CB78EFA7BB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4B3BC-22D7-4AE6-B046-88D4A98B7AAD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7D44C-30B0-476C-B8E0-44C96914086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Clic para editar título</a:t>
            </a:r>
            <a:endParaRPr lang="es-ES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Haga clic para modificar el estilo de texto del patrón</a:t>
            </a:r>
          </a:p>
          <a:p>
            <a:pPr lvl="1"/>
            <a:r>
              <a:rPr lang="pt-BR"/>
              <a:t>Segundo nivel</a:t>
            </a:r>
          </a:p>
          <a:p>
            <a:pPr lvl="2"/>
            <a:r>
              <a:rPr lang="pt-BR"/>
              <a:t>Tercer nivel</a:t>
            </a:r>
          </a:p>
          <a:p>
            <a:pPr lvl="3"/>
            <a:r>
              <a:rPr lang="pt-BR"/>
              <a:t>Cuarto nivel</a:t>
            </a:r>
          </a:p>
          <a:p>
            <a:pPr lvl="4"/>
            <a:r>
              <a:rPr lang="pt-BR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9513E66-66F9-43EA-B900-564CEE27C45E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Geneva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69E2D72-7956-4B80-A28B-C1D80910C32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pic>
        <p:nvPicPr>
          <p:cNvPr id="1031" name="Imagen 6" descr="PPT_Boletin santillana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Geneva" pitchFamily="12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1029" name="CaixaDeTexto 3"/>
          <p:cNvSpPr txBox="1">
            <a:spLocks noChangeArrowheads="1"/>
          </p:cNvSpPr>
          <p:nvPr/>
        </p:nvSpPr>
        <p:spPr bwMode="auto">
          <a:xfrm>
            <a:off x="539552" y="1268760"/>
            <a:ext cx="8001000" cy="3093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500" b="1" dirty="0">
                <a:solidFill>
                  <a:srgbClr val="E60049"/>
                </a:solidFill>
                <a:latin typeface="Futura" charset="0"/>
              </a:rPr>
              <a:t>AUMENTATIVOS </a:t>
            </a:r>
          </a:p>
          <a:p>
            <a:pPr algn="ctr" eaLnBrk="1" hangingPunct="1"/>
            <a:r>
              <a:rPr lang="pt-BR" sz="6500" b="1" dirty="0">
                <a:solidFill>
                  <a:srgbClr val="E60049"/>
                </a:solidFill>
                <a:latin typeface="Futura" charset="0"/>
              </a:rPr>
              <a:t>Y </a:t>
            </a:r>
          </a:p>
          <a:p>
            <a:pPr algn="ctr" eaLnBrk="1" hangingPunct="1"/>
            <a:r>
              <a:rPr lang="pt-BR" sz="6500" b="1" dirty="0">
                <a:solidFill>
                  <a:srgbClr val="E60049"/>
                </a:solidFill>
                <a:latin typeface="Futura" charset="0"/>
              </a:rPr>
              <a:t>DIMINUTIVOS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8"/>
          <p:cNvSpPr txBox="1">
            <a:spLocks noChangeArrowheads="1"/>
          </p:cNvSpPr>
          <p:nvPr/>
        </p:nvSpPr>
        <p:spPr bwMode="auto">
          <a:xfrm>
            <a:off x="251520" y="210706"/>
            <a:ext cx="8569325" cy="55399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s-ES_tradnl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"/>
              </a:rPr>
              <a:t>¡Ojo!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95536" y="1268760"/>
            <a:ext cx="849694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t-BR" sz="2000" b="1" dirty="0">
                <a:latin typeface="Futura"/>
              </a:rPr>
              <a:t>El </a:t>
            </a:r>
            <a:r>
              <a:rPr lang="pt-BR" sz="2000" b="1" dirty="0" err="1">
                <a:latin typeface="Futura"/>
              </a:rPr>
              <a:t>sufijo</a:t>
            </a:r>
            <a:r>
              <a:rPr lang="pt-BR" sz="2000" b="1" dirty="0">
                <a:latin typeface="Futura"/>
              </a:rPr>
              <a:t> -</a:t>
            </a:r>
            <a:r>
              <a:rPr lang="pt-BR" sz="2000" b="1" dirty="0">
                <a:solidFill>
                  <a:srgbClr val="FF0000"/>
                </a:solidFill>
                <a:latin typeface="Futura"/>
              </a:rPr>
              <a:t>azo</a:t>
            </a:r>
            <a:r>
              <a:rPr lang="pt-BR" sz="2000" b="1" dirty="0">
                <a:latin typeface="Futura"/>
              </a:rPr>
              <a:t> </a:t>
            </a:r>
            <a:r>
              <a:rPr lang="pt-BR" sz="2000" b="1" dirty="0" err="1">
                <a:latin typeface="Futura"/>
              </a:rPr>
              <a:t>tambíén</a:t>
            </a:r>
            <a:r>
              <a:rPr lang="pt-BR" sz="2000" b="1" dirty="0">
                <a:latin typeface="Futura"/>
              </a:rPr>
              <a:t> </a:t>
            </a:r>
            <a:r>
              <a:rPr lang="pt-BR" sz="2000" b="1" dirty="0" err="1">
                <a:latin typeface="Futura"/>
              </a:rPr>
              <a:t>expresa</a:t>
            </a:r>
            <a:r>
              <a:rPr lang="pt-BR" sz="2000" b="1" dirty="0">
                <a:latin typeface="Futura"/>
              </a:rPr>
              <a:t> </a:t>
            </a:r>
            <a:r>
              <a:rPr lang="pt-BR" sz="2000" b="1" dirty="0" err="1">
                <a:latin typeface="Futura"/>
              </a:rPr>
              <a:t>idea</a:t>
            </a:r>
            <a:r>
              <a:rPr lang="pt-BR" sz="2000" b="1" dirty="0">
                <a:latin typeface="Futura"/>
              </a:rPr>
              <a:t> de </a:t>
            </a:r>
            <a:r>
              <a:rPr lang="pt-BR" sz="2000" b="1" dirty="0" err="1">
                <a:latin typeface="Futura"/>
              </a:rPr>
              <a:t>un</a:t>
            </a:r>
            <a:r>
              <a:rPr lang="pt-BR" sz="2000" b="1" dirty="0">
                <a:latin typeface="Futura"/>
              </a:rPr>
              <a:t> golpe dado </a:t>
            </a:r>
            <a:r>
              <a:rPr lang="pt-BR" sz="2000" b="1" dirty="0" err="1">
                <a:latin typeface="Futura"/>
              </a:rPr>
              <a:t>con</a:t>
            </a:r>
            <a:r>
              <a:rPr lang="pt-BR" sz="2000" b="1" dirty="0">
                <a:latin typeface="Futura"/>
              </a:rPr>
              <a:t> algo: </a:t>
            </a:r>
            <a:r>
              <a:rPr lang="pt-BR" sz="2000" b="1" dirty="0" err="1">
                <a:latin typeface="Futura"/>
              </a:rPr>
              <a:t>manot</a:t>
            </a:r>
            <a:r>
              <a:rPr lang="pt-BR" sz="2000" b="1" dirty="0" err="1">
                <a:solidFill>
                  <a:srgbClr val="FF0000"/>
                </a:solidFill>
                <a:latin typeface="Futura"/>
              </a:rPr>
              <a:t>azo</a:t>
            </a:r>
            <a:r>
              <a:rPr lang="pt-BR" sz="2000" b="1" dirty="0">
                <a:latin typeface="Futura"/>
              </a:rPr>
              <a:t>, </a:t>
            </a:r>
            <a:r>
              <a:rPr lang="pt-BR" sz="2000" b="1" dirty="0" err="1">
                <a:latin typeface="Futura"/>
              </a:rPr>
              <a:t>cod</a:t>
            </a:r>
            <a:r>
              <a:rPr lang="pt-BR" sz="2000" b="1" dirty="0" err="1">
                <a:solidFill>
                  <a:srgbClr val="FF0000"/>
                </a:solidFill>
                <a:latin typeface="Futura"/>
              </a:rPr>
              <a:t>azo</a:t>
            </a:r>
            <a:r>
              <a:rPr lang="pt-BR" sz="2000" b="1" dirty="0">
                <a:latin typeface="Futura"/>
              </a:rPr>
              <a:t>, </a:t>
            </a:r>
            <a:r>
              <a:rPr lang="pt-BR" sz="2000" b="1" dirty="0" err="1">
                <a:latin typeface="Futura"/>
              </a:rPr>
              <a:t>port</a:t>
            </a:r>
            <a:r>
              <a:rPr lang="pt-BR" sz="2000" b="1" dirty="0" err="1">
                <a:solidFill>
                  <a:srgbClr val="FF0000"/>
                </a:solidFill>
                <a:latin typeface="Futura"/>
              </a:rPr>
              <a:t>azo</a:t>
            </a:r>
            <a:r>
              <a:rPr lang="pt-BR" sz="2000" b="1" dirty="0">
                <a:latin typeface="Futura"/>
              </a:rPr>
              <a:t>, </a:t>
            </a:r>
            <a:r>
              <a:rPr lang="pt-BR" sz="2000" b="1" dirty="0" err="1">
                <a:latin typeface="Futura"/>
              </a:rPr>
              <a:t>cabez</a:t>
            </a:r>
            <a:r>
              <a:rPr lang="pt-BR" sz="2000" b="1" dirty="0" err="1">
                <a:solidFill>
                  <a:srgbClr val="FF0000"/>
                </a:solidFill>
                <a:latin typeface="Futura"/>
              </a:rPr>
              <a:t>azo</a:t>
            </a:r>
            <a:r>
              <a:rPr lang="pt-BR" sz="2000" b="1" dirty="0">
                <a:latin typeface="Futura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pt-BR" sz="2000" b="1" dirty="0">
              <a:latin typeface="Futura"/>
            </a:endParaRPr>
          </a:p>
          <a:p>
            <a:pPr marL="457200" indent="-457200">
              <a:buFont typeface="+mj-lt"/>
              <a:buAutoNum type="arabicPeriod"/>
            </a:pPr>
            <a:r>
              <a:rPr lang="pt-BR" sz="2000" b="1" dirty="0">
                <a:latin typeface="Futura"/>
              </a:rPr>
              <a:t>Los </a:t>
            </a:r>
            <a:r>
              <a:rPr lang="pt-BR" sz="2000" b="1" dirty="0" err="1">
                <a:latin typeface="Futura"/>
              </a:rPr>
              <a:t>sufijos</a:t>
            </a:r>
            <a:r>
              <a:rPr lang="pt-BR" sz="2000" b="1" dirty="0">
                <a:latin typeface="Futura"/>
              </a:rPr>
              <a:t> de diminutivo </a:t>
            </a:r>
            <a:r>
              <a:rPr lang="pt-BR" sz="2000" b="1" dirty="0" err="1">
                <a:latin typeface="Futura"/>
              </a:rPr>
              <a:t>también</a:t>
            </a:r>
            <a:r>
              <a:rPr lang="pt-BR" sz="2000" b="1" dirty="0">
                <a:latin typeface="Futura"/>
              </a:rPr>
              <a:t> </a:t>
            </a:r>
            <a:r>
              <a:rPr lang="pt-BR" sz="2000" b="1" dirty="0" err="1">
                <a:latin typeface="Futura"/>
              </a:rPr>
              <a:t>intensifican</a:t>
            </a:r>
            <a:r>
              <a:rPr lang="pt-BR" sz="2000" b="1" dirty="0">
                <a:latin typeface="Futura"/>
              </a:rPr>
              <a:t> </a:t>
            </a:r>
            <a:r>
              <a:rPr lang="pt-BR" sz="2000" b="1" dirty="0" err="1">
                <a:latin typeface="Futura"/>
              </a:rPr>
              <a:t>adverbios</a:t>
            </a:r>
            <a:r>
              <a:rPr lang="pt-BR" sz="2000" b="1" dirty="0">
                <a:latin typeface="Futura"/>
              </a:rPr>
              <a:t>: </a:t>
            </a:r>
            <a:r>
              <a:rPr lang="pt-BR" sz="2000" b="1" dirty="0" err="1">
                <a:latin typeface="Futura"/>
              </a:rPr>
              <a:t>ahor</a:t>
            </a:r>
            <a:r>
              <a:rPr lang="pt-BR" sz="2000" b="1" dirty="0" err="1">
                <a:solidFill>
                  <a:srgbClr val="FF0000"/>
                </a:solidFill>
                <a:latin typeface="Futura"/>
              </a:rPr>
              <a:t>ita</a:t>
            </a:r>
            <a:r>
              <a:rPr lang="pt-BR" sz="2000" b="1" dirty="0">
                <a:latin typeface="Futura"/>
              </a:rPr>
              <a:t>, </a:t>
            </a:r>
            <a:r>
              <a:rPr lang="pt-BR" sz="2000" b="1" dirty="0" err="1">
                <a:latin typeface="Futura"/>
              </a:rPr>
              <a:t>cerqu</a:t>
            </a:r>
            <a:r>
              <a:rPr lang="pt-BR" sz="2000" b="1" dirty="0" err="1">
                <a:solidFill>
                  <a:srgbClr val="FF0000"/>
                </a:solidFill>
                <a:latin typeface="Futura"/>
              </a:rPr>
              <a:t>ita</a:t>
            </a:r>
            <a:r>
              <a:rPr lang="pt-BR" sz="2000" b="1" dirty="0">
                <a:latin typeface="Futura"/>
              </a:rPr>
              <a:t>, </a:t>
            </a:r>
            <a:r>
              <a:rPr lang="pt-BR" sz="2000" b="1" dirty="0" err="1">
                <a:latin typeface="Futura"/>
              </a:rPr>
              <a:t>abaj</a:t>
            </a:r>
            <a:r>
              <a:rPr lang="pt-BR" sz="2000" b="1" dirty="0" err="1">
                <a:solidFill>
                  <a:srgbClr val="FF0000"/>
                </a:solidFill>
                <a:latin typeface="Futura"/>
              </a:rPr>
              <a:t>ito</a:t>
            </a:r>
            <a:r>
              <a:rPr lang="pt-BR" sz="2000" b="1" dirty="0">
                <a:latin typeface="Futura"/>
              </a:rPr>
              <a:t>, y diversos </a:t>
            </a:r>
            <a:r>
              <a:rPr lang="pt-BR" sz="2000" b="1" dirty="0" err="1">
                <a:latin typeface="Futura"/>
              </a:rPr>
              <a:t>pronombres</a:t>
            </a:r>
            <a:r>
              <a:rPr lang="pt-BR" sz="2000" b="1" dirty="0">
                <a:latin typeface="Futura"/>
              </a:rPr>
              <a:t>: tant</a:t>
            </a:r>
            <a:r>
              <a:rPr lang="pt-BR" sz="2000" b="1" dirty="0">
                <a:solidFill>
                  <a:srgbClr val="FF0000"/>
                </a:solidFill>
                <a:latin typeface="Futura"/>
              </a:rPr>
              <a:t>ito</a:t>
            </a:r>
            <a:r>
              <a:rPr lang="pt-BR" sz="2000" b="1" dirty="0">
                <a:latin typeface="Futura"/>
              </a:rPr>
              <a:t>, tod</a:t>
            </a:r>
            <a:r>
              <a:rPr lang="pt-BR" sz="2000" b="1" dirty="0">
                <a:solidFill>
                  <a:srgbClr val="FF0000"/>
                </a:solidFill>
                <a:latin typeface="Futura"/>
              </a:rPr>
              <a:t>ito</a:t>
            </a:r>
            <a:r>
              <a:rPr lang="pt-BR" sz="2000" b="1" dirty="0">
                <a:latin typeface="Futura"/>
              </a:rPr>
              <a:t>, </a:t>
            </a:r>
            <a:r>
              <a:rPr lang="pt-BR" sz="2000" b="1" dirty="0" err="1">
                <a:latin typeface="Futura"/>
              </a:rPr>
              <a:t>tuy</a:t>
            </a:r>
            <a:r>
              <a:rPr lang="pt-BR" sz="2000" b="1" dirty="0" err="1">
                <a:solidFill>
                  <a:srgbClr val="FF0000"/>
                </a:solidFill>
                <a:latin typeface="Futura"/>
              </a:rPr>
              <a:t>ito</a:t>
            </a:r>
            <a:r>
              <a:rPr lang="pt-BR" sz="2000" b="1" dirty="0">
                <a:latin typeface="Futura"/>
              </a:rPr>
              <a:t>, </a:t>
            </a:r>
            <a:r>
              <a:rPr lang="pt-BR" sz="2000" b="1" dirty="0" err="1">
                <a:latin typeface="Futura"/>
              </a:rPr>
              <a:t>otr</a:t>
            </a:r>
            <a:r>
              <a:rPr lang="pt-BR" sz="2000" b="1" dirty="0" err="1">
                <a:solidFill>
                  <a:srgbClr val="FF0000"/>
                </a:solidFill>
                <a:latin typeface="Futura"/>
              </a:rPr>
              <a:t>ita</a:t>
            </a:r>
            <a:r>
              <a:rPr lang="pt-BR" sz="2000" b="1" dirty="0">
                <a:latin typeface="Futura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pt-BR" sz="2000" b="1" dirty="0">
              <a:latin typeface="Futura"/>
            </a:endParaRPr>
          </a:p>
          <a:p>
            <a:pPr marL="457200" indent="-457200">
              <a:buFont typeface="+mj-lt"/>
              <a:buAutoNum type="arabicPeriod"/>
            </a:pPr>
            <a:r>
              <a:rPr lang="pt-BR" sz="2000" b="1" dirty="0" err="1">
                <a:latin typeface="Futura"/>
              </a:rPr>
              <a:t>Las</a:t>
            </a:r>
            <a:r>
              <a:rPr lang="pt-BR" sz="2000" b="1" dirty="0">
                <a:latin typeface="Futura"/>
              </a:rPr>
              <a:t> </a:t>
            </a:r>
            <a:r>
              <a:rPr lang="pt-BR" sz="2000" b="1" dirty="0" err="1">
                <a:latin typeface="Futura"/>
              </a:rPr>
              <a:t>palabras</a:t>
            </a:r>
            <a:r>
              <a:rPr lang="pt-BR" sz="2000" b="1" dirty="0">
                <a:latin typeface="Futura"/>
              </a:rPr>
              <a:t> </a:t>
            </a:r>
            <a:r>
              <a:rPr lang="pt-BR" sz="2000" b="1" dirty="0" err="1">
                <a:latin typeface="Futura"/>
              </a:rPr>
              <a:t>femeninas</a:t>
            </a:r>
            <a:r>
              <a:rPr lang="pt-BR" sz="2000" b="1" dirty="0">
                <a:latin typeface="Futura"/>
              </a:rPr>
              <a:t> que </a:t>
            </a:r>
            <a:r>
              <a:rPr lang="pt-BR" sz="2000" b="1" dirty="0" err="1">
                <a:latin typeface="Futura"/>
              </a:rPr>
              <a:t>reciben</a:t>
            </a:r>
            <a:r>
              <a:rPr lang="pt-BR" sz="2000" b="1" dirty="0">
                <a:latin typeface="Futura"/>
              </a:rPr>
              <a:t> </a:t>
            </a:r>
            <a:r>
              <a:rPr lang="pt-BR" sz="2000" b="1" dirty="0" err="1">
                <a:latin typeface="Futura"/>
              </a:rPr>
              <a:t>el</a:t>
            </a:r>
            <a:r>
              <a:rPr lang="pt-BR" sz="2000" b="1" dirty="0">
                <a:latin typeface="Futura"/>
              </a:rPr>
              <a:t> </a:t>
            </a:r>
            <a:r>
              <a:rPr lang="pt-BR" sz="2000" b="1" dirty="0" err="1">
                <a:latin typeface="Futura"/>
              </a:rPr>
              <a:t>sufijo</a:t>
            </a:r>
            <a:r>
              <a:rPr lang="pt-BR" sz="2000" b="1" dirty="0">
                <a:latin typeface="Futura"/>
              </a:rPr>
              <a:t> -</a:t>
            </a:r>
            <a:r>
              <a:rPr lang="pt-BR" sz="2000" b="1" dirty="0" err="1">
                <a:solidFill>
                  <a:srgbClr val="FF0000"/>
                </a:solidFill>
                <a:latin typeface="Futura"/>
              </a:rPr>
              <a:t>ón</a:t>
            </a:r>
            <a:r>
              <a:rPr lang="pt-BR" sz="2000" b="1" dirty="0">
                <a:latin typeface="Futura"/>
              </a:rPr>
              <a:t> se </a:t>
            </a:r>
            <a:r>
              <a:rPr lang="pt-BR" sz="2000" b="1" dirty="0" err="1">
                <a:latin typeface="Futura"/>
              </a:rPr>
              <a:t>transforman</a:t>
            </a:r>
            <a:r>
              <a:rPr lang="pt-BR" sz="2000" b="1" dirty="0">
                <a:latin typeface="Futura"/>
              </a:rPr>
              <a:t> </a:t>
            </a:r>
            <a:r>
              <a:rPr lang="pt-BR" sz="2000" b="1" dirty="0" err="1">
                <a:latin typeface="Futura"/>
              </a:rPr>
              <a:t>en</a:t>
            </a:r>
            <a:r>
              <a:rPr lang="pt-BR" sz="2000" b="1" dirty="0">
                <a:latin typeface="Futura"/>
              </a:rPr>
              <a:t> masculinas: </a:t>
            </a:r>
            <a:r>
              <a:rPr lang="pt-BR" sz="2000" b="1" dirty="0" err="1">
                <a:solidFill>
                  <a:srgbClr val="FF0000"/>
                </a:solidFill>
                <a:latin typeface="Futura"/>
              </a:rPr>
              <a:t>el</a:t>
            </a:r>
            <a:r>
              <a:rPr lang="pt-BR" sz="2000" b="1" dirty="0">
                <a:latin typeface="Futura"/>
              </a:rPr>
              <a:t> </a:t>
            </a:r>
            <a:r>
              <a:rPr lang="pt-BR" sz="2000" b="1" dirty="0" err="1">
                <a:latin typeface="Futura"/>
              </a:rPr>
              <a:t>caj</a:t>
            </a:r>
            <a:r>
              <a:rPr lang="pt-BR" sz="2000" b="1" dirty="0" err="1">
                <a:solidFill>
                  <a:srgbClr val="FF0000"/>
                </a:solidFill>
                <a:latin typeface="Futura"/>
              </a:rPr>
              <a:t>ón</a:t>
            </a:r>
            <a:r>
              <a:rPr lang="pt-BR" sz="2000" b="1" dirty="0">
                <a:latin typeface="Futura"/>
              </a:rPr>
              <a:t>; </a:t>
            </a:r>
            <a:r>
              <a:rPr lang="pt-BR" sz="2000" b="1" dirty="0" err="1">
                <a:solidFill>
                  <a:srgbClr val="FF0000"/>
                </a:solidFill>
                <a:latin typeface="Futura"/>
              </a:rPr>
              <a:t>el</a:t>
            </a:r>
            <a:r>
              <a:rPr lang="pt-BR" sz="2000" b="1" dirty="0">
                <a:latin typeface="Futura"/>
              </a:rPr>
              <a:t> </a:t>
            </a:r>
            <a:r>
              <a:rPr lang="pt-BR" sz="2000" b="1" dirty="0" err="1">
                <a:latin typeface="Futura"/>
              </a:rPr>
              <a:t>cuchar</a:t>
            </a:r>
            <a:r>
              <a:rPr lang="pt-BR" sz="2000" b="1" dirty="0" err="1">
                <a:solidFill>
                  <a:srgbClr val="FF0000"/>
                </a:solidFill>
                <a:latin typeface="Futura"/>
              </a:rPr>
              <a:t>ón</a:t>
            </a:r>
            <a:r>
              <a:rPr lang="pt-BR" sz="2000" b="1" dirty="0">
                <a:latin typeface="Futura"/>
              </a:rPr>
              <a:t>; </a:t>
            </a:r>
            <a:r>
              <a:rPr lang="pt-BR" sz="2000" b="1" dirty="0" err="1">
                <a:solidFill>
                  <a:srgbClr val="FF0000"/>
                </a:solidFill>
                <a:latin typeface="Futura"/>
              </a:rPr>
              <a:t>el</a:t>
            </a:r>
            <a:r>
              <a:rPr lang="pt-BR" sz="2000" b="1" dirty="0">
                <a:latin typeface="Futura"/>
              </a:rPr>
              <a:t> </a:t>
            </a:r>
            <a:r>
              <a:rPr lang="pt-BR" sz="2000" b="1" dirty="0" err="1">
                <a:latin typeface="Futura"/>
              </a:rPr>
              <a:t>jarr</a:t>
            </a:r>
            <a:r>
              <a:rPr lang="pt-BR" sz="2000" b="1" dirty="0" err="1">
                <a:solidFill>
                  <a:srgbClr val="FF0000"/>
                </a:solidFill>
                <a:latin typeface="Futura"/>
              </a:rPr>
              <a:t>ón</a:t>
            </a:r>
            <a:r>
              <a:rPr lang="pt-BR" sz="2000" b="1" dirty="0">
                <a:latin typeface="Futura"/>
              </a:rPr>
              <a:t>; </a:t>
            </a:r>
            <a:r>
              <a:rPr lang="pt-BR" sz="2000" b="1" dirty="0" err="1">
                <a:solidFill>
                  <a:srgbClr val="FF0000"/>
                </a:solidFill>
                <a:latin typeface="Futura"/>
              </a:rPr>
              <a:t>el</a:t>
            </a:r>
            <a:r>
              <a:rPr lang="pt-BR" sz="2000" b="1" dirty="0">
                <a:latin typeface="Futura"/>
              </a:rPr>
              <a:t> </a:t>
            </a:r>
            <a:r>
              <a:rPr lang="pt-BR" sz="2000" b="1" dirty="0" err="1">
                <a:latin typeface="Futura"/>
              </a:rPr>
              <a:t>sal</a:t>
            </a:r>
            <a:r>
              <a:rPr lang="pt-BR" sz="2000" b="1" dirty="0" err="1">
                <a:solidFill>
                  <a:srgbClr val="FF0000"/>
                </a:solidFill>
                <a:latin typeface="Futura"/>
              </a:rPr>
              <a:t>ón</a:t>
            </a:r>
            <a:r>
              <a:rPr lang="pt-BR" sz="2000" b="1" dirty="0">
                <a:latin typeface="Futura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pt-BR" sz="2000" b="1" dirty="0">
              <a:latin typeface="Futura"/>
            </a:endParaRPr>
          </a:p>
          <a:p>
            <a:pPr marL="457200" indent="-457200">
              <a:buFont typeface="+mj-lt"/>
              <a:buAutoNum type="arabicPeriod"/>
            </a:pPr>
            <a:r>
              <a:rPr lang="pt-BR" sz="2000" b="1" dirty="0">
                <a:latin typeface="Futura"/>
              </a:rPr>
              <a:t>Los diminutivos de </a:t>
            </a:r>
            <a:r>
              <a:rPr lang="pt-BR" sz="2000" b="1" dirty="0" err="1">
                <a:latin typeface="Futura"/>
              </a:rPr>
              <a:t>nombres</a:t>
            </a:r>
            <a:r>
              <a:rPr lang="pt-BR" sz="2000" b="1" dirty="0">
                <a:latin typeface="Futura"/>
              </a:rPr>
              <a:t> </a:t>
            </a:r>
            <a:r>
              <a:rPr lang="pt-BR" sz="2000" b="1" dirty="0" err="1">
                <a:latin typeface="Futura"/>
              </a:rPr>
              <a:t>propios</a:t>
            </a:r>
            <a:r>
              <a:rPr lang="pt-BR" sz="2000" b="1" dirty="0">
                <a:latin typeface="Futura"/>
              </a:rPr>
              <a:t> se </a:t>
            </a:r>
            <a:r>
              <a:rPr lang="pt-BR" sz="2000" b="1" dirty="0" err="1">
                <a:latin typeface="Futura"/>
              </a:rPr>
              <a:t>forman</a:t>
            </a:r>
            <a:r>
              <a:rPr lang="pt-BR" sz="2000" b="1" dirty="0">
                <a:latin typeface="Futura"/>
              </a:rPr>
              <a:t>, a </a:t>
            </a:r>
            <a:r>
              <a:rPr lang="pt-BR" sz="2000" b="1" dirty="0" err="1">
                <a:latin typeface="Futura"/>
              </a:rPr>
              <a:t>menudo</a:t>
            </a:r>
            <a:r>
              <a:rPr lang="pt-BR" sz="2000" b="1" dirty="0">
                <a:latin typeface="Futura"/>
              </a:rPr>
              <a:t>, </a:t>
            </a:r>
            <a:r>
              <a:rPr lang="pt-BR" sz="2000" b="1" dirty="0" err="1">
                <a:latin typeface="Futura"/>
              </a:rPr>
              <a:t>con</a:t>
            </a:r>
            <a:r>
              <a:rPr lang="pt-BR" sz="2000" b="1" dirty="0">
                <a:latin typeface="Futura"/>
              </a:rPr>
              <a:t> </a:t>
            </a:r>
            <a:r>
              <a:rPr lang="pt-BR" sz="2000" b="1" dirty="0" err="1">
                <a:latin typeface="Futura"/>
              </a:rPr>
              <a:t>los</a:t>
            </a:r>
            <a:r>
              <a:rPr lang="pt-BR" sz="2000" b="1" dirty="0">
                <a:latin typeface="Futura"/>
              </a:rPr>
              <a:t> </a:t>
            </a:r>
            <a:r>
              <a:rPr lang="pt-BR" sz="2000" b="1" dirty="0" err="1">
                <a:latin typeface="Futura"/>
              </a:rPr>
              <a:t>sufijos</a:t>
            </a:r>
            <a:r>
              <a:rPr lang="pt-BR" sz="2000" b="1" dirty="0">
                <a:latin typeface="Futura"/>
              </a:rPr>
              <a:t> -</a:t>
            </a:r>
            <a:r>
              <a:rPr lang="pt-BR" sz="2000" b="1" dirty="0" err="1">
                <a:solidFill>
                  <a:srgbClr val="FF0000"/>
                </a:solidFill>
                <a:latin typeface="Futura"/>
              </a:rPr>
              <a:t>ito</a:t>
            </a:r>
            <a:r>
              <a:rPr lang="pt-BR" sz="2000" b="1" dirty="0">
                <a:latin typeface="Futura"/>
              </a:rPr>
              <a:t>/-</a:t>
            </a:r>
            <a:r>
              <a:rPr lang="pt-BR" sz="2000" b="1" dirty="0">
                <a:solidFill>
                  <a:srgbClr val="FF0000"/>
                </a:solidFill>
                <a:latin typeface="Futura"/>
              </a:rPr>
              <a:t>a</a:t>
            </a:r>
            <a:r>
              <a:rPr lang="pt-BR" sz="2000" b="1" dirty="0">
                <a:latin typeface="Futura"/>
              </a:rPr>
              <a:t> y -</a:t>
            </a:r>
            <a:r>
              <a:rPr lang="pt-BR" sz="2000" b="1" dirty="0">
                <a:solidFill>
                  <a:srgbClr val="FF0000"/>
                </a:solidFill>
                <a:latin typeface="Futura"/>
              </a:rPr>
              <a:t>cito</a:t>
            </a:r>
            <a:r>
              <a:rPr lang="pt-BR" sz="2000" b="1" dirty="0">
                <a:latin typeface="Futura"/>
              </a:rPr>
              <a:t>/-</a:t>
            </a:r>
            <a:r>
              <a:rPr lang="pt-BR" sz="2000" b="1" dirty="0">
                <a:solidFill>
                  <a:srgbClr val="FF0000"/>
                </a:solidFill>
                <a:latin typeface="Futura"/>
              </a:rPr>
              <a:t>a</a:t>
            </a:r>
            <a:r>
              <a:rPr lang="pt-BR" sz="2000" b="1" dirty="0">
                <a:latin typeface="Futura"/>
              </a:rPr>
              <a:t>: Jul</a:t>
            </a:r>
            <a:r>
              <a:rPr lang="pt-BR" sz="2000" b="1" dirty="0">
                <a:solidFill>
                  <a:srgbClr val="FF0000"/>
                </a:solidFill>
                <a:latin typeface="Futura"/>
              </a:rPr>
              <a:t>ita</a:t>
            </a:r>
            <a:r>
              <a:rPr lang="pt-BR" sz="2000" b="1" dirty="0">
                <a:latin typeface="Futura"/>
              </a:rPr>
              <a:t>, </a:t>
            </a:r>
            <a:r>
              <a:rPr lang="pt-BR" sz="2000" b="1" dirty="0" err="1">
                <a:latin typeface="Futura"/>
              </a:rPr>
              <a:t>Angel</a:t>
            </a:r>
            <a:r>
              <a:rPr lang="pt-BR" sz="2000" b="1" dirty="0" err="1">
                <a:solidFill>
                  <a:srgbClr val="FF0000"/>
                </a:solidFill>
                <a:latin typeface="Futura"/>
              </a:rPr>
              <a:t>ito</a:t>
            </a:r>
            <a:r>
              <a:rPr lang="pt-BR" sz="2000" b="1" dirty="0">
                <a:latin typeface="Futura"/>
              </a:rPr>
              <a:t>, </a:t>
            </a:r>
            <a:r>
              <a:rPr lang="pt-BR" sz="2000" b="1" dirty="0" err="1">
                <a:latin typeface="Futura"/>
              </a:rPr>
              <a:t>Carmen</a:t>
            </a:r>
            <a:r>
              <a:rPr lang="pt-BR" sz="2000" b="1" dirty="0" err="1">
                <a:solidFill>
                  <a:srgbClr val="FF0000"/>
                </a:solidFill>
                <a:latin typeface="Futura"/>
              </a:rPr>
              <a:t>cita</a:t>
            </a:r>
            <a:r>
              <a:rPr lang="pt-BR" sz="2000" b="1" dirty="0">
                <a:latin typeface="Futura"/>
              </a:rPr>
              <a:t>, </a:t>
            </a:r>
            <a:r>
              <a:rPr lang="pt-BR" sz="2000" b="1" dirty="0" err="1">
                <a:latin typeface="Futura"/>
              </a:rPr>
              <a:t>Ramon</a:t>
            </a:r>
            <a:r>
              <a:rPr lang="pt-BR" sz="2000" b="1" dirty="0" err="1">
                <a:solidFill>
                  <a:srgbClr val="FF0000"/>
                </a:solidFill>
                <a:latin typeface="Futura"/>
              </a:rPr>
              <a:t>cito</a:t>
            </a:r>
            <a:r>
              <a:rPr lang="pt-BR" sz="2000" b="1" dirty="0">
                <a:latin typeface="Futura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6"/>
          <p:cNvSpPr>
            <a:spLocks noChangeArrowheads="1"/>
          </p:cNvSpPr>
          <p:nvPr/>
        </p:nvSpPr>
        <p:spPr bwMode="auto">
          <a:xfrm>
            <a:off x="0" y="-747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8" name="CaixaDeTexto 6"/>
          <p:cNvSpPr txBox="1">
            <a:spLocks noChangeArrowheads="1"/>
          </p:cNvSpPr>
          <p:nvPr/>
        </p:nvSpPr>
        <p:spPr bwMode="auto">
          <a:xfrm>
            <a:off x="71438" y="4824413"/>
            <a:ext cx="1214437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9" name="CaixaDeTexto 6"/>
          <p:cNvSpPr txBox="1">
            <a:spLocks noChangeArrowheads="1"/>
          </p:cNvSpPr>
          <p:nvPr/>
        </p:nvSpPr>
        <p:spPr bwMode="auto">
          <a:xfrm>
            <a:off x="928688" y="4522788"/>
            <a:ext cx="1071562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O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0" name="CaixaDeTexto 6"/>
          <p:cNvSpPr txBox="1">
            <a:spLocks noChangeArrowheads="1"/>
          </p:cNvSpPr>
          <p:nvPr/>
        </p:nvSpPr>
        <p:spPr bwMode="auto">
          <a:xfrm>
            <a:off x="1714500" y="4165600"/>
            <a:ext cx="1071563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M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1" name="CaixaDeTexto 6"/>
          <p:cNvSpPr txBox="1">
            <a:spLocks noChangeArrowheads="1"/>
          </p:cNvSpPr>
          <p:nvPr/>
        </p:nvSpPr>
        <p:spPr bwMode="auto">
          <a:xfrm>
            <a:off x="2500313" y="3752850"/>
            <a:ext cx="1071562" cy="1016000"/>
          </a:xfrm>
          <a:prstGeom prst="rect">
            <a:avLst/>
          </a:prstGeom>
          <a:solidFill>
            <a:srgbClr val="FF9900">
              <a:alpha val="37646"/>
            </a:srgbClr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P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2" name="CaixaDeTexto 6"/>
          <p:cNvSpPr txBox="1">
            <a:spLocks noChangeArrowheads="1"/>
          </p:cNvSpPr>
          <p:nvPr/>
        </p:nvSpPr>
        <p:spPr bwMode="auto">
          <a:xfrm>
            <a:off x="3214688" y="3308350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E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3" name="CaixaDeTexto 6"/>
          <p:cNvSpPr txBox="1">
            <a:spLocks noChangeArrowheads="1"/>
          </p:cNvSpPr>
          <p:nvPr/>
        </p:nvSpPr>
        <p:spPr bwMode="auto">
          <a:xfrm>
            <a:off x="4000500" y="2879725"/>
            <a:ext cx="1071563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T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4" name="CaixaDeTexto 6"/>
          <p:cNvSpPr txBox="1">
            <a:spLocks noChangeArrowheads="1"/>
          </p:cNvSpPr>
          <p:nvPr/>
        </p:nvSpPr>
        <p:spPr bwMode="auto">
          <a:xfrm>
            <a:off x="4786313" y="2466975"/>
            <a:ext cx="1071562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5" name="CaixaDeTexto 6"/>
          <p:cNvSpPr txBox="1">
            <a:spLocks noChangeArrowheads="1"/>
          </p:cNvSpPr>
          <p:nvPr/>
        </p:nvSpPr>
        <p:spPr bwMode="auto">
          <a:xfrm>
            <a:off x="5572125" y="2109788"/>
            <a:ext cx="1071563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6" name="CaixaDeTexto 6"/>
          <p:cNvSpPr txBox="1">
            <a:spLocks noChangeArrowheads="1"/>
          </p:cNvSpPr>
          <p:nvPr/>
        </p:nvSpPr>
        <p:spPr bwMode="auto">
          <a:xfrm>
            <a:off x="6357938" y="1681163"/>
            <a:ext cx="107156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7" name="CaixaDeTexto 6"/>
          <p:cNvSpPr txBox="1">
            <a:spLocks noChangeArrowheads="1"/>
          </p:cNvSpPr>
          <p:nvPr/>
        </p:nvSpPr>
        <p:spPr bwMode="auto">
          <a:xfrm>
            <a:off x="7143750" y="1323975"/>
            <a:ext cx="1071563" cy="1016000"/>
          </a:xfrm>
          <a:prstGeom prst="rect">
            <a:avLst/>
          </a:prstGeom>
          <a:solidFill>
            <a:srgbClr val="FFC000">
              <a:alpha val="38039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Ó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8" name="CaixaDeTexto 6"/>
          <p:cNvSpPr txBox="1">
            <a:spLocks noChangeArrowheads="1"/>
          </p:cNvSpPr>
          <p:nvPr/>
        </p:nvSpPr>
        <p:spPr bwMode="auto">
          <a:xfrm>
            <a:off x="7929563" y="950913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N</a:t>
            </a:r>
            <a:endParaRPr lang="pt-BR" sz="2000" b="1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s-ES">
              <a:solidFill>
                <a:schemeClr val="tx1">
                  <a:lumMod val="75000"/>
                  <a:lumOff val="25000"/>
                </a:schemeClr>
              </a:solidFill>
              <a:latin typeface="Futura"/>
              <a:ea typeface="Geneva" charset="0"/>
              <a:cs typeface="Futura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11560" y="4941168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0" y="260648"/>
            <a:ext cx="1115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>
                <a:solidFill>
                  <a:srgbClr val="FF0000"/>
                </a:solidFill>
                <a:latin typeface="Futura"/>
              </a:rPr>
              <a:t>1.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3818624" y="4941168"/>
            <a:ext cx="102354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>
                <a:solidFill>
                  <a:srgbClr val="FF0000"/>
                </a:solidFill>
                <a:latin typeface="Futura"/>
              </a:rPr>
              <a:t>¿?</a:t>
            </a:r>
            <a:endParaRPr lang="pt-BR" sz="5000" dirty="0">
              <a:solidFill>
                <a:srgbClr val="FF0000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23528" y="3861048"/>
            <a:ext cx="856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>
                <a:latin typeface="Candara" pitchFamily="34" charset="0"/>
              </a:rPr>
              <a:t>http://www.musica.com/letras.asp?letra=103497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251520" y="4221088"/>
            <a:ext cx="8640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Futura"/>
              </a:rPr>
              <a:t>¿</a:t>
            </a:r>
            <a:r>
              <a:rPr lang="pt-BR" sz="2000" b="1" dirty="0" err="1">
                <a:latin typeface="Futura"/>
              </a:rPr>
              <a:t>Cuál</a:t>
            </a:r>
            <a:r>
              <a:rPr lang="pt-BR" sz="2000" b="1" dirty="0">
                <a:latin typeface="Futura"/>
              </a:rPr>
              <a:t> es </a:t>
            </a:r>
            <a:r>
              <a:rPr lang="pt-BR" sz="2000" b="1" dirty="0" err="1">
                <a:latin typeface="Futura"/>
              </a:rPr>
              <a:t>el</a:t>
            </a:r>
            <a:r>
              <a:rPr lang="pt-BR" sz="2000" b="1" dirty="0">
                <a:latin typeface="Futura"/>
              </a:rPr>
              <a:t> diminutivo de </a:t>
            </a:r>
            <a:r>
              <a:rPr lang="pt-BR" sz="2000" b="1" dirty="0" err="1">
                <a:latin typeface="Futura"/>
              </a:rPr>
              <a:t>las</a:t>
            </a:r>
            <a:r>
              <a:rPr lang="pt-BR" sz="2000" b="1" dirty="0">
                <a:latin typeface="Futura"/>
              </a:rPr>
              <a:t> </a:t>
            </a:r>
            <a:r>
              <a:rPr lang="pt-BR" sz="2000" b="1" dirty="0" err="1">
                <a:latin typeface="Futura"/>
              </a:rPr>
              <a:t>palabras</a:t>
            </a:r>
            <a:r>
              <a:rPr lang="pt-BR" sz="2000" b="1" dirty="0">
                <a:latin typeface="Futura"/>
              </a:rPr>
              <a:t> que </a:t>
            </a:r>
            <a:r>
              <a:rPr lang="pt-BR" sz="2000" b="1" dirty="0" err="1">
                <a:latin typeface="Futura"/>
              </a:rPr>
              <a:t>están</a:t>
            </a:r>
            <a:r>
              <a:rPr lang="pt-BR" sz="2000" b="1" dirty="0">
                <a:latin typeface="Futura"/>
              </a:rPr>
              <a:t> entre </a:t>
            </a:r>
            <a:r>
              <a:rPr lang="pt-BR" sz="2000" b="1" dirty="0" err="1">
                <a:latin typeface="Futura"/>
              </a:rPr>
              <a:t>paréntesis</a:t>
            </a:r>
            <a:r>
              <a:rPr lang="pt-BR" sz="2000" b="1" dirty="0">
                <a:latin typeface="Futura"/>
              </a:rPr>
              <a:t>?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187624" y="476672"/>
            <a:ext cx="6984776" cy="2954655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ES" sz="2200" b="1" dirty="0">
                <a:latin typeface="Futura"/>
              </a:rPr>
              <a:t>“Se me acabó la fuerza </a:t>
            </a:r>
            <a:br>
              <a:rPr lang="es-ES" sz="2200" b="1" dirty="0">
                <a:latin typeface="Futura"/>
              </a:rPr>
            </a:br>
            <a:r>
              <a:rPr lang="es-ES" sz="2200" b="1" dirty="0">
                <a:latin typeface="Futura"/>
              </a:rPr>
              <a:t>de mi mano izquierda </a:t>
            </a:r>
            <a:br>
              <a:rPr lang="es-ES" sz="2200" b="1" dirty="0">
                <a:latin typeface="Futura"/>
              </a:rPr>
            </a:br>
            <a:r>
              <a:rPr lang="es-ES" sz="2200" b="1" dirty="0">
                <a:latin typeface="Futura"/>
              </a:rPr>
              <a:t>voy a dejarte el mundo</a:t>
            </a:r>
            <a:br>
              <a:rPr lang="es-ES" sz="2200" b="1" dirty="0">
                <a:latin typeface="Futura"/>
              </a:rPr>
            </a:br>
            <a:r>
              <a:rPr lang="es-ES" sz="2200" b="1" dirty="0">
                <a:latin typeface="Futura"/>
              </a:rPr>
              <a:t>para ti _________ (sola)</a:t>
            </a:r>
            <a:br>
              <a:rPr lang="es-ES" sz="2200" b="1" dirty="0">
                <a:latin typeface="Futura"/>
              </a:rPr>
            </a:br>
            <a:r>
              <a:rPr lang="es-ES" sz="2200" b="1" dirty="0">
                <a:latin typeface="Futura"/>
              </a:rPr>
              <a:t>como al caballo blanco</a:t>
            </a:r>
            <a:br>
              <a:rPr lang="es-ES" sz="2200" b="1" dirty="0">
                <a:latin typeface="Futura"/>
              </a:rPr>
            </a:br>
            <a:r>
              <a:rPr lang="es-ES" sz="2200" b="1" dirty="0">
                <a:latin typeface="Futura"/>
              </a:rPr>
              <a:t>le solté la rienda</a:t>
            </a:r>
            <a:br>
              <a:rPr lang="es-ES" sz="2200" b="1" dirty="0">
                <a:latin typeface="Futura"/>
              </a:rPr>
            </a:br>
            <a:r>
              <a:rPr lang="es-ES" sz="2200" b="1" dirty="0">
                <a:latin typeface="Futura"/>
              </a:rPr>
              <a:t>a ti también te suelto</a:t>
            </a:r>
            <a:br>
              <a:rPr lang="es-ES" sz="2200" b="1" dirty="0">
                <a:latin typeface="Futura"/>
              </a:rPr>
            </a:br>
            <a:r>
              <a:rPr lang="es-ES" sz="2200" b="1" dirty="0">
                <a:latin typeface="Futura"/>
              </a:rPr>
              <a:t>y te me vas __________ (ahora)”</a:t>
            </a:r>
          </a:p>
          <a:p>
            <a:pPr algn="r"/>
            <a:r>
              <a:rPr lang="es-ES" sz="1000" b="1" dirty="0">
                <a:latin typeface="Futura"/>
              </a:rPr>
              <a:t>Te solté la rienda - Maná</a:t>
            </a:r>
            <a:endParaRPr lang="pt-BR" sz="1000" b="1" dirty="0">
              <a:latin typeface="Futur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s-ES">
              <a:solidFill>
                <a:schemeClr val="tx1">
                  <a:lumMod val="75000"/>
                  <a:lumOff val="25000"/>
                </a:schemeClr>
              </a:solidFill>
              <a:latin typeface="Futura"/>
              <a:ea typeface="Geneva" charset="0"/>
              <a:cs typeface="Futura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95536" y="4653136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latin typeface="Futura"/>
              </a:rPr>
              <a:t>Completa </a:t>
            </a:r>
            <a:r>
              <a:rPr lang="pt-BR" b="1" dirty="0" err="1">
                <a:latin typeface="Futura"/>
              </a:rPr>
              <a:t>los</a:t>
            </a:r>
            <a:r>
              <a:rPr lang="pt-BR" b="1" dirty="0">
                <a:latin typeface="Futura"/>
              </a:rPr>
              <a:t> </a:t>
            </a:r>
            <a:r>
              <a:rPr lang="pt-BR" b="1" dirty="0" err="1">
                <a:latin typeface="Futura"/>
              </a:rPr>
              <a:t>nombres</a:t>
            </a:r>
            <a:r>
              <a:rPr lang="pt-BR" b="1" dirty="0">
                <a:latin typeface="Futura"/>
              </a:rPr>
              <a:t> de </a:t>
            </a:r>
            <a:r>
              <a:rPr lang="pt-BR" b="1" dirty="0" err="1">
                <a:latin typeface="Futura"/>
              </a:rPr>
              <a:t>los</a:t>
            </a:r>
            <a:r>
              <a:rPr lang="pt-BR" b="1" dirty="0">
                <a:latin typeface="Futura"/>
              </a:rPr>
              <a:t> </a:t>
            </a:r>
            <a:r>
              <a:rPr lang="pt-BR" b="1" dirty="0" err="1">
                <a:latin typeface="Futura"/>
              </a:rPr>
              <a:t>útiles</a:t>
            </a:r>
            <a:r>
              <a:rPr lang="pt-BR" b="1" dirty="0">
                <a:latin typeface="Futura"/>
              </a:rPr>
              <a:t> </a:t>
            </a:r>
            <a:r>
              <a:rPr lang="pt-BR" b="1" dirty="0" err="1">
                <a:latin typeface="Futura"/>
              </a:rPr>
              <a:t>con</a:t>
            </a:r>
            <a:r>
              <a:rPr lang="pt-BR" b="1" dirty="0">
                <a:latin typeface="Futura"/>
              </a:rPr>
              <a:t> artículos y </a:t>
            </a:r>
            <a:r>
              <a:rPr lang="pt-BR" b="1" dirty="0" err="1">
                <a:latin typeface="Futura"/>
              </a:rPr>
              <a:t>sufijo</a:t>
            </a:r>
            <a:r>
              <a:rPr lang="pt-BR" b="1" dirty="0">
                <a:latin typeface="Futura"/>
              </a:rPr>
              <a:t>.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0" y="260648"/>
            <a:ext cx="1115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>
                <a:solidFill>
                  <a:srgbClr val="FF0000"/>
                </a:solidFill>
                <a:latin typeface="Futura"/>
              </a:rPr>
              <a:t>2.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899592" y="4437112"/>
            <a:ext cx="75963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>
                <a:latin typeface="Candara" pitchFamily="34" charset="0"/>
              </a:rPr>
              <a:t>http://www.diarioconcordia.com/segun-luchemos-por-la-vida-entre-rios-se-ubica-debajo-de-la-media-nacional-en-accidentes-viales.html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419872" y="5085184"/>
            <a:ext cx="102354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>
                <a:solidFill>
                  <a:srgbClr val="FF0000"/>
                </a:solidFill>
                <a:latin typeface="Futura"/>
              </a:rPr>
              <a:t>¿?</a:t>
            </a:r>
            <a:endParaRPr lang="pt-BR" sz="5000" dirty="0">
              <a:solidFill>
                <a:srgbClr val="FF0000"/>
              </a:solidFill>
            </a:endParaRPr>
          </a:p>
        </p:txBody>
      </p:sp>
      <p:pic>
        <p:nvPicPr>
          <p:cNvPr id="12" name="Picture 4" descr="Balde para o chá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052736"/>
            <a:ext cx="2376264" cy="2357701"/>
          </a:xfrm>
          <a:prstGeom prst="rect">
            <a:avLst/>
          </a:prstGeom>
          <a:noFill/>
        </p:spPr>
      </p:pic>
      <p:sp>
        <p:nvSpPr>
          <p:cNvPr id="13" name="CaixaDeTexto 12"/>
          <p:cNvSpPr txBox="1"/>
          <p:nvPr/>
        </p:nvSpPr>
        <p:spPr>
          <a:xfrm>
            <a:off x="611560" y="3573016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____ CUCHARA				_____ CUCHA____</a:t>
            </a:r>
          </a:p>
        </p:txBody>
      </p:sp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5" y="548681"/>
            <a:ext cx="2395942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s-ES">
              <a:solidFill>
                <a:schemeClr val="tx1">
                  <a:lumMod val="75000"/>
                  <a:lumOff val="25000"/>
                </a:schemeClr>
              </a:solidFill>
              <a:latin typeface="Futura"/>
              <a:ea typeface="Geneva" charset="0"/>
              <a:cs typeface="Futura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0" y="260648"/>
            <a:ext cx="1115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>
                <a:solidFill>
                  <a:srgbClr val="FF0000"/>
                </a:solidFill>
                <a:latin typeface="Futura"/>
              </a:rPr>
              <a:t>3.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483768" y="2564904"/>
            <a:ext cx="3600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>
                <a:latin typeface="Candara" pitchFamily="34" charset="0"/>
              </a:rPr>
              <a:t>http://www.elhuevodechocolate.com/trabale/traba30.htm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467544" y="3717032"/>
            <a:ext cx="8136904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latin typeface="Futura"/>
              </a:rPr>
              <a:t>¿</a:t>
            </a:r>
            <a:r>
              <a:rPr lang="pt-BR" b="1" dirty="0" err="1">
                <a:latin typeface="Futura"/>
              </a:rPr>
              <a:t>Cómo</a:t>
            </a:r>
            <a:r>
              <a:rPr lang="pt-BR" b="1" dirty="0">
                <a:latin typeface="Futura"/>
              </a:rPr>
              <a:t> queda </a:t>
            </a:r>
            <a:r>
              <a:rPr lang="pt-BR" b="1" dirty="0" err="1">
                <a:latin typeface="Futura"/>
              </a:rPr>
              <a:t>el</a:t>
            </a:r>
            <a:r>
              <a:rPr lang="pt-BR" b="1" dirty="0">
                <a:latin typeface="Futura"/>
              </a:rPr>
              <a:t> </a:t>
            </a:r>
            <a:r>
              <a:rPr lang="pt-BR" b="1" dirty="0" err="1">
                <a:latin typeface="Futura"/>
              </a:rPr>
              <a:t>trabalenguas</a:t>
            </a:r>
            <a:r>
              <a:rPr lang="pt-BR" b="1" dirty="0">
                <a:latin typeface="Futura"/>
              </a:rPr>
              <a:t> </a:t>
            </a:r>
            <a:r>
              <a:rPr lang="pt-BR" b="1" dirty="0" err="1">
                <a:latin typeface="Futura"/>
              </a:rPr>
              <a:t>con</a:t>
            </a:r>
            <a:r>
              <a:rPr lang="pt-BR" b="1" dirty="0">
                <a:latin typeface="Futura"/>
              </a:rPr>
              <a:t> </a:t>
            </a:r>
            <a:r>
              <a:rPr lang="pt-BR" b="1" dirty="0" err="1">
                <a:latin typeface="Futura"/>
              </a:rPr>
              <a:t>el</a:t>
            </a:r>
            <a:r>
              <a:rPr lang="pt-BR" b="1" dirty="0">
                <a:latin typeface="Futura"/>
              </a:rPr>
              <a:t> diminutivo de la </a:t>
            </a:r>
            <a:r>
              <a:rPr lang="pt-BR" b="1" dirty="0" err="1">
                <a:latin typeface="Futura"/>
              </a:rPr>
              <a:t>palabra</a:t>
            </a:r>
            <a:r>
              <a:rPr lang="pt-BR" b="1" dirty="0">
                <a:latin typeface="Futura"/>
              </a:rPr>
              <a:t> ‘perro’ o ‘perra’, </a:t>
            </a:r>
            <a:r>
              <a:rPr lang="pt-BR" b="1" dirty="0" err="1">
                <a:latin typeface="Futura"/>
              </a:rPr>
              <a:t>según</a:t>
            </a:r>
            <a:r>
              <a:rPr lang="pt-BR" b="1" dirty="0">
                <a:latin typeface="Futura"/>
              </a:rPr>
              <a:t> corresponda?</a:t>
            </a:r>
            <a:endParaRPr lang="pt-BR" b="1" u="sng" dirty="0">
              <a:latin typeface="Futura"/>
            </a:endParaRPr>
          </a:p>
          <a:p>
            <a:endParaRPr lang="pt-BR" b="1" dirty="0">
              <a:latin typeface="Futura"/>
            </a:endParaRPr>
          </a:p>
          <a:p>
            <a:pPr algn="ctr"/>
            <a:r>
              <a:rPr lang="pt-BR" sz="5000" b="1" dirty="0">
                <a:solidFill>
                  <a:srgbClr val="FF0000"/>
                </a:solidFill>
                <a:latin typeface="Futura"/>
              </a:rPr>
              <a:t>¿?</a:t>
            </a:r>
            <a:endParaRPr lang="pt-BR" sz="5000" dirty="0">
              <a:solidFill>
                <a:srgbClr val="FF0000"/>
              </a:solidFill>
            </a:endParaRPr>
          </a:p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187624" y="980728"/>
            <a:ext cx="7272808" cy="1323439"/>
          </a:xfrm>
          <a:prstGeom prst="rect">
            <a:avLst/>
          </a:prstGeom>
          <a:gradFill>
            <a:gsLst>
              <a:gs pos="0">
                <a:srgbClr val="FFFFFF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Futura"/>
              </a:rPr>
              <a:t>“El __________ de Rita me irrita</a:t>
            </a:r>
          </a:p>
          <a:p>
            <a:pPr algn="ctr"/>
            <a:r>
              <a:rPr lang="pt-BR" sz="2000" b="1" dirty="0">
                <a:latin typeface="Futura"/>
              </a:rPr>
              <a:t>Si </a:t>
            </a:r>
            <a:r>
              <a:rPr lang="pt-BR" sz="2000" b="1" dirty="0" err="1">
                <a:latin typeface="Futura"/>
              </a:rPr>
              <a:t>el</a:t>
            </a:r>
            <a:r>
              <a:rPr lang="pt-BR" sz="2000" b="1" dirty="0">
                <a:latin typeface="Futura"/>
              </a:rPr>
              <a:t> __________ de Rita </a:t>
            </a:r>
            <a:r>
              <a:rPr lang="pt-BR" sz="2000" b="1" dirty="0" err="1">
                <a:latin typeface="Futura"/>
              </a:rPr>
              <a:t>le</a:t>
            </a:r>
            <a:r>
              <a:rPr lang="pt-BR" sz="2000" b="1" dirty="0">
                <a:latin typeface="Futura"/>
              </a:rPr>
              <a:t> irrita</a:t>
            </a:r>
          </a:p>
          <a:p>
            <a:pPr algn="ctr"/>
            <a:r>
              <a:rPr lang="pt-BR" sz="2000" b="1" dirty="0" err="1">
                <a:latin typeface="Futura"/>
              </a:rPr>
              <a:t>Pide</a:t>
            </a:r>
            <a:r>
              <a:rPr lang="pt-BR" sz="2000" b="1" dirty="0">
                <a:latin typeface="Futura"/>
              </a:rPr>
              <a:t> a Rita que cambie </a:t>
            </a:r>
            <a:r>
              <a:rPr lang="pt-BR" sz="2000" b="1" dirty="0" err="1">
                <a:latin typeface="Futura"/>
              </a:rPr>
              <a:t>el</a:t>
            </a:r>
            <a:r>
              <a:rPr lang="pt-BR" sz="2000" b="1" dirty="0">
                <a:latin typeface="Futura"/>
              </a:rPr>
              <a:t> __________</a:t>
            </a:r>
          </a:p>
          <a:p>
            <a:pPr algn="ctr"/>
            <a:r>
              <a:rPr lang="pt-BR" sz="2000" b="1" dirty="0">
                <a:latin typeface="Futura"/>
              </a:rPr>
              <a:t>Por una __________”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s-ES">
              <a:solidFill>
                <a:schemeClr val="tx1">
                  <a:lumMod val="75000"/>
                  <a:lumOff val="25000"/>
                </a:schemeClr>
              </a:solidFill>
              <a:latin typeface="Futura"/>
              <a:ea typeface="Geneva" charset="0"/>
              <a:cs typeface="Futura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23528" y="4654877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Futura"/>
              </a:rPr>
              <a:t>¿</a:t>
            </a:r>
            <a:r>
              <a:rPr lang="pt-BR" b="1" dirty="0" err="1">
                <a:latin typeface="Futura"/>
              </a:rPr>
              <a:t>Cuáles</a:t>
            </a:r>
            <a:r>
              <a:rPr lang="pt-BR" b="1" dirty="0">
                <a:latin typeface="Futura"/>
              </a:rPr>
              <a:t> </a:t>
            </a:r>
            <a:r>
              <a:rPr lang="pt-BR" b="1" dirty="0" err="1">
                <a:latin typeface="Futura"/>
              </a:rPr>
              <a:t>son</a:t>
            </a:r>
            <a:r>
              <a:rPr lang="pt-BR" b="1" dirty="0">
                <a:latin typeface="Futura"/>
              </a:rPr>
              <a:t> </a:t>
            </a:r>
            <a:r>
              <a:rPr lang="pt-BR" b="1" dirty="0" err="1">
                <a:latin typeface="Futura"/>
              </a:rPr>
              <a:t>el</a:t>
            </a:r>
            <a:r>
              <a:rPr lang="pt-BR" b="1" dirty="0">
                <a:latin typeface="Futura"/>
              </a:rPr>
              <a:t> diminutivo y aumentativo de ‘</a:t>
            </a:r>
            <a:r>
              <a:rPr lang="pt-BR" b="1" dirty="0" err="1">
                <a:latin typeface="Futura"/>
              </a:rPr>
              <a:t>manzana</a:t>
            </a:r>
            <a:r>
              <a:rPr lang="pt-BR" b="1" dirty="0">
                <a:latin typeface="Futura"/>
              </a:rPr>
              <a:t>’?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0" y="260648"/>
            <a:ext cx="1115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>
                <a:solidFill>
                  <a:srgbClr val="FF0000"/>
                </a:solidFill>
                <a:latin typeface="Futura"/>
              </a:rPr>
              <a:t>4.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818624" y="4941168"/>
            <a:ext cx="102354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>
                <a:solidFill>
                  <a:srgbClr val="FF0000"/>
                </a:solidFill>
                <a:latin typeface="Futura"/>
              </a:rPr>
              <a:t>¿?</a:t>
            </a:r>
            <a:endParaRPr lang="pt-BR" sz="5000" dirty="0">
              <a:solidFill>
                <a:srgbClr val="FF0000"/>
              </a:solidFill>
            </a:endParaRPr>
          </a:p>
        </p:txBody>
      </p:sp>
      <p:sp>
        <p:nvSpPr>
          <p:cNvPr id="12290" name="AutoShape 2" descr="https://www.msssi.gob.es/campannas/campanas06/img/obesidInfant300x28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260648"/>
            <a:ext cx="3467075" cy="3902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s-ES">
              <a:solidFill>
                <a:schemeClr val="tx1">
                  <a:lumMod val="75000"/>
                  <a:lumOff val="25000"/>
                </a:schemeClr>
              </a:solidFill>
              <a:latin typeface="Futura"/>
              <a:ea typeface="Geneva" charset="0"/>
              <a:cs typeface="Futura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23528" y="4654877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Futura"/>
              </a:rPr>
              <a:t>¿</a:t>
            </a:r>
            <a:r>
              <a:rPr lang="pt-BR" b="1" dirty="0" err="1">
                <a:latin typeface="Futura"/>
              </a:rPr>
              <a:t>Cuál</a:t>
            </a:r>
            <a:r>
              <a:rPr lang="pt-BR" b="1" dirty="0">
                <a:latin typeface="Futura"/>
              </a:rPr>
              <a:t> es </a:t>
            </a:r>
            <a:r>
              <a:rPr lang="pt-BR" b="1" dirty="0" err="1">
                <a:latin typeface="Futura"/>
              </a:rPr>
              <a:t>el</a:t>
            </a:r>
            <a:r>
              <a:rPr lang="pt-BR" b="1" dirty="0">
                <a:latin typeface="Futura"/>
              </a:rPr>
              <a:t> aumentativo de </a:t>
            </a:r>
            <a:r>
              <a:rPr lang="pt-BR" b="1" dirty="0" err="1">
                <a:latin typeface="Futura"/>
              </a:rPr>
              <a:t>las</a:t>
            </a:r>
            <a:r>
              <a:rPr lang="pt-BR" b="1" dirty="0">
                <a:latin typeface="Futura"/>
              </a:rPr>
              <a:t> </a:t>
            </a:r>
            <a:r>
              <a:rPr lang="pt-BR" b="1" dirty="0" err="1">
                <a:latin typeface="Futura"/>
              </a:rPr>
              <a:t>palabras</a:t>
            </a:r>
            <a:r>
              <a:rPr lang="pt-BR" b="1" dirty="0">
                <a:latin typeface="Futura"/>
              </a:rPr>
              <a:t> </a:t>
            </a:r>
            <a:r>
              <a:rPr lang="pt-BR" b="1" dirty="0" err="1">
                <a:latin typeface="Futura"/>
              </a:rPr>
              <a:t>del</a:t>
            </a:r>
            <a:r>
              <a:rPr lang="pt-BR" b="1" dirty="0">
                <a:latin typeface="Futura"/>
              </a:rPr>
              <a:t> </a:t>
            </a:r>
            <a:r>
              <a:rPr lang="pt-BR" b="1" dirty="0" err="1">
                <a:latin typeface="Futura"/>
              </a:rPr>
              <a:t>recuadro</a:t>
            </a:r>
            <a:r>
              <a:rPr lang="pt-BR" b="1" dirty="0">
                <a:latin typeface="Futura"/>
              </a:rPr>
              <a:t>?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0" y="260648"/>
            <a:ext cx="1115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>
                <a:solidFill>
                  <a:srgbClr val="FF0000"/>
                </a:solidFill>
                <a:latin typeface="Futura"/>
              </a:rPr>
              <a:t>5.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818624" y="4941168"/>
            <a:ext cx="102354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>
                <a:solidFill>
                  <a:srgbClr val="FF0000"/>
                </a:solidFill>
                <a:latin typeface="Futura"/>
              </a:rPr>
              <a:t>¿?</a:t>
            </a:r>
            <a:endParaRPr lang="pt-BR" sz="5000" dirty="0">
              <a:solidFill>
                <a:srgbClr val="FF0000"/>
              </a:solidFill>
            </a:endParaRPr>
          </a:p>
        </p:txBody>
      </p:sp>
      <p:sp>
        <p:nvSpPr>
          <p:cNvPr id="12290" name="AutoShape 2" descr="https://www.msssi.gob.es/campannas/campanas06/img/obesidInfant300x28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" name="CaixaDeTexto 10"/>
          <p:cNvSpPr txBox="1"/>
          <p:nvPr/>
        </p:nvSpPr>
        <p:spPr>
          <a:xfrm>
            <a:off x="899592" y="620688"/>
            <a:ext cx="7488832" cy="3323987"/>
          </a:xfrm>
          <a:prstGeom prst="rect">
            <a:avLst/>
          </a:prstGeom>
          <a:gradFill>
            <a:gsLst>
              <a:gs pos="0">
                <a:srgbClr val="FFFF99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latin typeface="Futura"/>
              </a:rPr>
              <a:t>PERRO</a:t>
            </a:r>
          </a:p>
          <a:p>
            <a:pPr algn="ctr"/>
            <a:endParaRPr lang="pt-BR" sz="3000" b="1" dirty="0">
              <a:solidFill>
                <a:schemeClr val="accent1">
                  <a:lumMod val="75000"/>
                </a:schemeClr>
              </a:solidFill>
              <a:latin typeface="Futura"/>
            </a:endParaRPr>
          </a:p>
          <a:p>
            <a:pPr algn="ctr"/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latin typeface="Futura"/>
              </a:rPr>
              <a:t>RICO</a:t>
            </a:r>
          </a:p>
          <a:p>
            <a:pPr algn="ctr"/>
            <a:endParaRPr lang="pt-BR" sz="3000" b="1" dirty="0">
              <a:solidFill>
                <a:schemeClr val="accent1">
                  <a:lumMod val="75000"/>
                </a:schemeClr>
              </a:solidFill>
              <a:latin typeface="Futura"/>
            </a:endParaRPr>
          </a:p>
          <a:p>
            <a:pPr algn="ctr"/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latin typeface="Futura"/>
              </a:rPr>
              <a:t>LUZ</a:t>
            </a:r>
          </a:p>
          <a:p>
            <a:pPr algn="ctr"/>
            <a:endParaRPr lang="pt-BR" sz="3000" b="1" dirty="0">
              <a:solidFill>
                <a:schemeClr val="accent1">
                  <a:lumMod val="75000"/>
                </a:schemeClr>
              </a:solidFill>
              <a:latin typeface="Futura"/>
            </a:endParaRPr>
          </a:p>
          <a:p>
            <a:pPr algn="ctr"/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latin typeface="Futura"/>
              </a:rPr>
              <a:t>JARDÍN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s-ES">
              <a:solidFill>
                <a:schemeClr val="tx1">
                  <a:lumMod val="75000"/>
                  <a:lumOff val="25000"/>
                </a:schemeClr>
              </a:solidFill>
              <a:latin typeface="Futura"/>
              <a:ea typeface="Geneva" charset="0"/>
              <a:cs typeface="Futura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23528" y="4654877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Futura"/>
              </a:rPr>
              <a:t>¿</a:t>
            </a:r>
            <a:r>
              <a:rPr lang="pt-BR" b="1" dirty="0" err="1">
                <a:latin typeface="Futura"/>
              </a:rPr>
              <a:t>Cuál</a:t>
            </a:r>
            <a:r>
              <a:rPr lang="pt-BR" b="1" dirty="0">
                <a:latin typeface="Futura"/>
              </a:rPr>
              <a:t> es </a:t>
            </a:r>
            <a:r>
              <a:rPr lang="pt-BR" b="1" dirty="0" err="1">
                <a:latin typeface="Futura"/>
              </a:rPr>
              <a:t>el</a:t>
            </a:r>
            <a:r>
              <a:rPr lang="pt-BR" b="1" dirty="0">
                <a:latin typeface="Futura"/>
              </a:rPr>
              <a:t> diminutivo de </a:t>
            </a:r>
            <a:r>
              <a:rPr lang="pt-BR" b="1" dirty="0" err="1">
                <a:latin typeface="Futura"/>
              </a:rPr>
              <a:t>las</a:t>
            </a:r>
            <a:r>
              <a:rPr lang="pt-BR" b="1" dirty="0">
                <a:latin typeface="Futura"/>
              </a:rPr>
              <a:t> </a:t>
            </a:r>
            <a:r>
              <a:rPr lang="pt-BR" b="1" dirty="0" err="1">
                <a:latin typeface="Futura"/>
              </a:rPr>
              <a:t>palabras</a:t>
            </a:r>
            <a:r>
              <a:rPr lang="pt-BR" b="1" dirty="0">
                <a:latin typeface="Futura"/>
              </a:rPr>
              <a:t> </a:t>
            </a:r>
            <a:r>
              <a:rPr lang="pt-BR" b="1" dirty="0" err="1">
                <a:latin typeface="Futura"/>
              </a:rPr>
              <a:t>del</a:t>
            </a:r>
            <a:r>
              <a:rPr lang="pt-BR" b="1" dirty="0">
                <a:latin typeface="Futura"/>
              </a:rPr>
              <a:t> </a:t>
            </a:r>
            <a:r>
              <a:rPr lang="pt-BR" b="1" dirty="0" err="1">
                <a:latin typeface="Futura"/>
              </a:rPr>
              <a:t>recuadro</a:t>
            </a:r>
            <a:r>
              <a:rPr lang="pt-BR" b="1" dirty="0">
                <a:latin typeface="Futura"/>
              </a:rPr>
              <a:t>?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0" y="260648"/>
            <a:ext cx="1115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>
                <a:solidFill>
                  <a:srgbClr val="FF0000"/>
                </a:solidFill>
                <a:latin typeface="Futura"/>
              </a:rPr>
              <a:t>6.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818624" y="4941168"/>
            <a:ext cx="102354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>
                <a:solidFill>
                  <a:srgbClr val="FF0000"/>
                </a:solidFill>
                <a:latin typeface="Futura"/>
              </a:rPr>
              <a:t>¿?</a:t>
            </a:r>
            <a:endParaRPr lang="pt-BR" sz="5000" dirty="0">
              <a:solidFill>
                <a:srgbClr val="FF0000"/>
              </a:solidFill>
            </a:endParaRPr>
          </a:p>
        </p:txBody>
      </p:sp>
      <p:sp>
        <p:nvSpPr>
          <p:cNvPr id="12290" name="AutoShape 2" descr="https://www.msssi.gob.es/campannas/campanas06/img/obesidInfant300x28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" name="CaixaDeTexto 10"/>
          <p:cNvSpPr txBox="1"/>
          <p:nvPr/>
        </p:nvSpPr>
        <p:spPr>
          <a:xfrm>
            <a:off x="899592" y="620688"/>
            <a:ext cx="7488832" cy="3323987"/>
          </a:xfrm>
          <a:prstGeom prst="rect">
            <a:avLst/>
          </a:prstGeom>
          <a:gradFill>
            <a:gsLst>
              <a:gs pos="0">
                <a:srgbClr val="FFFF99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latin typeface="Futura"/>
              </a:rPr>
              <a:t>CUCHARA</a:t>
            </a:r>
          </a:p>
          <a:p>
            <a:pPr algn="ctr"/>
            <a:endParaRPr lang="pt-BR" sz="3000" b="1" dirty="0">
              <a:solidFill>
                <a:schemeClr val="accent1">
                  <a:lumMod val="75000"/>
                </a:schemeClr>
              </a:solidFill>
              <a:latin typeface="Futura"/>
            </a:endParaRPr>
          </a:p>
          <a:p>
            <a:pPr algn="ctr"/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latin typeface="Futura"/>
              </a:rPr>
              <a:t>ANIMAL</a:t>
            </a:r>
          </a:p>
          <a:p>
            <a:pPr algn="ctr"/>
            <a:endParaRPr lang="pt-BR" sz="3000" b="1" dirty="0">
              <a:solidFill>
                <a:schemeClr val="accent1">
                  <a:lumMod val="75000"/>
                </a:schemeClr>
              </a:solidFill>
              <a:latin typeface="Futura"/>
            </a:endParaRPr>
          </a:p>
          <a:p>
            <a:pPr algn="ctr"/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latin typeface="Futura"/>
              </a:rPr>
              <a:t>LENGUA</a:t>
            </a:r>
          </a:p>
          <a:p>
            <a:pPr algn="ctr"/>
            <a:endParaRPr lang="pt-BR" sz="3000" b="1" dirty="0">
              <a:solidFill>
                <a:schemeClr val="accent1">
                  <a:lumMod val="75000"/>
                </a:schemeClr>
              </a:solidFill>
              <a:latin typeface="Futura"/>
            </a:endParaRPr>
          </a:p>
          <a:p>
            <a:pPr algn="ctr"/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latin typeface="Futura"/>
              </a:rPr>
              <a:t>MAMÁ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16387" name="Espaço Reservado para Texto 11"/>
          <p:cNvSpPr txBox="1">
            <a:spLocks/>
          </p:cNvSpPr>
          <p:nvPr/>
        </p:nvSpPr>
        <p:spPr bwMode="auto">
          <a:xfrm>
            <a:off x="785812" y="1000124"/>
            <a:ext cx="7890643" cy="494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</a:pPr>
            <a:r>
              <a:rPr lang="es-ES_tradnl" sz="3000" b="1" dirty="0">
                <a:solidFill>
                  <a:srgbClr val="E60049"/>
                </a:solidFill>
                <a:latin typeface="Futura" charset="0"/>
              </a:rPr>
              <a:t>Respuestas</a:t>
            </a:r>
          </a:p>
          <a:p>
            <a:pPr eaLnBrk="1" hangingPunct="1">
              <a:spcBef>
                <a:spcPct val="20000"/>
              </a:spcBef>
            </a:pPr>
            <a:r>
              <a:rPr lang="es-ES_tradnl" sz="3000" b="1" dirty="0">
                <a:solidFill>
                  <a:srgbClr val="E60049"/>
                </a:solidFill>
                <a:latin typeface="Futura" charset="0"/>
              </a:rPr>
              <a:t>1. </a:t>
            </a:r>
            <a:r>
              <a:rPr lang="es-ES" sz="3200" dirty="0"/>
              <a:t>solita/ ahorita</a:t>
            </a:r>
            <a:endParaRPr lang="es-ES_tradnl" sz="3000" b="1" dirty="0">
              <a:latin typeface="Futura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s-ES_tradnl" sz="3000" b="1" dirty="0">
                <a:solidFill>
                  <a:srgbClr val="E60049"/>
                </a:solidFill>
                <a:latin typeface="Futura" charset="0"/>
              </a:rPr>
              <a:t>2. </a:t>
            </a:r>
            <a:r>
              <a:rPr lang="es-ES" sz="3200" dirty="0"/>
              <a:t>la cuchara/ el cucharón</a:t>
            </a:r>
          </a:p>
          <a:p>
            <a:pPr eaLnBrk="1" hangingPunct="1">
              <a:spcBef>
                <a:spcPct val="20000"/>
              </a:spcBef>
            </a:pPr>
            <a:r>
              <a:rPr lang="es-ES_tradnl" sz="3000" b="1" dirty="0">
                <a:solidFill>
                  <a:srgbClr val="E60049"/>
                </a:solidFill>
                <a:latin typeface="Futura" charset="0"/>
              </a:rPr>
              <a:t>3. </a:t>
            </a:r>
            <a:r>
              <a:rPr lang="es-ES" sz="3200" dirty="0"/>
              <a:t>perrito/ perrito/ perrita</a:t>
            </a:r>
            <a:endParaRPr lang="es-ES_tradnl" sz="3000" b="1" dirty="0">
              <a:latin typeface="Futura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s-ES_tradnl" sz="3000" b="1" dirty="0">
                <a:solidFill>
                  <a:srgbClr val="E60049"/>
                </a:solidFill>
                <a:latin typeface="Futura" charset="0"/>
              </a:rPr>
              <a:t>4. </a:t>
            </a:r>
            <a:r>
              <a:rPr lang="es-ES" sz="3200" dirty="0"/>
              <a:t>manzanita/ </a:t>
            </a:r>
            <a:r>
              <a:rPr lang="es-ES" sz="3200" dirty="0" err="1"/>
              <a:t>manzanota</a:t>
            </a:r>
            <a:endParaRPr lang="es-ES_tradnl" sz="3000" b="1" dirty="0">
              <a:latin typeface="Futura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s-ES_tradnl" sz="3000" b="1" dirty="0">
                <a:solidFill>
                  <a:srgbClr val="E60049"/>
                </a:solidFill>
                <a:latin typeface="Futura" charset="0"/>
              </a:rPr>
              <a:t>5. </a:t>
            </a:r>
            <a:r>
              <a:rPr lang="es-ES" sz="3200" dirty="0"/>
              <a:t>perrazo/ </a:t>
            </a:r>
            <a:r>
              <a:rPr lang="es-ES" sz="3200" dirty="0" err="1"/>
              <a:t>ricazo</a:t>
            </a:r>
            <a:r>
              <a:rPr lang="es-ES" sz="3200" dirty="0"/>
              <a:t>/ </a:t>
            </a:r>
            <a:r>
              <a:rPr lang="es-ES" sz="3200" dirty="0" err="1"/>
              <a:t>luzota</a:t>
            </a:r>
            <a:r>
              <a:rPr lang="es-ES" sz="3200" dirty="0"/>
              <a:t>/ </a:t>
            </a:r>
            <a:r>
              <a:rPr lang="es-ES" sz="3200" dirty="0" err="1"/>
              <a:t>jardinote</a:t>
            </a:r>
            <a:endParaRPr lang="es-ES" sz="3200" dirty="0"/>
          </a:p>
          <a:p>
            <a:pPr eaLnBrk="1" hangingPunct="1">
              <a:spcBef>
                <a:spcPct val="20000"/>
              </a:spcBef>
            </a:pPr>
            <a:r>
              <a:rPr lang="es-ES_tradnl" sz="3000" b="1" dirty="0">
                <a:solidFill>
                  <a:srgbClr val="E60049"/>
                </a:solidFill>
                <a:latin typeface="Futura" charset="0"/>
              </a:rPr>
              <a:t>6.</a:t>
            </a:r>
            <a:r>
              <a:rPr lang="es-ES" sz="3000" b="1" dirty="0">
                <a:solidFill>
                  <a:srgbClr val="FF0000"/>
                </a:solidFill>
                <a:latin typeface="Futura" charset="0"/>
              </a:rPr>
              <a:t> </a:t>
            </a:r>
            <a:r>
              <a:rPr lang="es-ES" sz="3200" dirty="0">
                <a:cs typeface="Arial" pitchFamily="34" charset="0"/>
              </a:rPr>
              <a:t>cucharita/animalito/</a:t>
            </a:r>
            <a:r>
              <a:rPr lang="es-ES" sz="3200" dirty="0" err="1">
                <a:cs typeface="Arial" pitchFamily="34" charset="0"/>
              </a:rPr>
              <a:t>lenguilla</a:t>
            </a:r>
            <a:r>
              <a:rPr lang="es-ES" sz="3200" dirty="0">
                <a:cs typeface="Arial" pitchFamily="34" charset="0"/>
              </a:rPr>
              <a:t>/mamita o mamacita</a:t>
            </a:r>
            <a:endParaRPr lang="es-ES_tradnl" sz="3000" dirty="0">
              <a:cs typeface="Arial" pitchFamily="34" charset="0"/>
            </a:endParaRPr>
          </a:p>
          <a:p>
            <a:pPr eaLnBrk="1" hangingPunct="1">
              <a:spcBef>
                <a:spcPct val="20000"/>
              </a:spcBef>
            </a:pPr>
            <a:endParaRPr lang="es-ES_tradnl" sz="4800" b="1" dirty="0">
              <a:solidFill>
                <a:srgbClr val="E60049"/>
              </a:solidFill>
              <a:latin typeface="Futura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16387" name="Espaço Reservado para Texto 11"/>
          <p:cNvSpPr txBox="1">
            <a:spLocks/>
          </p:cNvSpPr>
          <p:nvPr/>
        </p:nvSpPr>
        <p:spPr bwMode="auto">
          <a:xfrm>
            <a:off x="785813" y="1000125"/>
            <a:ext cx="731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s-ES_tradnl" sz="4800" b="1">
                <a:solidFill>
                  <a:srgbClr val="E60049"/>
                </a:solidFill>
                <a:latin typeface="Futura" charset="0"/>
              </a:rPr>
              <a:t>¡Gracias!</a:t>
            </a:r>
          </a:p>
        </p:txBody>
      </p:sp>
      <p:pic>
        <p:nvPicPr>
          <p:cNvPr id="15366" name="Picture 9" descr="http://www.abcschool.com/immagini/smile_0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1750" y="1928813"/>
            <a:ext cx="381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>
              <a:latin typeface="Futura" charset="0"/>
            </a:endParaRPr>
          </a:p>
        </p:txBody>
      </p:sp>
      <p:sp>
        <p:nvSpPr>
          <p:cNvPr id="4" name="CaixaDeTexto 6"/>
          <p:cNvSpPr txBox="1">
            <a:spLocks noChangeArrowheads="1"/>
          </p:cNvSpPr>
          <p:nvPr/>
        </p:nvSpPr>
        <p:spPr bwMode="auto">
          <a:xfrm>
            <a:off x="71438" y="4262438"/>
            <a:ext cx="714375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5" name="CaixaDeTexto 6"/>
          <p:cNvSpPr txBox="1">
            <a:spLocks noChangeArrowheads="1"/>
          </p:cNvSpPr>
          <p:nvPr/>
        </p:nvSpPr>
        <p:spPr bwMode="auto">
          <a:xfrm>
            <a:off x="642938" y="3889375"/>
            <a:ext cx="714375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O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6" name="CaixaDeTexto 6"/>
          <p:cNvSpPr txBox="1">
            <a:spLocks noChangeArrowheads="1"/>
          </p:cNvSpPr>
          <p:nvPr/>
        </p:nvSpPr>
        <p:spPr bwMode="auto">
          <a:xfrm>
            <a:off x="1214438" y="3389313"/>
            <a:ext cx="78581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N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1785938" y="2889250"/>
            <a:ext cx="714375" cy="1016000"/>
          </a:xfrm>
          <a:prstGeom prst="rect">
            <a:avLst/>
          </a:prstGeom>
          <a:solidFill>
            <a:srgbClr val="FF9900">
              <a:alpha val="37646"/>
            </a:srgbClr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T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8" name="CaixaDeTexto 6"/>
          <p:cNvSpPr txBox="1">
            <a:spLocks noChangeArrowheads="1"/>
          </p:cNvSpPr>
          <p:nvPr/>
        </p:nvSpPr>
        <p:spPr bwMode="auto">
          <a:xfrm>
            <a:off x="2286000" y="2389188"/>
            <a:ext cx="642938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E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9" name="CaixaDeTexto 6"/>
          <p:cNvSpPr txBox="1">
            <a:spLocks noChangeArrowheads="1"/>
          </p:cNvSpPr>
          <p:nvPr/>
        </p:nvSpPr>
        <p:spPr bwMode="auto">
          <a:xfrm>
            <a:off x="2786063" y="1889125"/>
            <a:ext cx="642937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X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0" name="CaixaDeTexto 6"/>
          <p:cNvSpPr txBox="1">
            <a:spLocks noChangeArrowheads="1"/>
          </p:cNvSpPr>
          <p:nvPr/>
        </p:nvSpPr>
        <p:spPr bwMode="auto">
          <a:xfrm>
            <a:off x="3143250" y="1333500"/>
            <a:ext cx="714375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T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1" name="CaixaDeTexto 6"/>
          <p:cNvSpPr txBox="1">
            <a:spLocks noChangeArrowheads="1"/>
          </p:cNvSpPr>
          <p:nvPr/>
        </p:nvSpPr>
        <p:spPr bwMode="auto">
          <a:xfrm>
            <a:off x="3571875" y="976313"/>
            <a:ext cx="642938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U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2" name="CaixaDeTexto 6"/>
          <p:cNvSpPr txBox="1">
            <a:spLocks noChangeArrowheads="1"/>
          </p:cNvSpPr>
          <p:nvPr/>
        </p:nvSpPr>
        <p:spPr bwMode="auto">
          <a:xfrm>
            <a:off x="4000500" y="476250"/>
            <a:ext cx="714375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A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3" name="CaixaDeTexto 6"/>
          <p:cNvSpPr txBox="1">
            <a:spLocks noChangeArrowheads="1"/>
          </p:cNvSpPr>
          <p:nvPr/>
        </p:nvSpPr>
        <p:spPr bwMode="auto">
          <a:xfrm>
            <a:off x="4572000" y="762000"/>
            <a:ext cx="642938" cy="1016000"/>
          </a:xfrm>
          <a:prstGeom prst="rect">
            <a:avLst/>
          </a:prstGeom>
          <a:solidFill>
            <a:srgbClr val="FFC000">
              <a:alpha val="38039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L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4" name="CaixaDeTexto 6"/>
          <p:cNvSpPr txBox="1">
            <a:spLocks noChangeArrowheads="1"/>
          </p:cNvSpPr>
          <p:nvPr/>
        </p:nvSpPr>
        <p:spPr bwMode="auto">
          <a:xfrm>
            <a:off x="5143500" y="1262063"/>
            <a:ext cx="642938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5" name="CaixaDeTexto 6"/>
          <p:cNvSpPr txBox="1">
            <a:spLocks noChangeArrowheads="1"/>
          </p:cNvSpPr>
          <p:nvPr/>
        </p:nvSpPr>
        <p:spPr bwMode="auto">
          <a:xfrm>
            <a:off x="5572125" y="1833563"/>
            <a:ext cx="714375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Z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6" name="CaixaDeTexto 6"/>
          <p:cNvSpPr txBox="1">
            <a:spLocks noChangeArrowheads="1"/>
          </p:cNvSpPr>
          <p:nvPr/>
        </p:nvSpPr>
        <p:spPr bwMode="auto">
          <a:xfrm>
            <a:off x="6072188" y="2405063"/>
            <a:ext cx="642937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A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7" name="CaixaDeTexto 6"/>
          <p:cNvSpPr txBox="1">
            <a:spLocks noChangeArrowheads="1"/>
          </p:cNvSpPr>
          <p:nvPr/>
        </p:nvSpPr>
        <p:spPr bwMode="auto">
          <a:xfrm>
            <a:off x="6643688" y="2833688"/>
            <a:ext cx="78581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8" name="CaixaDeTexto 6"/>
          <p:cNvSpPr txBox="1">
            <a:spLocks noChangeArrowheads="1"/>
          </p:cNvSpPr>
          <p:nvPr/>
        </p:nvSpPr>
        <p:spPr bwMode="auto">
          <a:xfrm>
            <a:off x="7215188" y="3333750"/>
            <a:ext cx="642937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9" name="CaixaDeTexto 6"/>
          <p:cNvSpPr txBox="1">
            <a:spLocks noChangeArrowheads="1"/>
          </p:cNvSpPr>
          <p:nvPr/>
        </p:nvSpPr>
        <p:spPr bwMode="auto">
          <a:xfrm>
            <a:off x="7643813" y="3762375"/>
            <a:ext cx="714375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O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20" name="CaixaDeTexto 6"/>
          <p:cNvSpPr txBox="1">
            <a:spLocks noChangeArrowheads="1"/>
          </p:cNvSpPr>
          <p:nvPr/>
        </p:nvSpPr>
        <p:spPr bwMode="auto">
          <a:xfrm>
            <a:off x="8143875" y="4191000"/>
            <a:ext cx="785813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N</a:t>
            </a:r>
            <a:endParaRPr lang="pt-BR" sz="2000" b="1"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build="allAtOnce" animBg="1"/>
      <p:bldP spid="6" grpId="0" build="allAtOnce" animBg="1"/>
      <p:bldP spid="7" grpId="0" build="allAtOnce" animBg="1"/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  <p:bldP spid="19" grpId="0" build="allAtOnce" animBg="1"/>
      <p:bldP spid="20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>
              <a:latin typeface="Futura" charset="0"/>
            </a:endParaRPr>
          </a:p>
        </p:txBody>
      </p:sp>
      <p:pic>
        <p:nvPicPr>
          <p:cNvPr id="4" name="Imagem 3" descr="http://1.bp.blogspot.com/-Ld3GeURD6lQ/UpcalOGetoI/AAAAAAAAGqQ/p0ycT-mguG0/s1600/Captura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76672"/>
            <a:ext cx="8136904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07315374"/>
      </p:ext>
    </p:extLst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6"/>
          <p:cNvSpPr>
            <a:spLocks noChangeArrowheads="1"/>
          </p:cNvSpPr>
          <p:nvPr/>
        </p:nvSpPr>
        <p:spPr bwMode="auto">
          <a:xfrm>
            <a:off x="0" y="-747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8" name="CaixaDeTexto 6"/>
          <p:cNvSpPr txBox="1">
            <a:spLocks noChangeArrowheads="1"/>
          </p:cNvSpPr>
          <p:nvPr/>
        </p:nvSpPr>
        <p:spPr bwMode="auto">
          <a:xfrm>
            <a:off x="71438" y="4824413"/>
            <a:ext cx="1214437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E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9" name="CaixaDeTexto 6"/>
          <p:cNvSpPr txBox="1">
            <a:spLocks noChangeArrowheads="1"/>
          </p:cNvSpPr>
          <p:nvPr/>
        </p:nvSpPr>
        <p:spPr bwMode="auto">
          <a:xfrm>
            <a:off x="928688" y="4522788"/>
            <a:ext cx="1071562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X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0" name="CaixaDeTexto 6"/>
          <p:cNvSpPr txBox="1">
            <a:spLocks noChangeArrowheads="1"/>
          </p:cNvSpPr>
          <p:nvPr/>
        </p:nvSpPr>
        <p:spPr bwMode="auto">
          <a:xfrm>
            <a:off x="1714500" y="4165600"/>
            <a:ext cx="1071563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P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1" name="CaixaDeTexto 6"/>
          <p:cNvSpPr txBox="1">
            <a:spLocks noChangeArrowheads="1"/>
          </p:cNvSpPr>
          <p:nvPr/>
        </p:nvSpPr>
        <p:spPr bwMode="auto">
          <a:xfrm>
            <a:off x="2500313" y="3752850"/>
            <a:ext cx="1071562" cy="1016000"/>
          </a:xfrm>
          <a:prstGeom prst="rect">
            <a:avLst/>
          </a:prstGeom>
          <a:solidFill>
            <a:srgbClr val="FF9900">
              <a:alpha val="37646"/>
            </a:srgbClr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L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2" name="CaixaDeTexto 6"/>
          <p:cNvSpPr txBox="1">
            <a:spLocks noChangeArrowheads="1"/>
          </p:cNvSpPr>
          <p:nvPr/>
        </p:nvSpPr>
        <p:spPr bwMode="auto">
          <a:xfrm>
            <a:off x="3214688" y="3308350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3" name="CaixaDeTexto 6"/>
          <p:cNvSpPr txBox="1">
            <a:spLocks noChangeArrowheads="1"/>
          </p:cNvSpPr>
          <p:nvPr/>
        </p:nvSpPr>
        <p:spPr bwMode="auto">
          <a:xfrm>
            <a:off x="4000500" y="2879725"/>
            <a:ext cx="1071563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4" name="CaixaDeTexto 6"/>
          <p:cNvSpPr txBox="1">
            <a:spLocks noChangeArrowheads="1"/>
          </p:cNvSpPr>
          <p:nvPr/>
        </p:nvSpPr>
        <p:spPr bwMode="auto">
          <a:xfrm>
            <a:off x="4786313" y="2466975"/>
            <a:ext cx="1071562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A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5" name="CaixaDeTexto 6"/>
          <p:cNvSpPr txBox="1">
            <a:spLocks noChangeArrowheads="1"/>
          </p:cNvSpPr>
          <p:nvPr/>
        </p:nvSpPr>
        <p:spPr bwMode="auto">
          <a:xfrm>
            <a:off x="5572125" y="2109788"/>
            <a:ext cx="1071563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6" name="CaixaDeTexto 6"/>
          <p:cNvSpPr txBox="1">
            <a:spLocks noChangeArrowheads="1"/>
          </p:cNvSpPr>
          <p:nvPr/>
        </p:nvSpPr>
        <p:spPr bwMode="auto">
          <a:xfrm>
            <a:off x="6357938" y="1681163"/>
            <a:ext cx="107156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7" name="CaixaDeTexto 6"/>
          <p:cNvSpPr txBox="1">
            <a:spLocks noChangeArrowheads="1"/>
          </p:cNvSpPr>
          <p:nvPr/>
        </p:nvSpPr>
        <p:spPr bwMode="auto">
          <a:xfrm>
            <a:off x="7143750" y="1323975"/>
            <a:ext cx="1071563" cy="1016000"/>
          </a:xfrm>
          <a:prstGeom prst="rect">
            <a:avLst/>
          </a:prstGeom>
          <a:solidFill>
            <a:srgbClr val="FFC000">
              <a:alpha val="38039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Ó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8" name="CaixaDeTexto 6"/>
          <p:cNvSpPr txBox="1">
            <a:spLocks noChangeArrowheads="1"/>
          </p:cNvSpPr>
          <p:nvPr/>
        </p:nvSpPr>
        <p:spPr bwMode="auto">
          <a:xfrm>
            <a:off x="7929563" y="950913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N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9" name="CaixaDeTexto 3"/>
          <p:cNvSpPr txBox="1">
            <a:spLocks noChangeArrowheads="1"/>
          </p:cNvSpPr>
          <p:nvPr/>
        </p:nvSpPr>
        <p:spPr bwMode="auto">
          <a:xfrm rot="10800000" flipV="1">
            <a:off x="5955030" y="5184845"/>
            <a:ext cx="304609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pt-BR" sz="2000" b="1" dirty="0">
                <a:solidFill>
                  <a:srgbClr val="E60049"/>
                </a:solidFill>
                <a:latin typeface="Futura" charset="0"/>
              </a:rPr>
              <a:t>Fuente: Gramática de Español Paso a Paso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  <p:bldP spid="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8"/>
          <p:cNvSpPr txBox="1">
            <a:spLocks noChangeArrowheads="1"/>
          </p:cNvSpPr>
          <p:nvPr/>
        </p:nvSpPr>
        <p:spPr bwMode="auto">
          <a:xfrm>
            <a:off x="251520" y="210706"/>
            <a:ext cx="8569325" cy="55399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s-ES_tradnl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"/>
              </a:rPr>
              <a:t>Sufijos de aumentativo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9013747"/>
              </p:ext>
            </p:extLst>
          </p:nvPr>
        </p:nvGraphicFramePr>
        <p:xfrm>
          <a:off x="323528" y="980728"/>
          <a:ext cx="8640960" cy="1692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4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504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6988">
                <a:tc>
                  <a:txBody>
                    <a:bodyPr/>
                    <a:lstStyle/>
                    <a:p>
                      <a:endParaRPr lang="pt-BR" sz="20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 err="1">
                          <a:latin typeface="Futura"/>
                        </a:rPr>
                        <a:t>Expresan</a:t>
                      </a:r>
                      <a:endParaRPr lang="pt-BR" sz="20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 err="1">
                          <a:latin typeface="Futura"/>
                        </a:rPr>
                        <a:t>Ejemplos</a:t>
                      </a:r>
                      <a:endParaRPr lang="pt-BR" sz="2000" b="1" dirty="0">
                        <a:latin typeface="Futur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6988">
                <a:tc>
                  <a:txBody>
                    <a:bodyPr/>
                    <a:lstStyle/>
                    <a:p>
                      <a:r>
                        <a:rPr lang="pt-BR" sz="2000" b="1" dirty="0">
                          <a:latin typeface="Futura"/>
                        </a:rPr>
                        <a:t>-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ón</a:t>
                      </a:r>
                      <a:r>
                        <a:rPr lang="pt-BR" sz="2000" b="1" dirty="0">
                          <a:latin typeface="Futura"/>
                        </a:rPr>
                        <a:t>/-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ona</a:t>
                      </a:r>
                      <a:r>
                        <a:rPr lang="pt-BR" sz="2000" b="1" dirty="0">
                          <a:latin typeface="Futura"/>
                        </a:rPr>
                        <a:t>, </a:t>
                      </a:r>
                    </a:p>
                    <a:p>
                      <a:r>
                        <a:rPr lang="pt-BR" sz="2000" b="1" dirty="0">
                          <a:latin typeface="Futura"/>
                        </a:rPr>
                        <a:t>-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azo</a:t>
                      </a:r>
                      <a:r>
                        <a:rPr lang="pt-BR" sz="2000" b="1" dirty="0">
                          <a:latin typeface="Futura"/>
                        </a:rPr>
                        <a:t>/-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a</a:t>
                      </a:r>
                      <a:r>
                        <a:rPr lang="pt-BR" sz="2000" b="1" dirty="0">
                          <a:latin typeface="Futura"/>
                        </a:rPr>
                        <a:t>,</a:t>
                      </a:r>
                    </a:p>
                    <a:p>
                      <a:r>
                        <a:rPr lang="pt-BR" sz="2000" b="1" dirty="0">
                          <a:latin typeface="Futura"/>
                        </a:rPr>
                        <a:t>-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ote</a:t>
                      </a:r>
                      <a:r>
                        <a:rPr lang="pt-BR" sz="2000" b="1" dirty="0">
                          <a:latin typeface="Futura"/>
                        </a:rPr>
                        <a:t>/-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 err="1">
                          <a:latin typeface="Futura"/>
                        </a:rPr>
                        <a:t>En</a:t>
                      </a:r>
                      <a:r>
                        <a:rPr lang="pt-BR" sz="2000" b="1" dirty="0">
                          <a:latin typeface="Futura"/>
                        </a:rPr>
                        <a:t> general, </a:t>
                      </a:r>
                      <a:r>
                        <a:rPr lang="pt-BR" sz="2000" b="1" dirty="0" err="1">
                          <a:latin typeface="Futura"/>
                        </a:rPr>
                        <a:t>mayor</a:t>
                      </a:r>
                      <a:r>
                        <a:rPr lang="pt-BR" sz="2000" b="1" baseline="0" dirty="0">
                          <a:latin typeface="Futura"/>
                        </a:rPr>
                        <a:t> </a:t>
                      </a:r>
                      <a:r>
                        <a:rPr lang="pt-BR" sz="2000" b="1" baseline="0" dirty="0" err="1">
                          <a:latin typeface="Futura"/>
                        </a:rPr>
                        <a:t>tamaño</a:t>
                      </a:r>
                      <a:r>
                        <a:rPr lang="pt-BR" sz="2000" b="1" baseline="0" dirty="0">
                          <a:latin typeface="Futura"/>
                        </a:rPr>
                        <a:t> o </a:t>
                      </a:r>
                      <a:r>
                        <a:rPr lang="pt-BR" sz="2000" b="1" baseline="0" dirty="0" err="1">
                          <a:latin typeface="Futura"/>
                        </a:rPr>
                        <a:t>intensidad</a:t>
                      </a:r>
                      <a:endParaRPr lang="pt-BR" sz="2000" b="1" baseline="0" dirty="0">
                        <a:latin typeface="Futura"/>
                      </a:endParaRPr>
                    </a:p>
                    <a:p>
                      <a:r>
                        <a:rPr lang="pt-BR" sz="2000" b="1" baseline="0" dirty="0" err="1">
                          <a:latin typeface="Futura"/>
                        </a:rPr>
                        <a:t>En</a:t>
                      </a:r>
                      <a:r>
                        <a:rPr lang="pt-BR" sz="2000" b="1" baseline="0" dirty="0">
                          <a:latin typeface="Futura"/>
                        </a:rPr>
                        <a:t> </a:t>
                      </a:r>
                      <a:r>
                        <a:rPr lang="pt-BR" sz="2000" b="1" baseline="0" dirty="0" err="1">
                          <a:latin typeface="Futura"/>
                        </a:rPr>
                        <a:t>algunos</a:t>
                      </a:r>
                      <a:r>
                        <a:rPr lang="pt-BR" sz="2000" b="1" baseline="0" dirty="0">
                          <a:latin typeface="Futura"/>
                        </a:rPr>
                        <a:t> contextos, </a:t>
                      </a:r>
                      <a:r>
                        <a:rPr lang="pt-BR" sz="2000" b="1" baseline="0" dirty="0" err="1">
                          <a:latin typeface="Futura"/>
                        </a:rPr>
                        <a:t>tienen</a:t>
                      </a:r>
                      <a:r>
                        <a:rPr lang="pt-BR" sz="2000" b="1" baseline="0" dirty="0">
                          <a:latin typeface="Futura"/>
                        </a:rPr>
                        <a:t>  </a:t>
                      </a:r>
                      <a:r>
                        <a:rPr lang="pt-BR" sz="2000" b="1" baseline="0" dirty="0" err="1">
                          <a:latin typeface="Futura"/>
                        </a:rPr>
                        <a:t>un</a:t>
                      </a:r>
                      <a:r>
                        <a:rPr lang="pt-BR" sz="2000" b="1" baseline="0" dirty="0">
                          <a:latin typeface="Futura"/>
                        </a:rPr>
                        <a:t> valor </a:t>
                      </a:r>
                      <a:r>
                        <a:rPr lang="pt-BR" sz="2000" b="1" baseline="0" dirty="0" err="1">
                          <a:latin typeface="Futura"/>
                        </a:rPr>
                        <a:t>despectivo</a:t>
                      </a:r>
                      <a:endParaRPr lang="pt-BR" sz="20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 err="1">
                          <a:latin typeface="Futura"/>
                        </a:rPr>
                        <a:t>cuchar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ón</a:t>
                      </a:r>
                      <a:r>
                        <a:rPr lang="pt-BR" sz="2000" b="1" dirty="0">
                          <a:latin typeface="Futura"/>
                        </a:rPr>
                        <a:t>, </a:t>
                      </a:r>
                      <a:r>
                        <a:rPr lang="pt-BR" sz="2000" b="1" dirty="0" err="1">
                          <a:latin typeface="Futura"/>
                        </a:rPr>
                        <a:t>ric</a:t>
                      </a:r>
                      <a:r>
                        <a:rPr lang="pt-BR" sz="2000" b="1" u="none" dirty="0" err="1">
                          <a:solidFill>
                            <a:srgbClr val="FF0000"/>
                          </a:solidFill>
                          <a:latin typeface="Futura"/>
                        </a:rPr>
                        <a:t>azo</a:t>
                      </a:r>
                      <a:r>
                        <a:rPr lang="pt-BR" sz="2000" b="1" dirty="0">
                          <a:latin typeface="Futura"/>
                        </a:rPr>
                        <a:t>, </a:t>
                      </a:r>
                      <a:r>
                        <a:rPr lang="pt-BR" sz="2000" b="1" dirty="0" err="1">
                          <a:latin typeface="Futura"/>
                        </a:rPr>
                        <a:t>cabez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ota</a:t>
                      </a:r>
                      <a:endParaRPr lang="pt-BR" sz="2000" b="1" dirty="0">
                        <a:solidFill>
                          <a:srgbClr val="FF0000"/>
                        </a:solidFill>
                        <a:latin typeface="Futur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8"/>
          <p:cNvSpPr txBox="1">
            <a:spLocks noChangeArrowheads="1"/>
          </p:cNvSpPr>
          <p:nvPr/>
        </p:nvSpPr>
        <p:spPr bwMode="auto">
          <a:xfrm>
            <a:off x="251520" y="210706"/>
            <a:ext cx="8569325" cy="55399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s-ES_tradnl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"/>
              </a:rPr>
              <a:t>Sufijos de diminutivo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619980"/>
              </p:ext>
            </p:extLst>
          </p:nvPr>
        </p:nvGraphicFramePr>
        <p:xfrm>
          <a:off x="395536" y="836712"/>
          <a:ext cx="8424936" cy="4299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060">
                <a:tc>
                  <a:txBody>
                    <a:bodyPr/>
                    <a:lstStyle/>
                    <a:p>
                      <a:endParaRPr lang="pt-BR" sz="20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 err="1">
                          <a:latin typeface="Futura"/>
                        </a:rPr>
                        <a:t>Expresan</a:t>
                      </a:r>
                      <a:endParaRPr lang="pt-BR" sz="20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 err="1">
                          <a:latin typeface="Futura"/>
                        </a:rPr>
                        <a:t>Ejemplos</a:t>
                      </a:r>
                      <a:endParaRPr lang="pt-BR" sz="2000" b="1" dirty="0">
                        <a:latin typeface="Futur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3228">
                <a:tc>
                  <a:txBody>
                    <a:bodyPr/>
                    <a:lstStyle/>
                    <a:p>
                      <a:r>
                        <a:rPr lang="pt-BR" sz="2000" b="1" dirty="0">
                          <a:latin typeface="Futura"/>
                        </a:rPr>
                        <a:t>-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ito</a:t>
                      </a:r>
                      <a:r>
                        <a:rPr lang="pt-BR" sz="2000" b="1" dirty="0">
                          <a:latin typeface="Futura"/>
                        </a:rPr>
                        <a:t>/-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a</a:t>
                      </a:r>
                      <a:r>
                        <a:rPr lang="pt-BR" sz="2000" b="1" dirty="0">
                          <a:latin typeface="Futura"/>
                        </a:rPr>
                        <a:t>, </a:t>
                      </a:r>
                    </a:p>
                    <a:p>
                      <a:r>
                        <a:rPr lang="pt-BR" sz="2000" b="1" dirty="0">
                          <a:latin typeface="Futura"/>
                        </a:rPr>
                        <a:t>-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illo</a:t>
                      </a:r>
                      <a:r>
                        <a:rPr lang="pt-BR" sz="2000" b="1" dirty="0">
                          <a:latin typeface="Futura"/>
                        </a:rPr>
                        <a:t>/-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a</a:t>
                      </a:r>
                      <a:r>
                        <a:rPr lang="pt-BR" sz="2000" b="1" dirty="0">
                          <a:latin typeface="Futura"/>
                        </a:rPr>
                        <a:t>, </a:t>
                      </a:r>
                    </a:p>
                    <a:p>
                      <a:r>
                        <a:rPr lang="pt-BR" sz="2000" b="1" dirty="0">
                          <a:latin typeface="Futura"/>
                        </a:rPr>
                        <a:t>-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ín</a:t>
                      </a:r>
                      <a:r>
                        <a:rPr lang="pt-BR" sz="2000" b="1" dirty="0">
                          <a:latin typeface="Futura"/>
                        </a:rPr>
                        <a:t>/-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ina</a:t>
                      </a:r>
                      <a:r>
                        <a:rPr lang="pt-BR" sz="2000" b="1" dirty="0">
                          <a:solidFill>
                            <a:schemeClr val="dk1"/>
                          </a:solidFill>
                          <a:latin typeface="Futura"/>
                        </a:rPr>
                        <a:t>,</a:t>
                      </a:r>
                    </a:p>
                    <a:p>
                      <a:r>
                        <a:rPr lang="pt-BR" sz="2000" b="1" dirty="0">
                          <a:latin typeface="Futura"/>
                        </a:rPr>
                        <a:t>-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ico</a:t>
                      </a:r>
                      <a:r>
                        <a:rPr lang="pt-BR" sz="2000" b="1" dirty="0">
                          <a:latin typeface="Futura"/>
                        </a:rPr>
                        <a:t>/-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a</a:t>
                      </a:r>
                      <a:r>
                        <a:rPr lang="pt-BR" sz="2000" b="1" dirty="0">
                          <a:latin typeface="Futura"/>
                        </a:rPr>
                        <a:t>, </a:t>
                      </a:r>
                    </a:p>
                    <a:p>
                      <a:r>
                        <a:rPr lang="pt-BR" sz="2000" b="1" dirty="0">
                          <a:latin typeface="Futura"/>
                        </a:rPr>
                        <a:t>-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iño</a:t>
                      </a:r>
                      <a:r>
                        <a:rPr lang="pt-BR" sz="2000" b="1" dirty="0">
                          <a:latin typeface="Futura"/>
                        </a:rPr>
                        <a:t>/-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a</a:t>
                      </a:r>
                      <a:endParaRPr lang="pt-BR" sz="2000" b="1" dirty="0">
                        <a:solidFill>
                          <a:schemeClr val="dk1"/>
                        </a:solidFill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latin typeface="Futura"/>
                        </a:rPr>
                        <a:t>Menor </a:t>
                      </a:r>
                      <a:r>
                        <a:rPr lang="pt-BR" sz="2000" b="1" dirty="0" err="1">
                          <a:latin typeface="Futura"/>
                        </a:rPr>
                        <a:t>tamaño</a:t>
                      </a:r>
                      <a:r>
                        <a:rPr lang="pt-BR" sz="2000" b="1" baseline="0" dirty="0">
                          <a:latin typeface="Futura"/>
                        </a:rPr>
                        <a:t> o </a:t>
                      </a:r>
                      <a:r>
                        <a:rPr lang="pt-BR" sz="2000" b="1" baseline="0" dirty="0" err="1">
                          <a:latin typeface="Futura"/>
                        </a:rPr>
                        <a:t>intensidad</a:t>
                      </a:r>
                      <a:r>
                        <a:rPr lang="pt-BR" sz="2000" b="1" baseline="0" dirty="0">
                          <a:latin typeface="Futura"/>
                        </a:rPr>
                        <a:t>; </a:t>
                      </a:r>
                      <a:r>
                        <a:rPr lang="pt-BR" sz="2000" b="1" baseline="0" dirty="0" err="1">
                          <a:latin typeface="Futura"/>
                        </a:rPr>
                        <a:t>afectividad</a:t>
                      </a:r>
                      <a:r>
                        <a:rPr lang="pt-BR" sz="2000" b="1" baseline="0" dirty="0">
                          <a:latin typeface="Futura"/>
                        </a:rPr>
                        <a:t>. </a:t>
                      </a:r>
                      <a:r>
                        <a:rPr lang="pt-BR" sz="2000" b="1" baseline="0" dirty="0" err="1">
                          <a:latin typeface="Futura"/>
                        </a:rPr>
                        <a:t>En</a:t>
                      </a:r>
                      <a:r>
                        <a:rPr lang="pt-BR" sz="2000" b="1" baseline="0" dirty="0">
                          <a:latin typeface="Futura"/>
                        </a:rPr>
                        <a:t> </a:t>
                      </a:r>
                      <a:r>
                        <a:rPr lang="pt-BR" sz="2000" b="1" baseline="0" dirty="0" err="1">
                          <a:latin typeface="Futura"/>
                        </a:rPr>
                        <a:t>algunos</a:t>
                      </a:r>
                      <a:r>
                        <a:rPr lang="pt-BR" sz="2000" b="1" baseline="0" dirty="0">
                          <a:latin typeface="Futura"/>
                        </a:rPr>
                        <a:t> contextos, </a:t>
                      </a:r>
                      <a:r>
                        <a:rPr lang="pt-BR" sz="2000" b="1" baseline="0" dirty="0" err="1">
                          <a:latin typeface="Futura"/>
                        </a:rPr>
                        <a:t>indican</a:t>
                      </a:r>
                      <a:r>
                        <a:rPr lang="pt-BR" sz="2000" b="1" baseline="0" dirty="0">
                          <a:latin typeface="Futura"/>
                        </a:rPr>
                        <a:t> </a:t>
                      </a:r>
                      <a:r>
                        <a:rPr lang="pt-BR" sz="2000" b="1" baseline="0" dirty="0" err="1">
                          <a:latin typeface="Futura"/>
                        </a:rPr>
                        <a:t>poca</a:t>
                      </a:r>
                      <a:r>
                        <a:rPr lang="pt-BR" sz="2000" b="1" baseline="0" dirty="0">
                          <a:latin typeface="Futura"/>
                        </a:rPr>
                        <a:t> </a:t>
                      </a:r>
                      <a:r>
                        <a:rPr lang="pt-BR" sz="2000" b="1" baseline="0" dirty="0" err="1">
                          <a:latin typeface="Futura"/>
                        </a:rPr>
                        <a:t>importancia</a:t>
                      </a:r>
                      <a:r>
                        <a:rPr lang="pt-BR" sz="2000" b="1" baseline="0" dirty="0">
                          <a:latin typeface="Futura"/>
                        </a:rPr>
                        <a:t>.</a:t>
                      </a:r>
                      <a:endParaRPr lang="pt-BR" sz="20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 err="1">
                          <a:latin typeface="Futura"/>
                        </a:rPr>
                        <a:t>cuchar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ita</a:t>
                      </a:r>
                      <a:r>
                        <a:rPr lang="pt-BR" sz="2000" b="1" dirty="0">
                          <a:latin typeface="Futura"/>
                        </a:rPr>
                        <a:t>, </a:t>
                      </a:r>
                      <a:r>
                        <a:rPr lang="pt-BR" sz="2000" b="1" dirty="0" err="1">
                          <a:latin typeface="Futura"/>
                        </a:rPr>
                        <a:t>cafec</a:t>
                      </a:r>
                      <a:r>
                        <a:rPr lang="pt-BR" sz="2000" b="1" u="none" dirty="0" err="1">
                          <a:solidFill>
                            <a:srgbClr val="FF0000"/>
                          </a:solidFill>
                          <a:latin typeface="Futura"/>
                        </a:rPr>
                        <a:t>ito</a:t>
                      </a:r>
                      <a:r>
                        <a:rPr lang="pt-BR" sz="2000" b="1" dirty="0">
                          <a:latin typeface="Futura"/>
                        </a:rPr>
                        <a:t>, </a:t>
                      </a:r>
                      <a:r>
                        <a:rPr lang="pt-BR" sz="2000" b="1" dirty="0" err="1">
                          <a:latin typeface="Futura"/>
                        </a:rPr>
                        <a:t>mentir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illa</a:t>
                      </a:r>
                      <a:endParaRPr lang="pt-BR" sz="2000" b="1" dirty="0">
                        <a:solidFill>
                          <a:srgbClr val="FF0000"/>
                        </a:solidFill>
                        <a:latin typeface="Futur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42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>
                          <a:latin typeface="Futura"/>
                        </a:rPr>
                        <a:t>-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ete</a:t>
                      </a:r>
                      <a:r>
                        <a:rPr lang="pt-BR" sz="2000" b="1" dirty="0">
                          <a:latin typeface="Futura"/>
                        </a:rPr>
                        <a:t>/-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a</a:t>
                      </a:r>
                      <a:endParaRPr lang="pt-BR" sz="2000" b="1" dirty="0">
                        <a:solidFill>
                          <a:schemeClr val="dk1"/>
                        </a:solidFill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latin typeface="Futura"/>
                        </a:rPr>
                        <a:t>Humor o burla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 err="1">
                          <a:latin typeface="Futura"/>
                        </a:rPr>
                        <a:t>vej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ete</a:t>
                      </a:r>
                      <a:endParaRPr lang="pt-BR" sz="2000" b="1" dirty="0">
                        <a:solidFill>
                          <a:srgbClr val="FF0000"/>
                        </a:solidFill>
                        <a:latin typeface="Futura"/>
                      </a:endParaRPr>
                    </a:p>
                    <a:p>
                      <a:r>
                        <a:rPr lang="pt-BR" sz="2000" b="1" dirty="0" err="1">
                          <a:latin typeface="Futura"/>
                        </a:rPr>
                        <a:t>amig</a:t>
                      </a:r>
                      <a:r>
                        <a:rPr lang="pt-BR" sz="2000" b="1" u="sng" dirty="0" err="1">
                          <a:latin typeface="Futura"/>
                        </a:rPr>
                        <a:t>u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ete</a:t>
                      </a:r>
                      <a:endParaRPr lang="pt-BR" sz="2000" b="1" dirty="0">
                        <a:solidFill>
                          <a:srgbClr val="FF0000"/>
                        </a:solidFill>
                        <a:latin typeface="Futur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42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>
                          <a:latin typeface="Futura"/>
                        </a:rPr>
                        <a:t>-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uelo</a:t>
                      </a:r>
                      <a:r>
                        <a:rPr lang="pt-BR" sz="2000" b="1" dirty="0">
                          <a:latin typeface="Futura"/>
                        </a:rPr>
                        <a:t>/-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a</a:t>
                      </a:r>
                      <a:endParaRPr lang="pt-BR" sz="2000" b="1" dirty="0">
                        <a:solidFill>
                          <a:schemeClr val="dk1"/>
                        </a:solidFill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latin typeface="Futura"/>
                        </a:rPr>
                        <a:t>Menor </a:t>
                      </a:r>
                      <a:r>
                        <a:rPr lang="pt-BR" sz="2000" b="1" dirty="0" err="1">
                          <a:latin typeface="Futura"/>
                        </a:rPr>
                        <a:t>tamaño</a:t>
                      </a:r>
                      <a:r>
                        <a:rPr lang="pt-BR" sz="2000" b="1" dirty="0">
                          <a:latin typeface="Futura"/>
                        </a:rPr>
                        <a:t> o </a:t>
                      </a:r>
                      <a:r>
                        <a:rPr lang="pt-BR" sz="2000" b="1" dirty="0" err="1">
                          <a:latin typeface="Futura"/>
                        </a:rPr>
                        <a:t>intensidad</a:t>
                      </a:r>
                      <a:r>
                        <a:rPr lang="pt-BR" sz="2000" b="1" dirty="0">
                          <a:latin typeface="Futura"/>
                        </a:rPr>
                        <a:t>. </a:t>
                      </a:r>
                      <a:r>
                        <a:rPr lang="pt-BR" sz="2000" b="1" dirty="0" err="1">
                          <a:latin typeface="Futura"/>
                        </a:rPr>
                        <a:t>En</a:t>
                      </a:r>
                      <a:r>
                        <a:rPr lang="pt-BR" sz="2000" b="1" dirty="0">
                          <a:latin typeface="Futura"/>
                        </a:rPr>
                        <a:t> </a:t>
                      </a:r>
                      <a:r>
                        <a:rPr lang="pt-BR" sz="2000" b="1" dirty="0" err="1">
                          <a:latin typeface="Futura"/>
                        </a:rPr>
                        <a:t>algunos</a:t>
                      </a:r>
                      <a:r>
                        <a:rPr lang="pt-BR" sz="2000" b="1" dirty="0">
                          <a:latin typeface="Futura"/>
                        </a:rPr>
                        <a:t> contextos, </a:t>
                      </a:r>
                      <a:r>
                        <a:rPr lang="pt-BR" sz="2000" b="1" dirty="0" err="1">
                          <a:latin typeface="Futura"/>
                        </a:rPr>
                        <a:t>indican</a:t>
                      </a:r>
                      <a:r>
                        <a:rPr lang="pt-BR" sz="2000" b="1" dirty="0">
                          <a:latin typeface="Futura"/>
                        </a:rPr>
                        <a:t> </a:t>
                      </a:r>
                      <a:r>
                        <a:rPr lang="pt-BR" sz="2000" b="1" dirty="0" err="1">
                          <a:latin typeface="Futura"/>
                        </a:rPr>
                        <a:t>menosprecio</a:t>
                      </a:r>
                      <a:endParaRPr lang="pt-BR" sz="20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 err="1">
                          <a:latin typeface="Futura"/>
                        </a:rPr>
                        <a:t>habich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uela</a:t>
                      </a:r>
                      <a:endParaRPr lang="pt-BR" sz="2000" b="1" dirty="0">
                        <a:solidFill>
                          <a:srgbClr val="FF0000"/>
                        </a:solidFill>
                        <a:latin typeface="Futura"/>
                      </a:endParaRPr>
                    </a:p>
                    <a:p>
                      <a:r>
                        <a:rPr lang="pt-BR" sz="2000" b="1" dirty="0" err="1">
                          <a:latin typeface="Futura"/>
                        </a:rPr>
                        <a:t>ladron</a:t>
                      </a:r>
                      <a:r>
                        <a:rPr lang="pt-BR" sz="2000" b="1" u="sng" dirty="0" err="1">
                          <a:latin typeface="Futura"/>
                        </a:rPr>
                        <a:t>z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uelo</a:t>
                      </a:r>
                      <a:endParaRPr lang="pt-BR" sz="2000" b="1" dirty="0">
                        <a:solidFill>
                          <a:srgbClr val="FF0000"/>
                        </a:solidFill>
                        <a:latin typeface="Futur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8"/>
          <p:cNvSpPr txBox="1">
            <a:spLocks noChangeArrowheads="1"/>
          </p:cNvSpPr>
          <p:nvPr/>
        </p:nvSpPr>
        <p:spPr bwMode="auto">
          <a:xfrm>
            <a:off x="251520" y="210706"/>
            <a:ext cx="8569325" cy="10156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s-ES_tradnl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"/>
              </a:rPr>
              <a:t>Formación del aumentativo de palabras terminadas en… 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778602"/>
              </p:ext>
            </p:extLst>
          </p:nvPr>
        </p:nvGraphicFramePr>
        <p:xfrm>
          <a:off x="395909" y="1916832"/>
          <a:ext cx="8424936" cy="214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060">
                <a:tc>
                  <a:txBody>
                    <a:bodyPr/>
                    <a:lstStyle/>
                    <a:p>
                      <a:r>
                        <a:rPr lang="pt-BR" sz="2000" b="1" dirty="0" err="1">
                          <a:latin typeface="Futura"/>
                        </a:rPr>
                        <a:t>vocales</a:t>
                      </a:r>
                      <a:r>
                        <a:rPr lang="pt-BR" sz="2000" b="1" dirty="0">
                          <a:latin typeface="Futura"/>
                        </a:rPr>
                        <a:t> átonas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 err="1">
                          <a:latin typeface="Futura"/>
                        </a:rPr>
                        <a:t>vocales</a:t>
                      </a:r>
                      <a:r>
                        <a:rPr lang="pt-BR" sz="2000" b="1" dirty="0">
                          <a:latin typeface="Futura"/>
                        </a:rPr>
                        <a:t> acentuadas (no usual)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latin typeface="Futura"/>
                        </a:rPr>
                        <a:t>consonantes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9120">
                <a:tc>
                  <a:txBody>
                    <a:bodyPr/>
                    <a:lstStyle/>
                    <a:p>
                      <a:r>
                        <a:rPr lang="pt-BR" sz="2000" b="1" dirty="0" err="1">
                          <a:latin typeface="Futura"/>
                        </a:rPr>
                        <a:t>pérdida</a:t>
                      </a:r>
                      <a:r>
                        <a:rPr lang="pt-BR" sz="2000" b="1" dirty="0">
                          <a:latin typeface="Futura"/>
                        </a:rPr>
                        <a:t> de la vocal final + </a:t>
                      </a:r>
                      <a:r>
                        <a:rPr lang="pt-BR" sz="2000" b="1" dirty="0" err="1">
                          <a:latin typeface="Futura"/>
                        </a:rPr>
                        <a:t>sufijo</a:t>
                      </a:r>
                      <a:endParaRPr lang="pt-BR" sz="2000" b="1" dirty="0">
                        <a:solidFill>
                          <a:schemeClr val="dk1"/>
                        </a:solidFill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latin typeface="Futura"/>
                        </a:rPr>
                        <a:t>+ -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z</a:t>
                      </a:r>
                      <a:r>
                        <a:rPr lang="pt-BR" sz="2000" b="1" dirty="0">
                          <a:latin typeface="Futura"/>
                        </a:rPr>
                        <a:t>-</a:t>
                      </a:r>
                      <a:r>
                        <a:rPr lang="pt-BR" sz="2000" b="1" baseline="0" dirty="0">
                          <a:latin typeface="Futura"/>
                        </a:rPr>
                        <a:t> + </a:t>
                      </a:r>
                      <a:r>
                        <a:rPr lang="pt-BR" sz="2000" b="1" baseline="0" dirty="0" err="1">
                          <a:latin typeface="Futura"/>
                        </a:rPr>
                        <a:t>sufijo</a:t>
                      </a:r>
                      <a:endParaRPr lang="pt-BR" sz="20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latin typeface="Futura"/>
                        </a:rPr>
                        <a:t>+ </a:t>
                      </a:r>
                      <a:r>
                        <a:rPr lang="pt-BR" sz="2000" b="1" dirty="0" err="1">
                          <a:latin typeface="Futura"/>
                        </a:rPr>
                        <a:t>sufijo</a:t>
                      </a:r>
                      <a:endParaRPr lang="pt-BR" sz="2000" b="1" dirty="0">
                        <a:solidFill>
                          <a:srgbClr val="FF0000"/>
                        </a:solidFill>
                        <a:latin typeface="Futur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42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>
                          <a:latin typeface="Futura"/>
                        </a:rPr>
                        <a:t>perr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o </a:t>
                      </a:r>
                      <a:r>
                        <a:rPr lang="pt-BR" sz="2000" b="1" dirty="0">
                          <a:latin typeface="Futura"/>
                        </a:rPr>
                        <a:t>&gt;</a:t>
                      </a:r>
                      <a:r>
                        <a:rPr lang="pt-BR" sz="2000" b="1" baseline="0" dirty="0">
                          <a:latin typeface="Futura"/>
                        </a:rPr>
                        <a:t> </a:t>
                      </a:r>
                      <a:r>
                        <a:rPr lang="pt-BR" sz="2000" b="1" baseline="0" dirty="0" err="1">
                          <a:latin typeface="Futura"/>
                        </a:rPr>
                        <a:t>perr</a:t>
                      </a:r>
                      <a:r>
                        <a:rPr lang="pt-BR" sz="2000" b="1" baseline="0" dirty="0" err="1">
                          <a:solidFill>
                            <a:srgbClr val="FF0000"/>
                          </a:solidFill>
                          <a:latin typeface="Futura"/>
                        </a:rPr>
                        <a:t>azo</a:t>
                      </a:r>
                      <a:endParaRPr lang="pt-BR" sz="2000" b="1" baseline="0" dirty="0">
                        <a:solidFill>
                          <a:srgbClr val="FF0000"/>
                        </a:solidFill>
                        <a:latin typeface="Futura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baseline="0" dirty="0">
                          <a:solidFill>
                            <a:schemeClr val="dk1"/>
                          </a:solidFill>
                          <a:latin typeface="Futura"/>
                        </a:rPr>
                        <a:t>cas</a:t>
                      </a:r>
                      <a:r>
                        <a:rPr lang="pt-BR" sz="2000" b="1" baseline="0" dirty="0">
                          <a:solidFill>
                            <a:srgbClr val="FF0000"/>
                          </a:solidFill>
                          <a:latin typeface="Futura"/>
                        </a:rPr>
                        <a:t>a </a:t>
                      </a:r>
                      <a:r>
                        <a:rPr lang="pt-BR" sz="2000" b="1" baseline="0" dirty="0">
                          <a:solidFill>
                            <a:schemeClr val="dk1"/>
                          </a:solidFill>
                          <a:latin typeface="Futura"/>
                        </a:rPr>
                        <a:t>&gt;cas</a:t>
                      </a:r>
                      <a:r>
                        <a:rPr lang="pt-BR" sz="2000" b="1" baseline="0" dirty="0">
                          <a:solidFill>
                            <a:srgbClr val="FF0000"/>
                          </a:solidFill>
                          <a:latin typeface="Futura"/>
                        </a:rPr>
                        <a:t>ona</a:t>
                      </a:r>
                      <a:endParaRPr lang="pt-BR" sz="2000" b="1" dirty="0">
                        <a:solidFill>
                          <a:srgbClr val="FF0000"/>
                        </a:solidFill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latin typeface="Futura"/>
                        </a:rPr>
                        <a:t>pap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a </a:t>
                      </a:r>
                      <a:r>
                        <a:rPr lang="pt-BR" sz="2000" b="1" dirty="0">
                          <a:latin typeface="Futura"/>
                        </a:rPr>
                        <a:t>&gt; </a:t>
                      </a:r>
                      <a:r>
                        <a:rPr lang="pt-BR" sz="2000" b="1" dirty="0" err="1">
                          <a:latin typeface="Futura"/>
                        </a:rPr>
                        <a:t>papa</a:t>
                      </a:r>
                      <a:r>
                        <a:rPr lang="pt-BR" sz="2000" b="1" u="sng" dirty="0" err="1">
                          <a:latin typeface="Futura"/>
                        </a:rPr>
                        <a:t>z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ote</a:t>
                      </a:r>
                      <a:endParaRPr lang="pt-BR" sz="2000" b="1" dirty="0">
                        <a:solidFill>
                          <a:srgbClr val="FF0000"/>
                        </a:solidFill>
                        <a:latin typeface="Futura"/>
                      </a:endParaRPr>
                    </a:p>
                    <a:p>
                      <a:r>
                        <a:rPr lang="pt-BR" sz="2000" b="1" dirty="0" err="1">
                          <a:latin typeface="Futura"/>
                        </a:rPr>
                        <a:t>bamb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ú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 </a:t>
                      </a:r>
                      <a:r>
                        <a:rPr lang="pt-BR" sz="2000" b="1" dirty="0">
                          <a:latin typeface="Futura"/>
                        </a:rPr>
                        <a:t>&gt; </a:t>
                      </a:r>
                      <a:r>
                        <a:rPr lang="pt-BR" sz="2000" b="1" dirty="0" err="1">
                          <a:latin typeface="Futura"/>
                        </a:rPr>
                        <a:t>bambu</a:t>
                      </a:r>
                      <a:r>
                        <a:rPr lang="pt-BR" sz="2000" b="1" u="sng" dirty="0" err="1">
                          <a:latin typeface="Futura"/>
                        </a:rPr>
                        <a:t>z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ón</a:t>
                      </a:r>
                      <a:endParaRPr lang="pt-BR" sz="2000" b="1" dirty="0">
                        <a:solidFill>
                          <a:srgbClr val="FF0000"/>
                        </a:solidFill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 err="1">
                          <a:latin typeface="Futura"/>
                        </a:rPr>
                        <a:t>relo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j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 </a:t>
                      </a:r>
                      <a:r>
                        <a:rPr lang="pt-BR" sz="2000" b="1" dirty="0">
                          <a:latin typeface="Futura"/>
                        </a:rPr>
                        <a:t>&gt; </a:t>
                      </a:r>
                      <a:r>
                        <a:rPr lang="pt-BR" sz="2000" b="1" dirty="0" err="1">
                          <a:latin typeface="Futura"/>
                        </a:rPr>
                        <a:t>reloj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azo</a:t>
                      </a:r>
                      <a:endParaRPr lang="pt-BR" sz="2000" b="1" dirty="0">
                        <a:solidFill>
                          <a:srgbClr val="FF0000"/>
                        </a:solidFill>
                        <a:latin typeface="Futura"/>
                      </a:endParaRPr>
                    </a:p>
                    <a:p>
                      <a:r>
                        <a:rPr lang="pt-BR" sz="2000" b="1" dirty="0" err="1">
                          <a:solidFill>
                            <a:schemeClr val="tx1"/>
                          </a:solidFill>
                          <a:latin typeface="Futura"/>
                        </a:rPr>
                        <a:t>jardí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n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 </a:t>
                      </a:r>
                      <a:r>
                        <a:rPr lang="pt-BR" sz="2000" b="1" dirty="0">
                          <a:solidFill>
                            <a:schemeClr val="tx1"/>
                          </a:solidFill>
                          <a:latin typeface="Futura"/>
                        </a:rPr>
                        <a:t>&gt; </a:t>
                      </a:r>
                      <a:r>
                        <a:rPr lang="pt-BR" sz="2000" b="1" dirty="0" err="1">
                          <a:solidFill>
                            <a:schemeClr val="tx1"/>
                          </a:solidFill>
                          <a:latin typeface="Futura"/>
                        </a:rPr>
                        <a:t>jardin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ote</a:t>
                      </a:r>
                      <a:endParaRPr lang="pt-BR" sz="2000" b="1" dirty="0">
                        <a:solidFill>
                          <a:srgbClr val="FF0000"/>
                        </a:solidFill>
                        <a:latin typeface="Futur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8"/>
          <p:cNvSpPr txBox="1">
            <a:spLocks noChangeArrowheads="1"/>
          </p:cNvSpPr>
          <p:nvPr/>
        </p:nvSpPr>
        <p:spPr bwMode="auto">
          <a:xfrm>
            <a:off x="251520" y="210706"/>
            <a:ext cx="8569325" cy="10156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s-ES_tradnl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"/>
              </a:rPr>
              <a:t>Formación del diminutivo de palabras terminadas en vocales 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798883"/>
              </p:ext>
            </p:extLst>
          </p:nvPr>
        </p:nvGraphicFramePr>
        <p:xfrm>
          <a:off x="1187624" y="1772816"/>
          <a:ext cx="6984776" cy="2304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2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8085">
                <a:tc>
                  <a:txBody>
                    <a:bodyPr/>
                    <a:lstStyle/>
                    <a:p>
                      <a:r>
                        <a:rPr lang="pt-BR" sz="2000" b="1" dirty="0">
                          <a:latin typeface="Futura"/>
                        </a:rPr>
                        <a:t>-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a</a:t>
                      </a:r>
                      <a:r>
                        <a:rPr lang="pt-BR" sz="2000" b="1" dirty="0">
                          <a:latin typeface="Futura"/>
                        </a:rPr>
                        <a:t> o</a:t>
                      </a:r>
                      <a:r>
                        <a:rPr lang="pt-BR" sz="2000" b="1" baseline="0" dirty="0">
                          <a:latin typeface="Futura"/>
                        </a:rPr>
                        <a:t> -</a:t>
                      </a:r>
                      <a:r>
                        <a:rPr lang="pt-BR" sz="2000" b="1" baseline="0" dirty="0">
                          <a:solidFill>
                            <a:srgbClr val="FF0000"/>
                          </a:solidFill>
                          <a:latin typeface="Futura"/>
                        </a:rPr>
                        <a:t>o</a:t>
                      </a:r>
                      <a:r>
                        <a:rPr lang="pt-BR" sz="2000" b="1" baseline="0" dirty="0">
                          <a:latin typeface="Futura"/>
                        </a:rPr>
                        <a:t> átonas</a:t>
                      </a:r>
                      <a:endParaRPr lang="pt-BR" sz="20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latin typeface="Futura"/>
                        </a:rPr>
                        <a:t>-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e</a:t>
                      </a:r>
                      <a:r>
                        <a:rPr lang="pt-BR" sz="2000" b="1" dirty="0">
                          <a:latin typeface="Futura"/>
                        </a:rPr>
                        <a:t> átonas y </a:t>
                      </a:r>
                      <a:r>
                        <a:rPr lang="pt-BR" sz="2000" b="1" dirty="0" err="1">
                          <a:latin typeface="Futura"/>
                        </a:rPr>
                        <a:t>vocales</a:t>
                      </a:r>
                      <a:r>
                        <a:rPr lang="pt-BR" sz="2000" b="1" dirty="0">
                          <a:latin typeface="Futura"/>
                        </a:rPr>
                        <a:t> acentuadas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r>
                        <a:rPr lang="pt-BR" sz="2000" b="1" dirty="0" err="1">
                          <a:latin typeface="Futura"/>
                        </a:rPr>
                        <a:t>pérdida</a:t>
                      </a:r>
                      <a:r>
                        <a:rPr lang="pt-BR" sz="2000" b="1" dirty="0">
                          <a:latin typeface="Futura"/>
                        </a:rPr>
                        <a:t> de </a:t>
                      </a:r>
                      <a:r>
                        <a:rPr lang="pt-BR" sz="2000" b="1" dirty="0" err="1">
                          <a:latin typeface="Futura"/>
                        </a:rPr>
                        <a:t>esa</a:t>
                      </a:r>
                      <a:r>
                        <a:rPr lang="pt-BR" sz="2000" b="1" dirty="0">
                          <a:latin typeface="Futura"/>
                        </a:rPr>
                        <a:t> vocal + </a:t>
                      </a:r>
                      <a:r>
                        <a:rPr lang="pt-BR" sz="2000" b="1" dirty="0" err="1">
                          <a:latin typeface="Futura"/>
                        </a:rPr>
                        <a:t>sufijo</a:t>
                      </a:r>
                      <a:endParaRPr lang="pt-BR" sz="20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latin typeface="Futura"/>
                        </a:rPr>
                        <a:t>+ -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c</a:t>
                      </a:r>
                      <a:r>
                        <a:rPr lang="pt-BR" sz="2000" b="1" dirty="0">
                          <a:latin typeface="Futura"/>
                        </a:rPr>
                        <a:t>-</a:t>
                      </a:r>
                      <a:r>
                        <a:rPr lang="pt-BR" sz="2000" b="1" baseline="0" dirty="0">
                          <a:latin typeface="Futura"/>
                        </a:rPr>
                        <a:t> + </a:t>
                      </a:r>
                      <a:r>
                        <a:rPr lang="pt-BR" sz="2000" b="1" baseline="0" dirty="0" err="1">
                          <a:latin typeface="Futura"/>
                        </a:rPr>
                        <a:t>sufijo</a:t>
                      </a:r>
                      <a:endParaRPr lang="pt-BR" sz="2000" b="1" baseline="0" dirty="0">
                        <a:latin typeface="Futura"/>
                      </a:endParaRPr>
                    </a:p>
                    <a:p>
                      <a:r>
                        <a:rPr lang="pt-BR" sz="2000" b="1" baseline="0" dirty="0">
                          <a:latin typeface="Futura"/>
                        </a:rPr>
                        <a:t>+ -</a:t>
                      </a:r>
                      <a:r>
                        <a:rPr lang="pt-BR" sz="2000" b="1" baseline="0" dirty="0">
                          <a:solidFill>
                            <a:srgbClr val="FF0000"/>
                          </a:solidFill>
                          <a:latin typeface="Futura"/>
                        </a:rPr>
                        <a:t>z</a:t>
                      </a:r>
                      <a:r>
                        <a:rPr lang="pt-BR" sz="2000" b="1" baseline="0" dirty="0">
                          <a:latin typeface="Futura"/>
                        </a:rPr>
                        <a:t>- + -</a:t>
                      </a:r>
                      <a:r>
                        <a:rPr lang="pt-BR" sz="2000" b="1" baseline="0" dirty="0" err="1">
                          <a:solidFill>
                            <a:srgbClr val="FF0000"/>
                          </a:solidFill>
                          <a:latin typeface="Futura"/>
                        </a:rPr>
                        <a:t>uelo</a:t>
                      </a:r>
                      <a:r>
                        <a:rPr lang="pt-BR" sz="2000" b="1" baseline="0" dirty="0">
                          <a:latin typeface="Futura"/>
                        </a:rPr>
                        <a:t>/-</a:t>
                      </a:r>
                      <a:r>
                        <a:rPr lang="pt-BR" sz="2000" b="1" baseline="0" dirty="0">
                          <a:solidFill>
                            <a:srgbClr val="FF0000"/>
                          </a:solidFill>
                          <a:latin typeface="Futura"/>
                        </a:rPr>
                        <a:t>a</a:t>
                      </a:r>
                      <a:endParaRPr lang="pt-BR" sz="2000" b="1" dirty="0">
                        <a:solidFill>
                          <a:srgbClr val="FF0000"/>
                        </a:solidFill>
                        <a:latin typeface="Futur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r>
                        <a:rPr lang="pt-BR" sz="2000" b="1" dirty="0">
                          <a:latin typeface="Futura"/>
                        </a:rPr>
                        <a:t>sol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o </a:t>
                      </a:r>
                      <a:r>
                        <a:rPr lang="pt-BR" sz="2000" b="1" dirty="0">
                          <a:latin typeface="Futura"/>
                        </a:rPr>
                        <a:t>&gt; sol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ito</a:t>
                      </a:r>
                    </a:p>
                    <a:p>
                      <a:r>
                        <a:rPr lang="pt-BR" sz="2000" b="1" dirty="0" err="1">
                          <a:latin typeface="Futura"/>
                        </a:rPr>
                        <a:t>lengu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a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 </a:t>
                      </a:r>
                      <a:r>
                        <a:rPr lang="pt-BR" sz="2000" b="1" dirty="0">
                          <a:latin typeface="Futura"/>
                        </a:rPr>
                        <a:t>&gt; </a:t>
                      </a:r>
                      <a:r>
                        <a:rPr lang="pt-BR" sz="2000" b="1" dirty="0" err="1">
                          <a:latin typeface="Futura"/>
                        </a:rPr>
                        <a:t>lengu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illa</a:t>
                      </a:r>
                      <a:endParaRPr lang="pt-BR" sz="2000" b="1" dirty="0">
                        <a:solidFill>
                          <a:srgbClr val="FF0000"/>
                        </a:solidFill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latin typeface="Futura"/>
                        </a:rPr>
                        <a:t>cofr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e </a:t>
                      </a:r>
                      <a:r>
                        <a:rPr lang="pt-BR" sz="2000" b="1" dirty="0">
                          <a:latin typeface="Futura"/>
                        </a:rPr>
                        <a:t>&gt;</a:t>
                      </a:r>
                      <a:r>
                        <a:rPr lang="pt-BR" sz="2000" b="1" baseline="0" dirty="0">
                          <a:latin typeface="Futura"/>
                        </a:rPr>
                        <a:t> </a:t>
                      </a:r>
                      <a:r>
                        <a:rPr lang="pt-BR" sz="2000" b="1" baseline="0" dirty="0" err="1">
                          <a:latin typeface="Futura"/>
                        </a:rPr>
                        <a:t>cofre</a:t>
                      </a:r>
                      <a:r>
                        <a:rPr lang="pt-BR" sz="2000" b="1" u="sng" baseline="0" dirty="0" err="1">
                          <a:latin typeface="Futura"/>
                        </a:rPr>
                        <a:t>c</a:t>
                      </a:r>
                      <a:r>
                        <a:rPr lang="pt-BR" sz="2000" b="1" baseline="0" dirty="0" err="1">
                          <a:solidFill>
                            <a:srgbClr val="FF0000"/>
                          </a:solidFill>
                          <a:latin typeface="Futura"/>
                        </a:rPr>
                        <a:t>illo</a:t>
                      </a:r>
                      <a:endParaRPr lang="pt-BR" sz="2000" b="1" baseline="0" dirty="0">
                        <a:solidFill>
                          <a:srgbClr val="FF0000"/>
                        </a:solidFill>
                        <a:latin typeface="Futura"/>
                      </a:endParaRPr>
                    </a:p>
                    <a:p>
                      <a:r>
                        <a:rPr lang="pt-BR" sz="2000" b="1" baseline="0" dirty="0" err="1">
                          <a:latin typeface="Futura"/>
                        </a:rPr>
                        <a:t>mam</a:t>
                      </a:r>
                      <a:r>
                        <a:rPr lang="pt-BR" sz="2000" b="1" baseline="0" dirty="0" err="1">
                          <a:solidFill>
                            <a:srgbClr val="FF0000"/>
                          </a:solidFill>
                          <a:latin typeface="Futura"/>
                        </a:rPr>
                        <a:t>á</a:t>
                      </a:r>
                      <a:r>
                        <a:rPr lang="pt-BR" sz="2000" b="1" baseline="0" dirty="0">
                          <a:solidFill>
                            <a:srgbClr val="FF0000"/>
                          </a:solidFill>
                          <a:latin typeface="Futura"/>
                        </a:rPr>
                        <a:t> </a:t>
                      </a:r>
                      <a:r>
                        <a:rPr lang="pt-BR" sz="2000" b="1" baseline="0" dirty="0">
                          <a:latin typeface="Futura"/>
                        </a:rPr>
                        <a:t>&gt; </a:t>
                      </a:r>
                      <a:r>
                        <a:rPr lang="pt-BR" sz="2000" b="1" baseline="0" dirty="0" err="1">
                          <a:latin typeface="Futura"/>
                        </a:rPr>
                        <a:t>mama</a:t>
                      </a:r>
                      <a:r>
                        <a:rPr lang="pt-BR" sz="2000" b="1" u="sng" baseline="0" dirty="0" err="1">
                          <a:latin typeface="Futura"/>
                        </a:rPr>
                        <a:t>c</a:t>
                      </a:r>
                      <a:r>
                        <a:rPr lang="pt-BR" sz="2000" b="1" baseline="0" dirty="0" err="1">
                          <a:solidFill>
                            <a:srgbClr val="FF0000"/>
                          </a:solidFill>
                          <a:latin typeface="Futura"/>
                        </a:rPr>
                        <a:t>ita</a:t>
                      </a:r>
                      <a:endParaRPr lang="pt-BR" sz="2000" b="1" dirty="0">
                        <a:solidFill>
                          <a:srgbClr val="FF0000"/>
                        </a:solidFill>
                        <a:latin typeface="Futur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8"/>
          <p:cNvSpPr txBox="1">
            <a:spLocks noChangeArrowheads="1"/>
          </p:cNvSpPr>
          <p:nvPr/>
        </p:nvSpPr>
        <p:spPr bwMode="auto">
          <a:xfrm>
            <a:off x="251520" y="210706"/>
            <a:ext cx="8569325" cy="10156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s-ES_tradnl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"/>
              </a:rPr>
              <a:t>Formación del diminutivo de palabras terminadas en consonantes 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731355"/>
              </p:ext>
            </p:extLst>
          </p:nvPr>
        </p:nvGraphicFramePr>
        <p:xfrm>
          <a:off x="683568" y="1412776"/>
          <a:ext cx="7848873" cy="2045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6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6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2075">
                <a:tc>
                  <a:txBody>
                    <a:bodyPr/>
                    <a:lstStyle/>
                    <a:p>
                      <a:r>
                        <a:rPr lang="pt-BR" sz="2000" b="1" dirty="0">
                          <a:latin typeface="Futura"/>
                        </a:rPr>
                        <a:t>-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n</a:t>
                      </a:r>
                      <a:r>
                        <a:rPr lang="pt-BR" sz="2000" b="1" dirty="0">
                          <a:latin typeface="Futura"/>
                        </a:rPr>
                        <a:t> y -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r</a:t>
                      </a:r>
                      <a:r>
                        <a:rPr lang="pt-BR" sz="2000" b="1" dirty="0">
                          <a:latin typeface="Futura"/>
                        </a:rPr>
                        <a:t> final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latin typeface="Futura"/>
                        </a:rPr>
                        <a:t>-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z</a:t>
                      </a:r>
                      <a:r>
                        <a:rPr lang="pt-BR" sz="2000" b="1" dirty="0">
                          <a:latin typeface="Futura"/>
                        </a:rPr>
                        <a:t> (</a:t>
                      </a:r>
                      <a:r>
                        <a:rPr lang="pt-BR" sz="2000" b="1" dirty="0" err="1">
                          <a:latin typeface="Futura"/>
                        </a:rPr>
                        <a:t>monosílabos</a:t>
                      </a:r>
                      <a:r>
                        <a:rPr lang="pt-BR" sz="2000" b="1" dirty="0">
                          <a:latin typeface="Futura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 err="1">
                          <a:latin typeface="Futura"/>
                        </a:rPr>
                        <a:t>las</a:t>
                      </a:r>
                      <a:r>
                        <a:rPr lang="pt-BR" sz="2000" b="1" dirty="0">
                          <a:latin typeface="Futura"/>
                        </a:rPr>
                        <a:t> </a:t>
                      </a:r>
                      <a:r>
                        <a:rPr lang="pt-BR" sz="2000" b="1" dirty="0" err="1">
                          <a:latin typeface="Futura"/>
                        </a:rPr>
                        <a:t>demás</a:t>
                      </a:r>
                      <a:endParaRPr lang="pt-BR" sz="2000" b="1" dirty="0">
                        <a:latin typeface="Futur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2075">
                <a:tc>
                  <a:txBody>
                    <a:bodyPr/>
                    <a:lstStyle/>
                    <a:p>
                      <a:r>
                        <a:rPr lang="pt-BR" sz="2000" b="1" dirty="0">
                          <a:latin typeface="Futura"/>
                        </a:rPr>
                        <a:t>+ -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c</a:t>
                      </a:r>
                      <a:r>
                        <a:rPr lang="pt-BR" sz="2000" b="1" dirty="0">
                          <a:latin typeface="Futura"/>
                        </a:rPr>
                        <a:t>-/ -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z</a:t>
                      </a:r>
                      <a:r>
                        <a:rPr lang="pt-BR" sz="2000" b="1" dirty="0">
                          <a:latin typeface="Futura"/>
                        </a:rPr>
                        <a:t>- + </a:t>
                      </a:r>
                      <a:r>
                        <a:rPr lang="pt-BR" sz="2000" b="1" dirty="0" err="1">
                          <a:latin typeface="Futura"/>
                        </a:rPr>
                        <a:t>sufijo</a:t>
                      </a:r>
                      <a:endParaRPr lang="pt-BR" sz="20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latin typeface="Futura"/>
                        </a:rPr>
                        <a:t>-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z</a:t>
                      </a:r>
                      <a:r>
                        <a:rPr lang="pt-BR" sz="2000" b="1" baseline="0" dirty="0">
                          <a:latin typeface="Futura"/>
                        </a:rPr>
                        <a:t> </a:t>
                      </a:r>
                      <a:r>
                        <a:rPr lang="pt-BR" sz="2000" b="1" baseline="0" dirty="0">
                          <a:latin typeface="Futura"/>
                          <a:sym typeface="Wingdings 3"/>
                        </a:rPr>
                        <a:t> -</a:t>
                      </a:r>
                      <a:r>
                        <a:rPr lang="pt-BR" sz="2000" b="1" baseline="0" dirty="0" err="1">
                          <a:solidFill>
                            <a:srgbClr val="FF0000"/>
                          </a:solidFill>
                          <a:latin typeface="Futura"/>
                          <a:sym typeface="Wingdings 3"/>
                        </a:rPr>
                        <a:t>cec</a:t>
                      </a:r>
                      <a:r>
                        <a:rPr lang="pt-BR" sz="2000" b="1" baseline="0" dirty="0">
                          <a:solidFill>
                            <a:srgbClr val="FF0000"/>
                          </a:solidFill>
                          <a:latin typeface="Futura"/>
                          <a:sym typeface="Wingdings 3"/>
                        </a:rPr>
                        <a:t>-</a:t>
                      </a:r>
                      <a:r>
                        <a:rPr lang="pt-BR" sz="2000" b="1" baseline="0" dirty="0">
                          <a:latin typeface="Futura"/>
                          <a:sym typeface="Wingdings 3"/>
                        </a:rPr>
                        <a:t> + </a:t>
                      </a:r>
                      <a:r>
                        <a:rPr lang="pt-BR" sz="2000" b="1" baseline="0" dirty="0" err="1">
                          <a:latin typeface="Futura"/>
                          <a:sym typeface="Wingdings 3"/>
                        </a:rPr>
                        <a:t>sufijo</a:t>
                      </a:r>
                      <a:endParaRPr lang="pt-BR" sz="20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latin typeface="Futura"/>
                        </a:rPr>
                        <a:t>+ </a:t>
                      </a:r>
                      <a:r>
                        <a:rPr lang="pt-BR" sz="2000" b="1" dirty="0" err="1">
                          <a:latin typeface="Futura"/>
                        </a:rPr>
                        <a:t>sufijo</a:t>
                      </a:r>
                      <a:endParaRPr lang="pt-BR" sz="2000" b="1" dirty="0">
                        <a:latin typeface="Futur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2075">
                <a:tc>
                  <a:txBody>
                    <a:bodyPr/>
                    <a:lstStyle/>
                    <a:p>
                      <a:r>
                        <a:rPr lang="pt-BR" sz="2000" b="1" dirty="0">
                          <a:latin typeface="Futura"/>
                        </a:rPr>
                        <a:t>olo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r</a:t>
                      </a:r>
                      <a:r>
                        <a:rPr lang="pt-BR" sz="2000" b="1" dirty="0">
                          <a:latin typeface="Futura"/>
                        </a:rPr>
                        <a:t> &gt; </a:t>
                      </a:r>
                      <a:r>
                        <a:rPr lang="pt-BR" sz="2000" b="1" dirty="0" err="1">
                          <a:latin typeface="Futura"/>
                        </a:rPr>
                        <a:t>olor</a:t>
                      </a:r>
                      <a:r>
                        <a:rPr lang="pt-BR" sz="2000" b="1" u="sng" dirty="0" err="1">
                          <a:latin typeface="Futura"/>
                        </a:rPr>
                        <a:t>c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ito</a:t>
                      </a:r>
                      <a:endParaRPr lang="pt-BR" sz="2000" b="1" dirty="0">
                        <a:solidFill>
                          <a:srgbClr val="FF0000"/>
                        </a:solidFill>
                        <a:latin typeface="Futura"/>
                      </a:endParaRPr>
                    </a:p>
                    <a:p>
                      <a:r>
                        <a:rPr lang="pt-BR" sz="2000" b="1" dirty="0" err="1">
                          <a:latin typeface="Futura"/>
                        </a:rPr>
                        <a:t>galá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n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 </a:t>
                      </a:r>
                      <a:r>
                        <a:rPr lang="pt-BR" sz="2000" b="1" dirty="0">
                          <a:latin typeface="Futura"/>
                        </a:rPr>
                        <a:t>&gt; </a:t>
                      </a:r>
                      <a:r>
                        <a:rPr lang="pt-BR" sz="2000" b="1" dirty="0" err="1">
                          <a:latin typeface="Futura"/>
                        </a:rPr>
                        <a:t>galan</a:t>
                      </a:r>
                      <a:r>
                        <a:rPr lang="pt-BR" sz="2000" b="1" u="sng" dirty="0" err="1">
                          <a:latin typeface="Futura"/>
                        </a:rPr>
                        <a:t>z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uelo</a:t>
                      </a:r>
                      <a:endParaRPr lang="pt-BR" sz="2000" b="1" dirty="0">
                        <a:solidFill>
                          <a:srgbClr val="FF0000"/>
                        </a:solidFill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latin typeface="Futura"/>
                        </a:rPr>
                        <a:t>vo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z </a:t>
                      </a:r>
                      <a:r>
                        <a:rPr lang="pt-BR" sz="2000" b="1" dirty="0">
                          <a:latin typeface="Futura"/>
                        </a:rPr>
                        <a:t>&gt; </a:t>
                      </a:r>
                      <a:r>
                        <a:rPr lang="pt-BR" sz="2000" b="1" dirty="0" err="1">
                          <a:latin typeface="Futura"/>
                        </a:rPr>
                        <a:t>voce</a:t>
                      </a:r>
                      <a:r>
                        <a:rPr lang="pt-BR" sz="20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cita</a:t>
                      </a:r>
                      <a:endParaRPr lang="pt-BR" sz="2000" b="1" dirty="0">
                        <a:solidFill>
                          <a:srgbClr val="FF0000"/>
                        </a:solidFill>
                        <a:latin typeface="Futura"/>
                      </a:endParaRPr>
                    </a:p>
                    <a:p>
                      <a:endParaRPr lang="pt-BR" sz="20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>
                          <a:latin typeface="Futura"/>
                        </a:rPr>
                        <a:t>anima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l </a:t>
                      </a:r>
                      <a:r>
                        <a:rPr lang="pt-BR" sz="2000" b="1" dirty="0">
                          <a:latin typeface="Futura"/>
                        </a:rPr>
                        <a:t>&gt; animal</a:t>
                      </a: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Futura"/>
                        </a:rPr>
                        <a:t>ito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8428</TotalTime>
  <Words>768</Words>
  <Application>Microsoft Office PowerPoint</Application>
  <PresentationFormat>On-screen Show (4:3)</PresentationFormat>
  <Paragraphs>189</Paragraphs>
  <Slides>19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Home</dc:creator>
  <cp:lastModifiedBy>Adriana Feitosa</cp:lastModifiedBy>
  <cp:revision>397</cp:revision>
  <dcterms:created xsi:type="dcterms:W3CDTF">2013-01-08T22:47:55Z</dcterms:created>
  <dcterms:modified xsi:type="dcterms:W3CDTF">2020-05-27T11:21:35Z</dcterms:modified>
</cp:coreProperties>
</file>