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57" r:id="rId2"/>
    <p:sldId id="295" r:id="rId3"/>
    <p:sldId id="316" r:id="rId4"/>
    <p:sldId id="297" r:id="rId5"/>
    <p:sldId id="266" r:id="rId6"/>
    <p:sldId id="329" r:id="rId7"/>
    <p:sldId id="323" r:id="rId8"/>
    <p:sldId id="330" r:id="rId9"/>
    <p:sldId id="331" r:id="rId10"/>
    <p:sldId id="280" r:id="rId11"/>
    <p:sldId id="296" r:id="rId12"/>
    <p:sldId id="264" r:id="rId13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0049"/>
    <a:srgbClr val="FFFFFF"/>
    <a:srgbClr val="FF9900"/>
    <a:srgbClr val="FFFF99"/>
    <a:srgbClr val="FF00FF"/>
    <a:srgbClr val="FFDDFF"/>
    <a:srgbClr val="FFCC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Estilo com Tema 1 - Ênfas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Estilo com Tema 1 - Ênfas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269" autoAdjust="0"/>
  </p:normalViewPr>
  <p:slideViewPr>
    <p:cSldViewPr>
      <p:cViewPr varScale="1">
        <p:scale>
          <a:sx n="55" d="100"/>
          <a:sy n="55" d="100"/>
        </p:scale>
        <p:origin x="-180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6330A955-4921-40C9-9789-A2D184F2CF49}" type="datetimeFigureOut">
              <a:rPr lang="pt-BR"/>
              <a:pPr>
                <a:defRPr/>
              </a:pPr>
              <a:t>27/05/2020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FB11CA67-E9A1-432E-BBE1-8B40723DC033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84732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pt-BR">
                <a:ea typeface="Geneva" pitchFamily="124" charset="-128"/>
              </a:rPr>
              <a:t>Esta presentación en power point la podrás, de acuerdo con el currículum de cada grupo, trabajar vía cañón, televisión o pizarra digital interactiva. Esperamos que te sea muy útil.</a:t>
            </a:r>
          </a:p>
        </p:txBody>
      </p:sp>
      <p:sp>
        <p:nvSpPr>
          <p:cNvPr id="1843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8FE6AAA-6A07-4949-96F9-A745CF7E41FD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58065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>
              <a:ea typeface="Geneva" pitchFamily="124" charset="-128"/>
            </a:endParaRPr>
          </a:p>
        </p:txBody>
      </p:sp>
      <p:sp>
        <p:nvSpPr>
          <p:cNvPr id="3072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E61D550-44FC-4860-99C1-42890705A5DA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73009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s-ES" dirty="0">
                <a:ea typeface="Geneva" pitchFamily="124" charset="-128"/>
              </a:rPr>
              <a:t>Propón a los alumnos una competición. Habrá dos grupos.</a:t>
            </a:r>
          </a:p>
          <a:p>
            <a:r>
              <a:rPr lang="es-ES" dirty="0">
                <a:ea typeface="Geneva" pitchFamily="124" charset="-128"/>
              </a:rPr>
              <a:t>Cada grupo escribirá en una hoja frases sin las apócopes y contracciones para que el otro grupo complete.</a:t>
            </a:r>
          </a:p>
          <a:p>
            <a:endParaRPr lang="es-ES" dirty="0">
              <a:ea typeface="Geneva" pitchFamily="124" charset="-128"/>
            </a:endParaRPr>
          </a:p>
          <a:p>
            <a:r>
              <a:rPr lang="es-ES" dirty="0">
                <a:ea typeface="Geneva" pitchFamily="124" charset="-128"/>
              </a:rPr>
              <a:t>Determina cuánto tiempo tienen para esta etapa y si pueden consultar sus libros, diccionario o notas.</a:t>
            </a:r>
          </a:p>
          <a:p>
            <a:endParaRPr lang="es-ES" dirty="0">
              <a:ea typeface="Geneva" pitchFamily="124" charset="-128"/>
            </a:endParaRPr>
          </a:p>
          <a:p>
            <a:r>
              <a:rPr lang="es-ES" dirty="0">
                <a:ea typeface="Geneva" pitchFamily="124" charset="-128"/>
              </a:rPr>
              <a:t>Cambian las hojas entre los grupos para la corrección y luego otra vez para la validación de los puntos.</a:t>
            </a:r>
          </a:p>
        </p:txBody>
      </p:sp>
      <p:sp>
        <p:nvSpPr>
          <p:cNvPr id="3174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E97E775-B67E-4200-961D-DA5C4CA126CF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70806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_tradnl">
              <a:ea typeface="Geneva" pitchFamily="124" charset="-128"/>
            </a:endParaRPr>
          </a:p>
        </p:txBody>
      </p:sp>
      <p:sp>
        <p:nvSpPr>
          <p:cNvPr id="3277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B083B60-0CF7-4A40-8B27-24C8B0FB41C4}" type="slidenum">
              <a:rPr lang="pt-BR" smtClean="0"/>
              <a:pPr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3980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>
              <a:ea typeface="Geneva" pitchFamily="124" charset="-128"/>
            </a:endParaRPr>
          </a:p>
        </p:txBody>
      </p:sp>
      <p:sp>
        <p:nvSpPr>
          <p:cNvPr id="1946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33DF0BD-4D14-49CA-8F7C-DA158529FB0F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583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>
              <a:ea typeface="Geneva" pitchFamily="124" charset="-128"/>
            </a:endParaRPr>
          </a:p>
        </p:txBody>
      </p:sp>
      <p:sp>
        <p:nvSpPr>
          <p:cNvPr id="2150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0E856F7-A8EC-4AAC-9901-89054176775D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54863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>
              <a:ea typeface="Geneva" pitchFamily="124" charset="-128"/>
            </a:endParaRPr>
          </a:p>
        </p:txBody>
      </p:sp>
      <p:sp>
        <p:nvSpPr>
          <p:cNvPr id="2253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3D5B851-D769-4B7A-8483-F4C0C1660E4C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77716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>
              <a:ea typeface="Geneva" pitchFamily="124" charset="-128"/>
            </a:endParaRPr>
          </a:p>
        </p:txBody>
      </p:sp>
      <p:sp>
        <p:nvSpPr>
          <p:cNvPr id="2355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BCE0F14-328B-419E-986E-FF59227B7E9E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057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>
              <a:ea typeface="Geneva" pitchFamily="124" charset="-128"/>
            </a:endParaRPr>
          </a:p>
        </p:txBody>
      </p:sp>
      <p:sp>
        <p:nvSpPr>
          <p:cNvPr id="2458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59AF6B5-24CA-40F7-AD8E-8EAB0DC2A32F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46055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>
              <a:ea typeface="Geneva" pitchFamily="124" charset="-128"/>
            </a:endParaRPr>
          </a:p>
        </p:txBody>
      </p:sp>
      <p:sp>
        <p:nvSpPr>
          <p:cNvPr id="2458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59AF6B5-24CA-40F7-AD8E-8EAB0DC2A32F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46055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>
              <a:ea typeface="Geneva" pitchFamily="124" charset="-128"/>
            </a:endParaRPr>
          </a:p>
        </p:txBody>
      </p:sp>
      <p:sp>
        <p:nvSpPr>
          <p:cNvPr id="2355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BCE0F14-328B-419E-986E-FF59227B7E9E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057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>
              <a:ea typeface="Geneva" pitchFamily="124" charset="-128"/>
            </a:endParaRPr>
          </a:p>
        </p:txBody>
      </p:sp>
      <p:sp>
        <p:nvSpPr>
          <p:cNvPr id="2458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59AF6B5-24CA-40F7-AD8E-8EAB0DC2A32F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4605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2BC68-85D9-4C06-A722-D00AFFC2AD38}" type="datetimeFigureOut">
              <a:rPr lang="pt-BR"/>
              <a:pPr>
                <a:defRPr/>
              </a:pPr>
              <a:t>27/05/2020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552C4-3392-4F60-B333-86AC387BEFF8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Haga clic para modificar el estilo de texto del patrón</a:t>
            </a:r>
          </a:p>
          <a:p>
            <a:pPr lvl="1"/>
            <a:r>
              <a:rPr lang="x-none"/>
              <a:t>Segundo nivel</a:t>
            </a:r>
          </a:p>
          <a:p>
            <a:pPr lvl="2"/>
            <a:r>
              <a:rPr lang="x-none"/>
              <a:t>Tercer nivel</a:t>
            </a:r>
          </a:p>
          <a:p>
            <a:pPr lvl="3"/>
            <a:r>
              <a:rPr lang="x-none"/>
              <a:t>Cuarto nivel</a:t>
            </a:r>
          </a:p>
          <a:p>
            <a:pPr lvl="4"/>
            <a:r>
              <a:rPr lang="x-none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B83EF-EBBC-43FC-81DC-B3DE98A66BA5}" type="datetimeFigureOut">
              <a:rPr lang="pt-BR"/>
              <a:pPr>
                <a:defRPr/>
              </a:pPr>
              <a:t>27/05/2020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4A6E7-E443-46BE-A793-A3A240A92B6F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/>
              <a:t>Haga clic para modificar el estilo de texto del patrón</a:t>
            </a:r>
          </a:p>
          <a:p>
            <a:pPr lvl="1"/>
            <a:r>
              <a:rPr lang="x-none"/>
              <a:t>Segundo nivel</a:t>
            </a:r>
          </a:p>
          <a:p>
            <a:pPr lvl="2"/>
            <a:r>
              <a:rPr lang="x-none"/>
              <a:t>Tercer nivel</a:t>
            </a:r>
          </a:p>
          <a:p>
            <a:pPr lvl="3"/>
            <a:r>
              <a:rPr lang="x-none"/>
              <a:t>Cuarto nivel</a:t>
            </a:r>
          </a:p>
          <a:p>
            <a:pPr lvl="4"/>
            <a:r>
              <a:rPr lang="x-none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E6C38-3EC2-4BAA-93BB-A3B2F516A851}" type="datetimeFigureOut">
              <a:rPr lang="pt-BR"/>
              <a:pPr>
                <a:defRPr/>
              </a:pPr>
              <a:t>27/05/2020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1D578-FD1B-4098-B308-0311AE61A44A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Haga clic para modificar el estilo de texto del patrón</a:t>
            </a:r>
          </a:p>
          <a:p>
            <a:pPr lvl="1"/>
            <a:r>
              <a:rPr lang="x-none"/>
              <a:t>Segundo nivel</a:t>
            </a:r>
          </a:p>
          <a:p>
            <a:pPr lvl="2"/>
            <a:r>
              <a:rPr lang="x-none"/>
              <a:t>Tercer nivel</a:t>
            </a:r>
          </a:p>
          <a:p>
            <a:pPr lvl="3"/>
            <a:r>
              <a:rPr lang="x-none"/>
              <a:t>Cuarto nivel</a:t>
            </a:r>
          </a:p>
          <a:p>
            <a:pPr lvl="4"/>
            <a:r>
              <a:rPr lang="x-none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D7A37-9488-4F8D-BADC-C2E0FF38C886}" type="datetimeFigureOut">
              <a:rPr lang="pt-BR"/>
              <a:pPr>
                <a:defRPr/>
              </a:pPr>
              <a:t>27/05/2020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E2202-9139-4C2B-8B81-C12D1D9FD998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BF51D-0B4D-4E19-9C35-74FED07EE01C}" type="datetimeFigureOut">
              <a:rPr lang="pt-BR"/>
              <a:pPr>
                <a:defRPr/>
              </a:pPr>
              <a:t>27/05/2020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33B27-E750-4594-A36C-E5675BEFD994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Haga clic para modificar el estilo de texto del patrón</a:t>
            </a:r>
          </a:p>
          <a:p>
            <a:pPr lvl="1"/>
            <a:r>
              <a:rPr lang="x-none"/>
              <a:t>Segundo nivel</a:t>
            </a:r>
          </a:p>
          <a:p>
            <a:pPr lvl="2"/>
            <a:r>
              <a:rPr lang="x-none"/>
              <a:t>Tercer nivel</a:t>
            </a:r>
          </a:p>
          <a:p>
            <a:pPr lvl="3"/>
            <a:r>
              <a:rPr lang="x-none"/>
              <a:t>Cuarto nivel</a:t>
            </a:r>
          </a:p>
          <a:p>
            <a:pPr lvl="4"/>
            <a:r>
              <a:rPr lang="x-none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Haga clic para modificar el estilo de texto del patrón</a:t>
            </a:r>
          </a:p>
          <a:p>
            <a:pPr lvl="1"/>
            <a:r>
              <a:rPr lang="x-none"/>
              <a:t>Segundo nivel</a:t>
            </a:r>
          </a:p>
          <a:p>
            <a:pPr lvl="2"/>
            <a:r>
              <a:rPr lang="x-none"/>
              <a:t>Tercer nivel</a:t>
            </a:r>
          </a:p>
          <a:p>
            <a:pPr lvl="3"/>
            <a:r>
              <a:rPr lang="x-none"/>
              <a:t>Cuarto nivel</a:t>
            </a:r>
          </a:p>
          <a:p>
            <a:pPr lvl="4"/>
            <a:r>
              <a:rPr lang="x-none"/>
              <a:t>Quinto nivel</a:t>
            </a:r>
            <a:endParaRPr lang="es-ES"/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2A211-7094-447D-9481-60C0E1E53739}" type="datetimeFigureOut">
              <a:rPr lang="pt-BR"/>
              <a:pPr>
                <a:defRPr/>
              </a:pPr>
              <a:t>27/05/2020</a:t>
            </a:fld>
            <a:endParaRPr lang="pt-BR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5827E-1C0C-4889-9D64-A8AD1B98CE62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Haga clic para modificar el estilo de texto del patrón</a:t>
            </a:r>
          </a:p>
          <a:p>
            <a:pPr lvl="1"/>
            <a:r>
              <a:rPr lang="x-none"/>
              <a:t>Segundo nivel</a:t>
            </a:r>
          </a:p>
          <a:p>
            <a:pPr lvl="2"/>
            <a:r>
              <a:rPr lang="x-none"/>
              <a:t>Tercer nivel</a:t>
            </a:r>
          </a:p>
          <a:p>
            <a:pPr lvl="3"/>
            <a:r>
              <a:rPr lang="x-none"/>
              <a:t>Cuarto nivel</a:t>
            </a:r>
          </a:p>
          <a:p>
            <a:pPr lvl="4"/>
            <a:r>
              <a:rPr lang="x-none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Haga clic para modificar el estilo de texto del patrón</a:t>
            </a:r>
          </a:p>
          <a:p>
            <a:pPr lvl="1"/>
            <a:r>
              <a:rPr lang="x-none"/>
              <a:t>Segundo nivel</a:t>
            </a:r>
          </a:p>
          <a:p>
            <a:pPr lvl="2"/>
            <a:r>
              <a:rPr lang="x-none"/>
              <a:t>Tercer nivel</a:t>
            </a:r>
          </a:p>
          <a:p>
            <a:pPr lvl="3"/>
            <a:r>
              <a:rPr lang="x-none"/>
              <a:t>Cuarto nivel</a:t>
            </a:r>
          </a:p>
          <a:p>
            <a:pPr lvl="4"/>
            <a:r>
              <a:rPr lang="x-none"/>
              <a:t>Quinto nivel</a:t>
            </a:r>
            <a:endParaRPr lang="es-ES"/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8EF4E-842D-4611-B0DF-9CD2ABE93EA1}" type="datetimeFigureOut">
              <a:rPr lang="pt-BR"/>
              <a:pPr>
                <a:defRPr/>
              </a:pPr>
              <a:t>27/05/2020</a:t>
            </a:fld>
            <a:endParaRPr lang="pt-BR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4868B-0E0B-4C06-B1D7-01A2BC056A62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 para editar título</a:t>
            </a:r>
            <a:endParaRPr lang="es-ES"/>
          </a:p>
        </p:txBody>
      </p:sp>
      <p:sp>
        <p:nvSpPr>
          <p:cNvPr id="3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59E050-2595-46C2-9A76-F44B374E0731}" type="datetimeFigureOut">
              <a:rPr lang="pt-BR"/>
              <a:pPr>
                <a:defRPr/>
              </a:pPr>
              <a:t>27/05/2020</a:t>
            </a:fld>
            <a:endParaRPr lang="pt-BR"/>
          </a:p>
        </p:txBody>
      </p:sp>
      <p:sp>
        <p:nvSpPr>
          <p:cNvPr id="4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C6B62-32D9-47FF-B819-E8374E127492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8222E-4AE8-4DA2-8DAE-140589F8DCC5}" type="datetimeFigureOut">
              <a:rPr lang="pt-BR"/>
              <a:pPr>
                <a:defRPr/>
              </a:pPr>
              <a:t>27/05/2020</a:t>
            </a:fld>
            <a:endParaRPr lang="pt-BR"/>
          </a:p>
        </p:txBody>
      </p:sp>
      <p:sp>
        <p:nvSpPr>
          <p:cNvPr id="3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C882F-3C46-4DE2-BB8B-DE0647EDD9A0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Haga clic para modificar el estilo de texto del patrón</a:t>
            </a:r>
          </a:p>
          <a:p>
            <a:pPr lvl="1"/>
            <a:r>
              <a:rPr lang="x-none"/>
              <a:t>Segundo nivel</a:t>
            </a:r>
          </a:p>
          <a:p>
            <a:pPr lvl="2"/>
            <a:r>
              <a:rPr lang="x-none"/>
              <a:t>Tercer nivel</a:t>
            </a:r>
          </a:p>
          <a:p>
            <a:pPr lvl="3"/>
            <a:r>
              <a:rPr lang="x-none"/>
              <a:t>Cuarto nivel</a:t>
            </a:r>
          </a:p>
          <a:p>
            <a:pPr lvl="4"/>
            <a:r>
              <a:rPr lang="x-none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BD478-F5DD-43EB-8422-B93AD4DDEF36}" type="datetimeFigureOut">
              <a:rPr lang="pt-BR"/>
              <a:pPr>
                <a:defRPr/>
              </a:pPr>
              <a:t>27/05/2020</a:t>
            </a:fld>
            <a:endParaRPr lang="pt-BR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77049-F7D7-43C3-920F-7CB78EFA7BBF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4B3BC-22D7-4AE6-B046-88D4A98B7AAD}" type="datetimeFigureOut">
              <a:rPr lang="pt-BR"/>
              <a:pPr>
                <a:defRPr/>
              </a:pPr>
              <a:t>27/05/2020</a:t>
            </a:fld>
            <a:endParaRPr lang="pt-BR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7D44C-30B0-476C-B8E0-44C969140863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Clic para editar título</a:t>
            </a:r>
            <a:endParaRPr lang="es-ES"/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Haga clic para modificar el estilo de texto del patrón</a:t>
            </a:r>
          </a:p>
          <a:p>
            <a:pPr lvl="1"/>
            <a:r>
              <a:rPr lang="pt-BR"/>
              <a:t>Segundo nivel</a:t>
            </a:r>
          </a:p>
          <a:p>
            <a:pPr lvl="2"/>
            <a:r>
              <a:rPr lang="pt-BR"/>
              <a:t>Tercer nivel</a:t>
            </a:r>
          </a:p>
          <a:p>
            <a:pPr lvl="3"/>
            <a:r>
              <a:rPr lang="pt-BR"/>
              <a:t>Cuarto nivel</a:t>
            </a:r>
          </a:p>
          <a:p>
            <a:pPr lvl="4"/>
            <a:r>
              <a:rPr lang="pt-BR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9513E66-66F9-43EA-B900-564CEE27C45E}" type="datetimeFigureOut">
              <a:rPr lang="pt-BR"/>
              <a:pPr>
                <a:defRPr/>
              </a:pPr>
              <a:t>27/05/2020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Geneva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69E2D72-7956-4B80-A28B-C1D80910C324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pic>
        <p:nvPicPr>
          <p:cNvPr id="1031" name="Imagen 6" descr="PPT_Boletin santillana.jp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Geneva" pitchFamily="12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Geneva" pitchFamily="124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Geneva" pitchFamily="12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Geneva" pitchFamily="12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Geneva" pitchFamily="12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Geneva" pitchFamily="12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sp>
        <p:nvSpPr>
          <p:cNvPr id="1029" name="CaixaDeTexto 3"/>
          <p:cNvSpPr txBox="1">
            <a:spLocks noChangeArrowheads="1"/>
          </p:cNvSpPr>
          <p:nvPr/>
        </p:nvSpPr>
        <p:spPr bwMode="auto">
          <a:xfrm>
            <a:off x="539552" y="2348880"/>
            <a:ext cx="8001000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500" b="1">
                <a:solidFill>
                  <a:srgbClr val="E60049"/>
                </a:solidFill>
                <a:latin typeface="Futura" charset="0"/>
              </a:rPr>
              <a:t>CONTRACCIONES Y APÓCOPES</a:t>
            </a:r>
            <a:endParaRPr lang="pt-BR" sz="2000" b="1" dirty="0">
              <a:solidFill>
                <a:srgbClr val="E60049"/>
              </a:solidFill>
              <a:latin typeface="Futur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6"/>
          <p:cNvSpPr>
            <a:spLocks noChangeArrowheads="1"/>
          </p:cNvSpPr>
          <p:nvPr/>
        </p:nvSpPr>
        <p:spPr bwMode="auto">
          <a:xfrm>
            <a:off x="0" y="-7477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sp>
        <p:nvSpPr>
          <p:cNvPr id="8" name="CaixaDeTexto 6"/>
          <p:cNvSpPr txBox="1">
            <a:spLocks noChangeArrowheads="1"/>
          </p:cNvSpPr>
          <p:nvPr/>
        </p:nvSpPr>
        <p:spPr bwMode="auto">
          <a:xfrm>
            <a:off x="71438" y="4824413"/>
            <a:ext cx="1214437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000" b="1">
                <a:latin typeface="Candara" pitchFamily="34" charset="0"/>
              </a:rPr>
              <a:t>C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9" name="CaixaDeTexto 6"/>
          <p:cNvSpPr txBox="1">
            <a:spLocks noChangeArrowheads="1"/>
          </p:cNvSpPr>
          <p:nvPr/>
        </p:nvSpPr>
        <p:spPr bwMode="auto">
          <a:xfrm>
            <a:off x="928688" y="4522788"/>
            <a:ext cx="1071562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O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0" name="CaixaDeTexto 6"/>
          <p:cNvSpPr txBox="1">
            <a:spLocks noChangeArrowheads="1"/>
          </p:cNvSpPr>
          <p:nvPr/>
        </p:nvSpPr>
        <p:spPr bwMode="auto">
          <a:xfrm>
            <a:off x="1714500" y="4165600"/>
            <a:ext cx="1071563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M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1" name="CaixaDeTexto 6"/>
          <p:cNvSpPr txBox="1">
            <a:spLocks noChangeArrowheads="1"/>
          </p:cNvSpPr>
          <p:nvPr/>
        </p:nvSpPr>
        <p:spPr bwMode="auto">
          <a:xfrm>
            <a:off x="2500313" y="3752850"/>
            <a:ext cx="1071562" cy="1016000"/>
          </a:xfrm>
          <a:prstGeom prst="rect">
            <a:avLst/>
          </a:prstGeom>
          <a:solidFill>
            <a:srgbClr val="FF9900">
              <a:alpha val="37646"/>
            </a:srgbClr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P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2" name="CaixaDeTexto 6"/>
          <p:cNvSpPr txBox="1">
            <a:spLocks noChangeArrowheads="1"/>
          </p:cNvSpPr>
          <p:nvPr/>
        </p:nvSpPr>
        <p:spPr bwMode="auto">
          <a:xfrm>
            <a:off x="3214688" y="3308350"/>
            <a:ext cx="1071562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E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3" name="CaixaDeTexto 6"/>
          <p:cNvSpPr txBox="1">
            <a:spLocks noChangeArrowheads="1"/>
          </p:cNvSpPr>
          <p:nvPr/>
        </p:nvSpPr>
        <p:spPr bwMode="auto">
          <a:xfrm>
            <a:off x="4000500" y="2879725"/>
            <a:ext cx="1071563" cy="1016000"/>
          </a:xfrm>
          <a:prstGeom prst="rect">
            <a:avLst/>
          </a:prstGeom>
          <a:solidFill>
            <a:srgbClr val="FF0000">
              <a:alpha val="38039"/>
            </a:srgb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T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4" name="CaixaDeTexto 6"/>
          <p:cNvSpPr txBox="1">
            <a:spLocks noChangeArrowheads="1"/>
          </p:cNvSpPr>
          <p:nvPr/>
        </p:nvSpPr>
        <p:spPr bwMode="auto">
          <a:xfrm>
            <a:off x="4786313" y="2466975"/>
            <a:ext cx="1071562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I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5" name="CaixaDeTexto 6"/>
          <p:cNvSpPr txBox="1">
            <a:spLocks noChangeArrowheads="1"/>
          </p:cNvSpPr>
          <p:nvPr/>
        </p:nvSpPr>
        <p:spPr bwMode="auto">
          <a:xfrm>
            <a:off x="5572125" y="2109788"/>
            <a:ext cx="1071563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C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6" name="CaixaDeTexto 6"/>
          <p:cNvSpPr txBox="1">
            <a:spLocks noChangeArrowheads="1"/>
          </p:cNvSpPr>
          <p:nvPr/>
        </p:nvSpPr>
        <p:spPr bwMode="auto">
          <a:xfrm>
            <a:off x="6357938" y="1681163"/>
            <a:ext cx="1071562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I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7" name="CaixaDeTexto 6"/>
          <p:cNvSpPr txBox="1">
            <a:spLocks noChangeArrowheads="1"/>
          </p:cNvSpPr>
          <p:nvPr/>
        </p:nvSpPr>
        <p:spPr bwMode="auto">
          <a:xfrm>
            <a:off x="7143750" y="1323975"/>
            <a:ext cx="1071563" cy="1016000"/>
          </a:xfrm>
          <a:prstGeom prst="rect">
            <a:avLst/>
          </a:prstGeom>
          <a:solidFill>
            <a:srgbClr val="FFC000">
              <a:alpha val="38039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000" b="1">
                <a:latin typeface="Candara" pitchFamily="34" charset="0"/>
              </a:rPr>
              <a:t>Ó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8" name="CaixaDeTexto 6"/>
          <p:cNvSpPr txBox="1">
            <a:spLocks noChangeArrowheads="1"/>
          </p:cNvSpPr>
          <p:nvPr/>
        </p:nvSpPr>
        <p:spPr bwMode="auto">
          <a:xfrm>
            <a:off x="7929563" y="950913"/>
            <a:ext cx="1071562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N</a:t>
            </a:r>
            <a:endParaRPr lang="pt-BR" sz="2000" b="1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 animBg="1"/>
      <p:bldP spid="9" grpId="0" build="allAtOnce" animBg="1"/>
      <p:bldP spid="10" grpId="0" build="allAtOnce" animBg="1"/>
      <p:bldP spid="11" grpId="0" build="allAtOnce" animBg="1"/>
      <p:bldP spid="12" grpId="0" build="allAtOnce" animBg="1"/>
      <p:bldP spid="13" grpId="0" build="allAtOnce" animBg="1"/>
      <p:bldP spid="14" grpId="0" build="allAtOnce" animBg="1"/>
      <p:bldP spid="15" grpId="0" build="allAtOnce" animBg="1"/>
      <p:bldP spid="16" grpId="0" build="allAtOnce" animBg="1"/>
      <p:bldP spid="17" grpId="0" build="allAtOnce" animBg="1"/>
      <p:bldP spid="18" grpId="0" build="allAtOnce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6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s-ES">
              <a:solidFill>
                <a:schemeClr val="tx1">
                  <a:lumMod val="75000"/>
                  <a:lumOff val="25000"/>
                </a:schemeClr>
              </a:solidFill>
              <a:latin typeface="Futura"/>
              <a:ea typeface="Geneva" charset="0"/>
              <a:cs typeface="Futura"/>
            </a:endParaRPr>
          </a:p>
        </p:txBody>
      </p:sp>
      <p:sp>
        <p:nvSpPr>
          <p:cNvPr id="19" name="CaixaDeTexto 3"/>
          <p:cNvSpPr txBox="1">
            <a:spLocks noChangeArrowheads="1"/>
          </p:cNvSpPr>
          <p:nvPr/>
        </p:nvSpPr>
        <p:spPr bwMode="auto">
          <a:xfrm>
            <a:off x="357188" y="1052513"/>
            <a:ext cx="8429625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404040"/>
                </a:solidFill>
                <a:latin typeface="Futura" charset="0"/>
              </a:rPr>
              <a:t>2 grupos;</a:t>
            </a:r>
          </a:p>
          <a:p>
            <a:pPr eaLnBrk="1" hangingPunct="1"/>
            <a:endParaRPr lang="es-ES" sz="2400" dirty="0">
              <a:solidFill>
                <a:srgbClr val="404040"/>
              </a:solidFill>
              <a:latin typeface="Futura" charset="0"/>
            </a:endParaRPr>
          </a:p>
          <a:p>
            <a:pPr eaLnBrk="1" hangingPunct="1"/>
            <a:r>
              <a:rPr lang="es-ES" sz="2400" dirty="0">
                <a:solidFill>
                  <a:srgbClr val="404040"/>
                </a:solidFill>
                <a:latin typeface="Futura" charset="0"/>
              </a:rPr>
              <a:t>Cada grupo: </a:t>
            </a:r>
          </a:p>
          <a:p>
            <a:pPr eaLnBrk="1" hangingPunct="1"/>
            <a:r>
              <a:rPr lang="es-ES" sz="2400" dirty="0">
                <a:solidFill>
                  <a:srgbClr val="404040"/>
                </a:solidFill>
                <a:latin typeface="Futura" charset="0"/>
              </a:rPr>
              <a:t>escribirá frases sin las apócopes y contracciones.</a:t>
            </a:r>
          </a:p>
          <a:p>
            <a:pPr eaLnBrk="1" hangingPunct="1"/>
            <a:endParaRPr lang="es-ES" sz="2400" dirty="0">
              <a:solidFill>
                <a:srgbClr val="404040"/>
              </a:solidFill>
              <a:latin typeface="Futura" charset="0"/>
            </a:endParaRPr>
          </a:p>
          <a:p>
            <a:pPr eaLnBrk="1" hangingPunct="1"/>
            <a:r>
              <a:rPr lang="es-ES" sz="2400" dirty="0">
                <a:solidFill>
                  <a:srgbClr val="404040"/>
                </a:solidFill>
                <a:latin typeface="Futura" charset="0"/>
              </a:rPr>
              <a:t>Cambiarán las hojas para que el otro grupo complete con las apócopes y contracciones correspondientes.</a:t>
            </a:r>
          </a:p>
          <a:p>
            <a:pPr eaLnBrk="1" hangingPunct="1"/>
            <a:r>
              <a:rPr lang="es-ES" sz="2400" dirty="0">
                <a:solidFill>
                  <a:srgbClr val="404040"/>
                </a:solidFill>
                <a:latin typeface="Futura" charset="0"/>
              </a:rPr>
              <a:t>Luego intercambian las hojas otra vez para la corrección.</a:t>
            </a:r>
          </a:p>
          <a:p>
            <a:pPr eaLnBrk="1" hangingPunct="1"/>
            <a:endParaRPr lang="es-ES" sz="2400" dirty="0">
              <a:solidFill>
                <a:srgbClr val="404040"/>
              </a:solidFill>
              <a:latin typeface="Futura" charset="0"/>
            </a:endParaRPr>
          </a:p>
          <a:p>
            <a:pPr eaLnBrk="1" hangingPunct="1"/>
            <a:r>
              <a:rPr lang="es-ES" sz="2400" dirty="0">
                <a:solidFill>
                  <a:srgbClr val="404040"/>
                </a:solidFill>
                <a:latin typeface="Futura" charset="0"/>
              </a:rPr>
              <a:t>Gana el grupo que haya completado correctamente más frases.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sp>
        <p:nvSpPr>
          <p:cNvPr id="16387" name="Espaço Reservado para Texto 11"/>
          <p:cNvSpPr txBox="1">
            <a:spLocks/>
          </p:cNvSpPr>
          <p:nvPr/>
        </p:nvSpPr>
        <p:spPr bwMode="auto">
          <a:xfrm>
            <a:off x="785813" y="1000125"/>
            <a:ext cx="731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s-ES_tradnl" sz="4800" b="1">
                <a:solidFill>
                  <a:srgbClr val="E60049"/>
                </a:solidFill>
                <a:latin typeface="Futura" charset="0"/>
              </a:rPr>
              <a:t>¡Gracias!</a:t>
            </a:r>
          </a:p>
        </p:txBody>
      </p:sp>
      <p:pic>
        <p:nvPicPr>
          <p:cNvPr id="15366" name="Picture 9" descr="http://www.abcschool.com/immagini/smile_00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71750" y="1928813"/>
            <a:ext cx="3810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aixaDeTexto 6"/>
          <p:cNvSpPr txBox="1">
            <a:spLocks noChangeArrowheads="1"/>
          </p:cNvSpPr>
          <p:nvPr/>
        </p:nvSpPr>
        <p:spPr bwMode="auto">
          <a:xfrm>
            <a:off x="71438" y="4262438"/>
            <a:ext cx="714375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000" b="1">
                <a:latin typeface="Candara" pitchFamily="34" charset="0"/>
              </a:rPr>
              <a:t>C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26" name="CaixaDeTexto 6"/>
          <p:cNvSpPr txBox="1">
            <a:spLocks noChangeArrowheads="1"/>
          </p:cNvSpPr>
          <p:nvPr/>
        </p:nvSpPr>
        <p:spPr bwMode="auto">
          <a:xfrm>
            <a:off x="642938" y="3889375"/>
            <a:ext cx="714375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O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27" name="CaixaDeTexto 6"/>
          <p:cNvSpPr txBox="1">
            <a:spLocks noChangeArrowheads="1"/>
          </p:cNvSpPr>
          <p:nvPr/>
        </p:nvSpPr>
        <p:spPr bwMode="auto">
          <a:xfrm>
            <a:off x="1214438" y="3389313"/>
            <a:ext cx="785812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N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28" name="CaixaDeTexto 6"/>
          <p:cNvSpPr txBox="1">
            <a:spLocks noChangeArrowheads="1"/>
          </p:cNvSpPr>
          <p:nvPr/>
        </p:nvSpPr>
        <p:spPr bwMode="auto">
          <a:xfrm>
            <a:off x="1785938" y="2889250"/>
            <a:ext cx="714375" cy="1016000"/>
          </a:xfrm>
          <a:prstGeom prst="rect">
            <a:avLst/>
          </a:prstGeom>
          <a:solidFill>
            <a:srgbClr val="FF9900">
              <a:alpha val="37646"/>
            </a:srgbClr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T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30" name="CaixaDeTexto 6"/>
          <p:cNvSpPr txBox="1">
            <a:spLocks noChangeArrowheads="1"/>
          </p:cNvSpPr>
          <p:nvPr/>
        </p:nvSpPr>
        <p:spPr bwMode="auto">
          <a:xfrm>
            <a:off x="2286000" y="2389188"/>
            <a:ext cx="642938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E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31" name="CaixaDeTexto 6"/>
          <p:cNvSpPr txBox="1">
            <a:spLocks noChangeArrowheads="1"/>
          </p:cNvSpPr>
          <p:nvPr/>
        </p:nvSpPr>
        <p:spPr bwMode="auto">
          <a:xfrm>
            <a:off x="2786063" y="1889125"/>
            <a:ext cx="642937" cy="1016000"/>
          </a:xfrm>
          <a:prstGeom prst="rect">
            <a:avLst/>
          </a:prstGeom>
          <a:solidFill>
            <a:srgbClr val="FF0000">
              <a:alpha val="38039"/>
            </a:srgb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X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32" name="CaixaDeTexto 6"/>
          <p:cNvSpPr txBox="1">
            <a:spLocks noChangeArrowheads="1"/>
          </p:cNvSpPr>
          <p:nvPr/>
        </p:nvSpPr>
        <p:spPr bwMode="auto">
          <a:xfrm>
            <a:off x="3143250" y="1333500"/>
            <a:ext cx="714375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T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33" name="CaixaDeTexto 6"/>
          <p:cNvSpPr txBox="1">
            <a:spLocks noChangeArrowheads="1"/>
          </p:cNvSpPr>
          <p:nvPr/>
        </p:nvSpPr>
        <p:spPr bwMode="auto">
          <a:xfrm>
            <a:off x="3571875" y="976313"/>
            <a:ext cx="642938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U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34" name="CaixaDeTexto 6"/>
          <p:cNvSpPr txBox="1">
            <a:spLocks noChangeArrowheads="1"/>
          </p:cNvSpPr>
          <p:nvPr/>
        </p:nvSpPr>
        <p:spPr bwMode="auto">
          <a:xfrm>
            <a:off x="4000500" y="476250"/>
            <a:ext cx="714375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A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35" name="CaixaDeTexto 6"/>
          <p:cNvSpPr txBox="1">
            <a:spLocks noChangeArrowheads="1"/>
          </p:cNvSpPr>
          <p:nvPr/>
        </p:nvSpPr>
        <p:spPr bwMode="auto">
          <a:xfrm>
            <a:off x="4572000" y="762000"/>
            <a:ext cx="642938" cy="1016000"/>
          </a:xfrm>
          <a:prstGeom prst="rect">
            <a:avLst/>
          </a:prstGeom>
          <a:solidFill>
            <a:srgbClr val="FFC000">
              <a:alpha val="38039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000" b="1">
                <a:latin typeface="Candara" pitchFamily="34" charset="0"/>
              </a:rPr>
              <a:t>L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36" name="CaixaDeTexto 6"/>
          <p:cNvSpPr txBox="1">
            <a:spLocks noChangeArrowheads="1"/>
          </p:cNvSpPr>
          <p:nvPr/>
        </p:nvSpPr>
        <p:spPr bwMode="auto">
          <a:xfrm>
            <a:off x="5143500" y="1262063"/>
            <a:ext cx="642938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I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37" name="CaixaDeTexto 6"/>
          <p:cNvSpPr txBox="1">
            <a:spLocks noChangeArrowheads="1"/>
          </p:cNvSpPr>
          <p:nvPr/>
        </p:nvSpPr>
        <p:spPr bwMode="auto">
          <a:xfrm>
            <a:off x="5572125" y="1833563"/>
            <a:ext cx="714375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Z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38" name="CaixaDeTexto 6"/>
          <p:cNvSpPr txBox="1">
            <a:spLocks noChangeArrowheads="1"/>
          </p:cNvSpPr>
          <p:nvPr/>
        </p:nvSpPr>
        <p:spPr bwMode="auto">
          <a:xfrm>
            <a:off x="6072188" y="2405063"/>
            <a:ext cx="642937" cy="1016000"/>
          </a:xfrm>
          <a:prstGeom prst="rect">
            <a:avLst/>
          </a:prstGeom>
          <a:solidFill>
            <a:srgbClr val="FF0000">
              <a:alpha val="38039"/>
            </a:srgb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A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39" name="CaixaDeTexto 6"/>
          <p:cNvSpPr txBox="1">
            <a:spLocks noChangeArrowheads="1"/>
          </p:cNvSpPr>
          <p:nvPr/>
        </p:nvSpPr>
        <p:spPr bwMode="auto">
          <a:xfrm>
            <a:off x="6643688" y="2833688"/>
            <a:ext cx="785812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C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40" name="CaixaDeTexto 6"/>
          <p:cNvSpPr txBox="1">
            <a:spLocks noChangeArrowheads="1"/>
          </p:cNvSpPr>
          <p:nvPr/>
        </p:nvSpPr>
        <p:spPr bwMode="auto">
          <a:xfrm>
            <a:off x="7215188" y="3333750"/>
            <a:ext cx="642937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I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41" name="CaixaDeTexto 6"/>
          <p:cNvSpPr txBox="1">
            <a:spLocks noChangeArrowheads="1"/>
          </p:cNvSpPr>
          <p:nvPr/>
        </p:nvSpPr>
        <p:spPr bwMode="auto">
          <a:xfrm>
            <a:off x="7643813" y="3762375"/>
            <a:ext cx="714375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O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42" name="CaixaDeTexto 6"/>
          <p:cNvSpPr txBox="1">
            <a:spLocks noChangeArrowheads="1"/>
          </p:cNvSpPr>
          <p:nvPr/>
        </p:nvSpPr>
        <p:spPr bwMode="auto">
          <a:xfrm>
            <a:off x="8143875" y="4191000"/>
            <a:ext cx="785813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N</a:t>
            </a:r>
            <a:endParaRPr lang="pt-BR" sz="2000" b="1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4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4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build="allAtOnce" animBg="1"/>
      <p:bldP spid="26" grpId="0" build="allAtOnce" animBg="1"/>
      <p:bldP spid="27" grpId="0" build="allAtOnce" animBg="1"/>
      <p:bldP spid="28" grpId="0" build="allAtOnce" animBg="1"/>
      <p:bldP spid="30" grpId="0" build="allAtOnce" animBg="1"/>
      <p:bldP spid="31" grpId="0" build="allAtOnce" animBg="1"/>
      <p:bldP spid="32" grpId="0" build="allAtOnce" animBg="1"/>
      <p:bldP spid="33" grpId="0" build="allAtOnce" animBg="1"/>
      <p:bldP spid="34" grpId="0" build="allAtOnce" animBg="1"/>
      <p:bldP spid="35" grpId="0" build="allAtOnce" animBg="1"/>
      <p:bldP spid="36" grpId="0" build="allAtOnce" animBg="1"/>
      <p:bldP spid="37" grpId="0" build="allAtOnce" animBg="1"/>
      <p:bldP spid="38" grpId="0" build="allAtOnce" animBg="1"/>
      <p:bldP spid="39" grpId="0" build="allAtOnce" animBg="1"/>
      <p:bldP spid="40" grpId="0" build="allAtOnce" animBg="1"/>
      <p:bldP spid="41" grpId="0" build="allAtOnce" animBg="1"/>
      <p:bldP spid="42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6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>
              <a:latin typeface="Futura" charset="0"/>
            </a:endParaRPr>
          </a:p>
        </p:txBody>
      </p:sp>
      <p:pic>
        <p:nvPicPr>
          <p:cNvPr id="4" name="Imagem 3" descr="https://encrypted-tbn3.gstatic.com/images?q=tbn:ANd9GcS9gKdcOl3Z6vIw1GJFtDTqah4RSkMBOqB3E8gBsp3uDfw_d9oPow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32656"/>
            <a:ext cx="8424936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6"/>
          <p:cNvSpPr>
            <a:spLocks noChangeArrowheads="1"/>
          </p:cNvSpPr>
          <p:nvPr/>
        </p:nvSpPr>
        <p:spPr bwMode="auto">
          <a:xfrm>
            <a:off x="0" y="-7477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sp>
        <p:nvSpPr>
          <p:cNvPr id="8" name="CaixaDeTexto 6"/>
          <p:cNvSpPr txBox="1">
            <a:spLocks noChangeArrowheads="1"/>
          </p:cNvSpPr>
          <p:nvPr/>
        </p:nvSpPr>
        <p:spPr bwMode="auto">
          <a:xfrm>
            <a:off x="71438" y="4824413"/>
            <a:ext cx="1214437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000" b="1">
                <a:latin typeface="Candara" pitchFamily="34" charset="0"/>
              </a:rPr>
              <a:t>E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9" name="CaixaDeTexto 6"/>
          <p:cNvSpPr txBox="1">
            <a:spLocks noChangeArrowheads="1"/>
          </p:cNvSpPr>
          <p:nvPr/>
        </p:nvSpPr>
        <p:spPr bwMode="auto">
          <a:xfrm>
            <a:off x="928688" y="4522788"/>
            <a:ext cx="1071562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X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0" name="CaixaDeTexto 6"/>
          <p:cNvSpPr txBox="1">
            <a:spLocks noChangeArrowheads="1"/>
          </p:cNvSpPr>
          <p:nvPr/>
        </p:nvSpPr>
        <p:spPr bwMode="auto">
          <a:xfrm>
            <a:off x="1714500" y="4165600"/>
            <a:ext cx="1071563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P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1" name="CaixaDeTexto 6"/>
          <p:cNvSpPr txBox="1">
            <a:spLocks noChangeArrowheads="1"/>
          </p:cNvSpPr>
          <p:nvPr/>
        </p:nvSpPr>
        <p:spPr bwMode="auto">
          <a:xfrm>
            <a:off x="2500313" y="3752850"/>
            <a:ext cx="1071562" cy="1016000"/>
          </a:xfrm>
          <a:prstGeom prst="rect">
            <a:avLst/>
          </a:prstGeom>
          <a:solidFill>
            <a:srgbClr val="FF9900">
              <a:alpha val="37646"/>
            </a:srgbClr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L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2" name="CaixaDeTexto 6"/>
          <p:cNvSpPr txBox="1">
            <a:spLocks noChangeArrowheads="1"/>
          </p:cNvSpPr>
          <p:nvPr/>
        </p:nvSpPr>
        <p:spPr bwMode="auto">
          <a:xfrm>
            <a:off x="3214688" y="3308350"/>
            <a:ext cx="1071562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I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3" name="CaixaDeTexto 6"/>
          <p:cNvSpPr txBox="1">
            <a:spLocks noChangeArrowheads="1"/>
          </p:cNvSpPr>
          <p:nvPr/>
        </p:nvSpPr>
        <p:spPr bwMode="auto">
          <a:xfrm>
            <a:off x="4000500" y="2879725"/>
            <a:ext cx="1071563" cy="1016000"/>
          </a:xfrm>
          <a:prstGeom prst="rect">
            <a:avLst/>
          </a:prstGeom>
          <a:solidFill>
            <a:srgbClr val="FF0000">
              <a:alpha val="38039"/>
            </a:srgb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C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4" name="CaixaDeTexto 6"/>
          <p:cNvSpPr txBox="1">
            <a:spLocks noChangeArrowheads="1"/>
          </p:cNvSpPr>
          <p:nvPr/>
        </p:nvSpPr>
        <p:spPr bwMode="auto">
          <a:xfrm>
            <a:off x="4786313" y="2466975"/>
            <a:ext cx="1071562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A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5" name="CaixaDeTexto 6"/>
          <p:cNvSpPr txBox="1">
            <a:spLocks noChangeArrowheads="1"/>
          </p:cNvSpPr>
          <p:nvPr/>
        </p:nvSpPr>
        <p:spPr bwMode="auto">
          <a:xfrm>
            <a:off x="5572125" y="2109788"/>
            <a:ext cx="1071563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C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6" name="CaixaDeTexto 6"/>
          <p:cNvSpPr txBox="1">
            <a:spLocks noChangeArrowheads="1"/>
          </p:cNvSpPr>
          <p:nvPr/>
        </p:nvSpPr>
        <p:spPr bwMode="auto">
          <a:xfrm>
            <a:off x="6357938" y="1681163"/>
            <a:ext cx="1071562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I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7" name="CaixaDeTexto 6"/>
          <p:cNvSpPr txBox="1">
            <a:spLocks noChangeArrowheads="1"/>
          </p:cNvSpPr>
          <p:nvPr/>
        </p:nvSpPr>
        <p:spPr bwMode="auto">
          <a:xfrm>
            <a:off x="7143750" y="1323975"/>
            <a:ext cx="1071563" cy="1016000"/>
          </a:xfrm>
          <a:prstGeom prst="rect">
            <a:avLst/>
          </a:prstGeom>
          <a:solidFill>
            <a:srgbClr val="FFC000">
              <a:alpha val="38039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000" b="1">
                <a:latin typeface="Candara" pitchFamily="34" charset="0"/>
              </a:rPr>
              <a:t>Ó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8" name="CaixaDeTexto 6"/>
          <p:cNvSpPr txBox="1">
            <a:spLocks noChangeArrowheads="1"/>
          </p:cNvSpPr>
          <p:nvPr/>
        </p:nvSpPr>
        <p:spPr bwMode="auto">
          <a:xfrm>
            <a:off x="7929563" y="950913"/>
            <a:ext cx="1071562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N</a:t>
            </a:r>
            <a:endParaRPr lang="pt-BR" sz="2000" b="1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 animBg="1"/>
      <p:bldP spid="9" grpId="0" build="allAtOnce" animBg="1"/>
      <p:bldP spid="10" grpId="0" build="allAtOnce" animBg="1"/>
      <p:bldP spid="11" grpId="0" build="allAtOnce" animBg="1"/>
      <p:bldP spid="12" grpId="0" build="allAtOnce" animBg="1"/>
      <p:bldP spid="13" grpId="0" build="allAtOnce" animBg="1"/>
      <p:bldP spid="14" grpId="0" build="allAtOnce" animBg="1"/>
      <p:bldP spid="15" grpId="0" build="allAtOnce" animBg="1"/>
      <p:bldP spid="16" grpId="0" build="allAtOnce" animBg="1"/>
      <p:bldP spid="17" grpId="0" build="allAtOnce" animBg="1"/>
      <p:bldP spid="18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sp>
        <p:nvSpPr>
          <p:cNvPr id="12293" name="CaixaDeTexto 3"/>
          <p:cNvSpPr txBox="1">
            <a:spLocks noChangeArrowheads="1"/>
          </p:cNvSpPr>
          <p:nvPr/>
        </p:nvSpPr>
        <p:spPr bwMode="auto">
          <a:xfrm>
            <a:off x="250825" y="404813"/>
            <a:ext cx="8642350" cy="3385542"/>
          </a:xfrm>
          <a:prstGeom prst="rect">
            <a:avLst/>
          </a:prstGeom>
          <a:noFill/>
          <a:ln w="28575">
            <a:solidFill>
              <a:srgbClr val="E6004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pt-BR" sz="3500" b="1" dirty="0">
                <a:solidFill>
                  <a:srgbClr val="E6004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Apócope</a:t>
            </a:r>
          </a:p>
          <a:p>
            <a:pPr algn="ctr" eaLnBrk="1" hangingPunct="1">
              <a:defRPr/>
            </a:pPr>
            <a:endParaRPr lang="pt-BR" sz="3500" b="1" dirty="0">
              <a:solidFill>
                <a:srgbClr val="E6004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Futura" charset="0"/>
            </a:endParaRPr>
          </a:p>
          <a:p>
            <a:pPr algn="ctr" eaLnBrk="1" hangingPunct="1">
              <a:defRPr/>
            </a:pPr>
            <a:r>
              <a:rPr lang="es-ES" sz="3600" b="1" dirty="0">
                <a:latin typeface="Futura"/>
              </a:rPr>
              <a:t>Algunas palabras pierden una o varias letras al final cuando acompañadas por determinadas clases de palabras. Esa pérdida se llama </a:t>
            </a:r>
            <a:r>
              <a:rPr lang="es-ES" sz="3600" b="1" i="1" dirty="0">
                <a:latin typeface="Futura"/>
              </a:rPr>
              <a:t>apócope</a:t>
            </a:r>
            <a:r>
              <a:rPr lang="es-ES" sz="3600" b="1" dirty="0">
                <a:latin typeface="Futura"/>
              </a:rPr>
              <a:t>.</a:t>
            </a:r>
            <a:endParaRPr lang="pt-BR" sz="3500" b="1" dirty="0">
              <a:solidFill>
                <a:srgbClr val="E6004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Futur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9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sp>
        <p:nvSpPr>
          <p:cNvPr id="13" name="CaixaDeTexto 8"/>
          <p:cNvSpPr txBox="1">
            <a:spLocks noChangeArrowheads="1"/>
          </p:cNvSpPr>
          <p:nvPr/>
        </p:nvSpPr>
        <p:spPr bwMode="auto">
          <a:xfrm>
            <a:off x="0" y="188913"/>
            <a:ext cx="9144000" cy="5539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s-ES_tradnl" sz="3000" b="1" dirty="0">
                <a:solidFill>
                  <a:srgbClr val="E6004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Principales apócopes</a:t>
            </a:r>
            <a:endParaRPr lang="es-ES_tradnl" sz="4500" b="1" dirty="0">
              <a:solidFill>
                <a:srgbClr val="E6004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Futura" charset="0"/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7709383"/>
              </p:ext>
            </p:extLst>
          </p:nvPr>
        </p:nvGraphicFramePr>
        <p:xfrm>
          <a:off x="179512" y="908720"/>
          <a:ext cx="8784976" cy="53103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5349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400" dirty="0">
                          <a:latin typeface="Futura"/>
                        </a:rPr>
                        <a:t>Adjetivo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400" dirty="0">
                          <a:latin typeface="Futura"/>
                        </a:rPr>
                        <a:t>Apócope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400" dirty="0">
                          <a:latin typeface="Futura"/>
                        </a:rPr>
                        <a:t>Usos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400" dirty="0" err="1">
                          <a:latin typeface="Futura"/>
                        </a:rPr>
                        <a:t>Ejemplo</a:t>
                      </a:r>
                      <a:endParaRPr lang="pt-BR" sz="1400" dirty="0">
                        <a:latin typeface="Futur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747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 err="1">
                          <a:latin typeface="Futura"/>
                        </a:rPr>
                        <a:t>bueno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 err="1">
                          <a:latin typeface="Futura"/>
                        </a:rPr>
                        <a:t>buen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>
                          <a:latin typeface="Futura"/>
                        </a:rPr>
                        <a:t>antes de </a:t>
                      </a:r>
                      <a:r>
                        <a:rPr lang="pt-BR" sz="1500" b="0" dirty="0" err="1">
                          <a:latin typeface="Futura"/>
                        </a:rPr>
                        <a:t>sustantivos</a:t>
                      </a:r>
                      <a:r>
                        <a:rPr lang="pt-BR" sz="1500" b="0" dirty="0">
                          <a:latin typeface="Futura"/>
                        </a:rPr>
                        <a:t> masculinos</a:t>
                      </a:r>
                      <a:r>
                        <a:rPr lang="pt-BR" sz="1500" b="0" baseline="0" dirty="0">
                          <a:latin typeface="Futura"/>
                        </a:rPr>
                        <a:t> singulares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 err="1">
                          <a:latin typeface="Futura"/>
                        </a:rPr>
                        <a:t>Un</a:t>
                      </a:r>
                      <a:r>
                        <a:rPr lang="pt-BR" sz="1500" b="0" dirty="0">
                          <a:latin typeface="Futura"/>
                        </a:rPr>
                        <a:t> </a:t>
                      </a:r>
                      <a:r>
                        <a:rPr lang="pt-BR" sz="15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buen</a:t>
                      </a:r>
                      <a:r>
                        <a:rPr lang="pt-BR" sz="1500" b="0" dirty="0">
                          <a:latin typeface="Futura"/>
                        </a:rPr>
                        <a:t> amigo.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40">
                <a:tc rowSpan="3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>
                          <a:latin typeface="Futura"/>
                        </a:rPr>
                        <a:t>malo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>
                          <a:latin typeface="Futura"/>
                        </a:rPr>
                        <a:t>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="0" dirty="0">
                          <a:latin typeface="Futura"/>
                        </a:rPr>
                        <a:t>antes de </a:t>
                      </a:r>
                      <a:r>
                        <a:rPr lang="pt-BR" sz="1500" b="0" dirty="0" err="1">
                          <a:latin typeface="Futura"/>
                        </a:rPr>
                        <a:t>sustantivos</a:t>
                      </a:r>
                      <a:r>
                        <a:rPr lang="pt-BR" sz="1500" b="0" dirty="0">
                          <a:latin typeface="Futura"/>
                        </a:rPr>
                        <a:t> masculinos</a:t>
                      </a:r>
                      <a:r>
                        <a:rPr lang="pt-BR" sz="1500" b="0" baseline="0" dirty="0">
                          <a:latin typeface="Futura"/>
                        </a:rPr>
                        <a:t> singulares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 err="1">
                          <a:latin typeface="Futura"/>
                        </a:rPr>
                        <a:t>Un</a:t>
                      </a:r>
                      <a:r>
                        <a:rPr lang="pt-BR" sz="1500" b="0" dirty="0">
                          <a:latin typeface="Futura"/>
                        </a:rPr>
                        <a:t> </a:t>
                      </a:r>
                      <a:r>
                        <a:rPr lang="pt-BR" sz="1500" b="1" dirty="0">
                          <a:solidFill>
                            <a:srgbClr val="FF0000"/>
                          </a:solidFill>
                          <a:latin typeface="Futura"/>
                        </a:rPr>
                        <a:t>mal</a:t>
                      </a:r>
                      <a:r>
                        <a:rPr lang="pt-BR" sz="1500" b="0" dirty="0">
                          <a:latin typeface="Futura"/>
                        </a:rPr>
                        <a:t> </a:t>
                      </a:r>
                      <a:r>
                        <a:rPr lang="pt-BR" sz="1500" b="0" dirty="0" err="1">
                          <a:latin typeface="Futura"/>
                        </a:rPr>
                        <a:t>consejero</a:t>
                      </a:r>
                      <a:r>
                        <a:rPr lang="pt-BR" sz="1500" b="0" dirty="0">
                          <a:latin typeface="Futura"/>
                        </a:rPr>
                        <a:t>.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39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baseline="0" dirty="0">
                          <a:latin typeface="Futura"/>
                        </a:rPr>
                        <a:t>como adverbio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>
                          <a:latin typeface="Futura"/>
                        </a:rPr>
                        <a:t>La </a:t>
                      </a:r>
                      <a:r>
                        <a:rPr lang="pt-BR" sz="1500" b="0" dirty="0" err="1">
                          <a:latin typeface="Futura"/>
                        </a:rPr>
                        <a:t>puerta</a:t>
                      </a:r>
                      <a:r>
                        <a:rPr lang="pt-BR" sz="1500" b="0" baseline="0" dirty="0">
                          <a:latin typeface="Futura"/>
                        </a:rPr>
                        <a:t> </a:t>
                      </a:r>
                      <a:r>
                        <a:rPr lang="pt-BR" sz="1500" b="1" baseline="0" dirty="0">
                          <a:solidFill>
                            <a:srgbClr val="FF0000"/>
                          </a:solidFill>
                          <a:latin typeface="Futura"/>
                        </a:rPr>
                        <a:t>mal</a:t>
                      </a:r>
                      <a:r>
                        <a:rPr lang="pt-BR" sz="1500" b="0" baseline="0" dirty="0">
                          <a:latin typeface="Futura"/>
                        </a:rPr>
                        <a:t> cerrada.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639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baseline="0" dirty="0">
                          <a:latin typeface="Futura"/>
                        </a:rPr>
                        <a:t>como </a:t>
                      </a:r>
                      <a:r>
                        <a:rPr lang="pt-BR" sz="1500" b="0" baseline="0" dirty="0" err="1">
                          <a:latin typeface="Futura"/>
                        </a:rPr>
                        <a:t>sustantivo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baseline="0" dirty="0">
                          <a:latin typeface="Futura"/>
                        </a:rPr>
                        <a:t>Allá </a:t>
                      </a:r>
                      <a:r>
                        <a:rPr lang="pt-BR" sz="1500" b="0" baseline="0" dirty="0" err="1">
                          <a:latin typeface="Futura"/>
                        </a:rPr>
                        <a:t>del</a:t>
                      </a:r>
                      <a:r>
                        <a:rPr lang="pt-BR" sz="1500" b="0" baseline="0" dirty="0">
                          <a:latin typeface="Futura"/>
                        </a:rPr>
                        <a:t> </a:t>
                      </a:r>
                      <a:r>
                        <a:rPr lang="pt-BR" sz="1500" b="0" baseline="0" dirty="0" err="1">
                          <a:latin typeface="Futura"/>
                        </a:rPr>
                        <a:t>bien</a:t>
                      </a:r>
                      <a:r>
                        <a:rPr lang="pt-BR" sz="1500" b="0" baseline="0" dirty="0">
                          <a:latin typeface="Futura"/>
                        </a:rPr>
                        <a:t> y </a:t>
                      </a:r>
                      <a:r>
                        <a:rPr lang="pt-BR" sz="1500" b="0" baseline="0" dirty="0" err="1">
                          <a:latin typeface="Futura"/>
                        </a:rPr>
                        <a:t>del</a:t>
                      </a:r>
                      <a:r>
                        <a:rPr lang="pt-BR" sz="1500" b="0" baseline="0" dirty="0">
                          <a:latin typeface="Futura"/>
                        </a:rPr>
                        <a:t> </a:t>
                      </a:r>
                      <a:r>
                        <a:rPr lang="pt-BR" sz="1500" b="1" baseline="0" dirty="0">
                          <a:solidFill>
                            <a:srgbClr val="FF0000"/>
                          </a:solidFill>
                          <a:latin typeface="Futura"/>
                        </a:rPr>
                        <a:t>mal</a:t>
                      </a:r>
                      <a:r>
                        <a:rPr lang="pt-BR" sz="1500" b="0" baseline="0" dirty="0">
                          <a:latin typeface="Futura"/>
                        </a:rPr>
                        <a:t>.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328">
                <a:tc rowSpan="3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 err="1">
                          <a:latin typeface="Futura"/>
                        </a:rPr>
                        <a:t>primero</a:t>
                      </a:r>
                      <a:endParaRPr lang="pt-BR" sz="1500" b="0" dirty="0">
                        <a:latin typeface="Futura"/>
                      </a:endParaRP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 err="1">
                          <a:latin typeface="Futura"/>
                        </a:rPr>
                        <a:t>tercero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>
                          <a:latin typeface="Futura"/>
                        </a:rPr>
                        <a:t>primer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 err="1">
                          <a:latin typeface="Futura"/>
                        </a:rPr>
                        <a:t>tercer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>
                          <a:latin typeface="Futura"/>
                        </a:rPr>
                        <a:t>antes de </a:t>
                      </a:r>
                      <a:r>
                        <a:rPr lang="pt-BR" sz="1500" b="0" dirty="0" err="1">
                          <a:latin typeface="Futura"/>
                        </a:rPr>
                        <a:t>sustantivos</a:t>
                      </a:r>
                      <a:r>
                        <a:rPr lang="pt-BR" sz="1500" b="0" dirty="0">
                          <a:latin typeface="Futura"/>
                        </a:rPr>
                        <a:t> masculinos</a:t>
                      </a:r>
                      <a:r>
                        <a:rPr lang="pt-BR" sz="1500" b="0" baseline="0" dirty="0">
                          <a:latin typeface="Futura"/>
                        </a:rPr>
                        <a:t> singulares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>
                          <a:latin typeface="Futura"/>
                        </a:rPr>
                        <a:t>El </a:t>
                      </a:r>
                      <a:r>
                        <a:rPr lang="pt-BR" sz="1500" b="1" dirty="0">
                          <a:solidFill>
                            <a:srgbClr val="FF0000"/>
                          </a:solidFill>
                          <a:latin typeface="Futura"/>
                        </a:rPr>
                        <a:t>primer</a:t>
                      </a:r>
                      <a:r>
                        <a:rPr lang="pt-BR" sz="1500" b="0" dirty="0">
                          <a:latin typeface="Futura"/>
                        </a:rPr>
                        <a:t> </a:t>
                      </a:r>
                      <a:r>
                        <a:rPr lang="pt-BR" sz="1500" b="0" dirty="0" err="1">
                          <a:latin typeface="Futura"/>
                        </a:rPr>
                        <a:t>empleo</a:t>
                      </a:r>
                      <a:r>
                        <a:rPr lang="pt-BR" sz="1500" b="0" dirty="0">
                          <a:latin typeface="Futura"/>
                        </a:rPr>
                        <a:t>.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4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="0" dirty="0">
                          <a:latin typeface="Futura"/>
                        </a:rPr>
                        <a:t>antes de adjetivos masculinos singulares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Tercer</a:t>
                      </a:r>
                      <a:r>
                        <a:rPr lang="pt-BR" sz="1500" b="0" dirty="0">
                          <a:latin typeface="Futura"/>
                        </a:rPr>
                        <a:t> </a:t>
                      </a:r>
                      <a:r>
                        <a:rPr lang="pt-BR" sz="1500" b="0" dirty="0" err="1">
                          <a:latin typeface="Futura"/>
                        </a:rPr>
                        <a:t>gran</a:t>
                      </a:r>
                      <a:r>
                        <a:rPr lang="pt-BR" sz="1500" b="0" dirty="0">
                          <a:latin typeface="Futura"/>
                        </a:rPr>
                        <a:t> evento.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639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="0" dirty="0">
                          <a:latin typeface="Futura"/>
                        </a:rPr>
                        <a:t>antes</a:t>
                      </a:r>
                      <a:r>
                        <a:rPr lang="pt-BR" sz="1500" b="0" baseline="0" dirty="0">
                          <a:latin typeface="Futura"/>
                        </a:rPr>
                        <a:t> de </a:t>
                      </a:r>
                      <a:r>
                        <a:rPr lang="pt-BR" sz="1500" b="0" baseline="0" dirty="0" err="1">
                          <a:latin typeface="Futura"/>
                        </a:rPr>
                        <a:t>adverbio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Tercer</a:t>
                      </a:r>
                      <a:r>
                        <a:rPr lang="pt-BR" sz="1500" b="0" dirty="0">
                          <a:latin typeface="Futura"/>
                        </a:rPr>
                        <a:t> </a:t>
                      </a:r>
                      <a:r>
                        <a:rPr lang="pt-BR" sz="1500" b="0" dirty="0" err="1">
                          <a:latin typeface="Futura"/>
                        </a:rPr>
                        <a:t>recién</a:t>
                      </a:r>
                      <a:r>
                        <a:rPr lang="pt-BR" sz="1500" b="0" dirty="0">
                          <a:latin typeface="Futura"/>
                        </a:rPr>
                        <a:t> </a:t>
                      </a:r>
                      <a:r>
                        <a:rPr lang="pt-BR" sz="1500" b="0" dirty="0" err="1">
                          <a:latin typeface="Futura"/>
                        </a:rPr>
                        <a:t>nacido</a:t>
                      </a:r>
                      <a:r>
                        <a:rPr lang="pt-BR" sz="1500" b="0" dirty="0">
                          <a:latin typeface="Futura"/>
                        </a:rPr>
                        <a:t>.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9529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 err="1">
                          <a:latin typeface="Futura"/>
                        </a:rPr>
                        <a:t>cualquiera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 err="1">
                          <a:latin typeface="Futura"/>
                        </a:rPr>
                        <a:t>cualquier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>
                          <a:latin typeface="Futura"/>
                        </a:rPr>
                        <a:t>antes de adjetivos o </a:t>
                      </a:r>
                      <a:r>
                        <a:rPr lang="pt-BR" sz="1500" b="0" dirty="0" err="1">
                          <a:latin typeface="Futura"/>
                        </a:rPr>
                        <a:t>sustantivos</a:t>
                      </a:r>
                      <a:r>
                        <a:rPr lang="pt-BR" sz="1500" b="0" dirty="0">
                          <a:latin typeface="Futura"/>
                        </a:rPr>
                        <a:t> masculinos</a:t>
                      </a:r>
                      <a:r>
                        <a:rPr lang="pt-BR" sz="1500" b="0" baseline="0" dirty="0">
                          <a:latin typeface="Futura"/>
                        </a:rPr>
                        <a:t> o </a:t>
                      </a:r>
                      <a:r>
                        <a:rPr lang="pt-BR" sz="1500" b="0" baseline="0" dirty="0" err="1">
                          <a:latin typeface="Futura"/>
                        </a:rPr>
                        <a:t>femeninos</a:t>
                      </a:r>
                      <a:r>
                        <a:rPr lang="pt-BR" sz="1500" b="0" baseline="0" dirty="0">
                          <a:latin typeface="Futura"/>
                        </a:rPr>
                        <a:t> singulares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Cualquier</a:t>
                      </a:r>
                      <a:r>
                        <a:rPr lang="pt-BR" sz="1500" b="0" baseline="0" dirty="0">
                          <a:latin typeface="Futura"/>
                        </a:rPr>
                        <a:t> </a:t>
                      </a:r>
                      <a:r>
                        <a:rPr lang="pt-BR" sz="1500" b="0" baseline="0" dirty="0" err="1">
                          <a:latin typeface="Futura"/>
                        </a:rPr>
                        <a:t>buena</a:t>
                      </a:r>
                      <a:r>
                        <a:rPr lang="pt-BR" sz="1500" b="0" baseline="0" dirty="0">
                          <a:latin typeface="Futura"/>
                        </a:rPr>
                        <a:t> </a:t>
                      </a:r>
                      <a:r>
                        <a:rPr lang="pt-BR" sz="1500" b="0" baseline="0" dirty="0" err="1">
                          <a:latin typeface="Futura"/>
                        </a:rPr>
                        <a:t>idea</a:t>
                      </a:r>
                      <a:r>
                        <a:rPr lang="pt-BR" sz="1500" b="0" baseline="0" dirty="0">
                          <a:latin typeface="Futura"/>
                        </a:rPr>
                        <a:t>.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1" baseline="0" dirty="0" err="1">
                          <a:solidFill>
                            <a:srgbClr val="FF0000"/>
                          </a:solidFill>
                          <a:latin typeface="Futura"/>
                        </a:rPr>
                        <a:t>Cualquier</a:t>
                      </a:r>
                      <a:r>
                        <a:rPr lang="pt-BR" sz="1500" b="0" baseline="0" dirty="0">
                          <a:latin typeface="Futura"/>
                        </a:rPr>
                        <a:t> momento.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59529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>
                          <a:latin typeface="Futura"/>
                        </a:rPr>
                        <a:t>grande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 err="1">
                          <a:latin typeface="Futura"/>
                        </a:rPr>
                        <a:t>gran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>
                          <a:latin typeface="Futura"/>
                        </a:rPr>
                        <a:t>antes de </a:t>
                      </a:r>
                      <a:r>
                        <a:rPr lang="pt-BR" sz="1500" b="0" dirty="0" err="1">
                          <a:latin typeface="Futura"/>
                        </a:rPr>
                        <a:t>sustantivos</a:t>
                      </a:r>
                      <a:r>
                        <a:rPr lang="pt-BR" sz="1500" b="0" dirty="0">
                          <a:latin typeface="Futura"/>
                        </a:rPr>
                        <a:t> masculinos</a:t>
                      </a:r>
                      <a:r>
                        <a:rPr lang="pt-BR" sz="1500" b="0" baseline="0" dirty="0">
                          <a:latin typeface="Futura"/>
                        </a:rPr>
                        <a:t> o </a:t>
                      </a:r>
                      <a:r>
                        <a:rPr lang="pt-BR" sz="1500" b="0" baseline="0" dirty="0" err="1">
                          <a:latin typeface="Futura"/>
                        </a:rPr>
                        <a:t>femeninos</a:t>
                      </a:r>
                      <a:r>
                        <a:rPr lang="pt-BR" sz="1500" b="0" baseline="0" dirty="0">
                          <a:latin typeface="Futura"/>
                        </a:rPr>
                        <a:t> singulares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 err="1">
                          <a:latin typeface="Futura"/>
                        </a:rPr>
                        <a:t>Un</a:t>
                      </a:r>
                      <a:r>
                        <a:rPr lang="pt-BR" sz="1500" b="0" dirty="0">
                          <a:latin typeface="Futura"/>
                        </a:rPr>
                        <a:t> </a:t>
                      </a:r>
                      <a:r>
                        <a:rPr lang="pt-BR" sz="15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gran</a:t>
                      </a:r>
                      <a:r>
                        <a:rPr lang="pt-BR" sz="1500" b="0" dirty="0">
                          <a:latin typeface="Futura"/>
                        </a:rPr>
                        <a:t> </a:t>
                      </a:r>
                      <a:r>
                        <a:rPr lang="pt-BR" sz="1500" b="0" dirty="0" err="1">
                          <a:latin typeface="Futura"/>
                        </a:rPr>
                        <a:t>día</a:t>
                      </a:r>
                      <a:r>
                        <a:rPr lang="pt-BR" sz="1500" b="0" dirty="0">
                          <a:latin typeface="Futura"/>
                        </a:rPr>
                        <a:t>.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>
                          <a:latin typeface="Futura"/>
                        </a:rPr>
                        <a:t>Una</a:t>
                      </a:r>
                      <a:r>
                        <a:rPr lang="pt-BR" sz="1500" b="0" baseline="0" dirty="0">
                          <a:latin typeface="Futura"/>
                        </a:rPr>
                        <a:t> </a:t>
                      </a:r>
                      <a:r>
                        <a:rPr lang="pt-BR" sz="1500" b="1" baseline="0" dirty="0" err="1">
                          <a:solidFill>
                            <a:srgbClr val="FF0000"/>
                          </a:solidFill>
                          <a:latin typeface="Futura"/>
                        </a:rPr>
                        <a:t>gran</a:t>
                      </a:r>
                      <a:r>
                        <a:rPr lang="pt-BR" sz="1500" b="0" baseline="0" dirty="0">
                          <a:latin typeface="Futura"/>
                        </a:rPr>
                        <a:t> </a:t>
                      </a:r>
                      <a:r>
                        <a:rPr lang="pt-BR" sz="1500" b="0" baseline="0" dirty="0" err="1">
                          <a:latin typeface="Futura"/>
                        </a:rPr>
                        <a:t>hermana</a:t>
                      </a:r>
                      <a:r>
                        <a:rPr lang="pt-BR" sz="1500" b="0" baseline="0" dirty="0">
                          <a:latin typeface="Futura"/>
                        </a:rPr>
                        <a:t>.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5349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>
                          <a:latin typeface="Futura"/>
                        </a:rPr>
                        <a:t>tanto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 err="1">
                          <a:latin typeface="Futura"/>
                        </a:rPr>
                        <a:t>tan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>
                          <a:latin typeface="Futura"/>
                        </a:rPr>
                        <a:t>antes de adjetivos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Tan</a:t>
                      </a:r>
                      <a:r>
                        <a:rPr lang="pt-BR" sz="1500" b="0" dirty="0">
                          <a:latin typeface="Futura"/>
                        </a:rPr>
                        <a:t> fiel.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95349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>
                          <a:latin typeface="Futura"/>
                        </a:rPr>
                        <a:t>santo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 err="1">
                          <a:latin typeface="Futura"/>
                        </a:rPr>
                        <a:t>san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>
                          <a:latin typeface="Futura"/>
                        </a:rPr>
                        <a:t>antes de </a:t>
                      </a:r>
                      <a:r>
                        <a:rPr lang="pt-BR" sz="1500" b="0" dirty="0" err="1">
                          <a:latin typeface="Futura"/>
                        </a:rPr>
                        <a:t>la</a:t>
                      </a:r>
                      <a:r>
                        <a:rPr lang="pt-BR" sz="1500" b="0" dirty="0">
                          <a:latin typeface="Futura"/>
                        </a:rPr>
                        <a:t> </a:t>
                      </a:r>
                      <a:r>
                        <a:rPr lang="pt-BR" sz="1500" b="0" dirty="0" err="1">
                          <a:latin typeface="Futura"/>
                        </a:rPr>
                        <a:t>mayoría</a:t>
                      </a:r>
                      <a:r>
                        <a:rPr lang="pt-BR" sz="1500" b="0" baseline="0" dirty="0">
                          <a:latin typeface="Futura"/>
                        </a:rPr>
                        <a:t> de </a:t>
                      </a:r>
                      <a:r>
                        <a:rPr lang="pt-BR" sz="1500" b="0" baseline="0" dirty="0" err="1">
                          <a:latin typeface="Futura"/>
                        </a:rPr>
                        <a:t>los</a:t>
                      </a:r>
                      <a:r>
                        <a:rPr lang="pt-BR" sz="1500" b="0" baseline="0" dirty="0">
                          <a:latin typeface="Futura"/>
                        </a:rPr>
                        <a:t> </a:t>
                      </a:r>
                      <a:r>
                        <a:rPr lang="pt-BR" sz="1500" b="0" baseline="0" dirty="0" err="1">
                          <a:latin typeface="Futura"/>
                        </a:rPr>
                        <a:t>nombres</a:t>
                      </a:r>
                      <a:r>
                        <a:rPr lang="pt-BR" sz="1500" b="0" baseline="0" dirty="0">
                          <a:latin typeface="Futura"/>
                        </a:rPr>
                        <a:t> masculinos de santos (</a:t>
                      </a:r>
                      <a:r>
                        <a:rPr lang="pt-BR" sz="1500" b="0" baseline="0" dirty="0" err="1">
                          <a:latin typeface="Futura"/>
                        </a:rPr>
                        <a:t>Excepto</a:t>
                      </a:r>
                      <a:r>
                        <a:rPr lang="pt-BR" sz="1500" b="0" baseline="0" dirty="0">
                          <a:latin typeface="Futura"/>
                        </a:rPr>
                        <a:t> Domingo, Tomás y Tomé)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San</a:t>
                      </a:r>
                      <a:r>
                        <a:rPr lang="pt-BR" sz="1500" b="0" dirty="0">
                          <a:latin typeface="Futura"/>
                        </a:rPr>
                        <a:t> </a:t>
                      </a:r>
                      <a:r>
                        <a:rPr lang="pt-BR" sz="1500" b="0" dirty="0" err="1">
                          <a:latin typeface="Futura"/>
                        </a:rPr>
                        <a:t>Isidro</a:t>
                      </a:r>
                      <a:r>
                        <a:rPr lang="pt-BR" sz="1500" b="0" dirty="0">
                          <a:latin typeface="Futura"/>
                        </a:rPr>
                        <a:t>.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San</a:t>
                      </a:r>
                      <a:r>
                        <a:rPr lang="pt-BR" sz="1500" b="0" dirty="0">
                          <a:latin typeface="Futura"/>
                        </a:rPr>
                        <a:t> </a:t>
                      </a:r>
                      <a:r>
                        <a:rPr lang="pt-BR" sz="1500" b="0" dirty="0" err="1">
                          <a:latin typeface="Futura"/>
                        </a:rPr>
                        <a:t>Fermín</a:t>
                      </a:r>
                      <a:r>
                        <a:rPr lang="pt-BR" sz="1500" b="0" dirty="0">
                          <a:latin typeface="Futura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sp>
        <p:nvSpPr>
          <p:cNvPr id="6149" name="CaixaDeTexto 8"/>
          <p:cNvSpPr txBox="1">
            <a:spLocks noChangeArrowheads="1"/>
          </p:cNvSpPr>
          <p:nvPr/>
        </p:nvSpPr>
        <p:spPr bwMode="auto">
          <a:xfrm>
            <a:off x="0" y="188913"/>
            <a:ext cx="9144000" cy="5539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s-ES_tradnl" sz="3000" b="1" dirty="0">
                <a:solidFill>
                  <a:srgbClr val="E6004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Otras apócopes</a:t>
            </a:r>
            <a:endParaRPr lang="es-ES_tradnl" sz="4500" b="1" dirty="0">
              <a:solidFill>
                <a:srgbClr val="E6004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Futura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325244"/>
              </p:ext>
            </p:extLst>
          </p:nvPr>
        </p:nvGraphicFramePr>
        <p:xfrm>
          <a:off x="323528" y="980728"/>
          <a:ext cx="8389441" cy="2169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27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259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69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8268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pt-BR" sz="140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400" dirty="0">
                          <a:latin typeface="Futura"/>
                        </a:rPr>
                        <a:t>Apócope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400" dirty="0">
                          <a:latin typeface="Futura"/>
                        </a:rPr>
                        <a:t>Usos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400" dirty="0" err="1">
                          <a:latin typeface="Futura"/>
                        </a:rPr>
                        <a:t>Ejemplo</a:t>
                      </a:r>
                      <a:endParaRPr lang="pt-BR" sz="1400" dirty="0">
                        <a:latin typeface="Futur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476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>
                          <a:latin typeface="Futura"/>
                        </a:rPr>
                        <a:t>uno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 err="1">
                          <a:latin typeface="Futura"/>
                        </a:rPr>
                        <a:t>un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>
                          <a:latin typeface="Futura"/>
                        </a:rPr>
                        <a:t>antes de </a:t>
                      </a:r>
                      <a:r>
                        <a:rPr lang="pt-BR" sz="1500" b="0" dirty="0" err="1">
                          <a:latin typeface="Futura"/>
                        </a:rPr>
                        <a:t>sustantivos</a:t>
                      </a:r>
                      <a:r>
                        <a:rPr lang="pt-BR" sz="1500" b="0" dirty="0">
                          <a:latin typeface="Futura"/>
                        </a:rPr>
                        <a:t> o adjetivos masculinos</a:t>
                      </a:r>
                      <a:r>
                        <a:rPr lang="pt-BR" sz="1500" b="0" baseline="0" dirty="0">
                          <a:latin typeface="Futura"/>
                        </a:rPr>
                        <a:t> singulares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Un</a:t>
                      </a:r>
                      <a:r>
                        <a:rPr lang="pt-BR" sz="1500" b="0" dirty="0">
                          <a:latin typeface="Futura"/>
                        </a:rPr>
                        <a:t> </a:t>
                      </a:r>
                      <a:r>
                        <a:rPr lang="pt-BR" sz="1500" b="0" dirty="0" err="1">
                          <a:latin typeface="Futura"/>
                        </a:rPr>
                        <a:t>día</a:t>
                      </a:r>
                      <a:r>
                        <a:rPr lang="pt-BR" sz="1500" b="0" dirty="0">
                          <a:latin typeface="Futura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1530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 err="1">
                          <a:latin typeface="Futura"/>
                        </a:rPr>
                        <a:t>alguno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 err="1">
                          <a:latin typeface="Futura"/>
                        </a:rPr>
                        <a:t>algún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>
                          <a:latin typeface="Futura"/>
                        </a:rPr>
                        <a:t>antes de </a:t>
                      </a:r>
                      <a:r>
                        <a:rPr lang="pt-BR" sz="1500" b="0" dirty="0" err="1">
                          <a:latin typeface="Futura"/>
                        </a:rPr>
                        <a:t>sustantivos</a:t>
                      </a:r>
                      <a:r>
                        <a:rPr lang="pt-BR" sz="1500" b="0" dirty="0">
                          <a:latin typeface="Futura"/>
                        </a:rPr>
                        <a:t> o adjetivos masculinos</a:t>
                      </a:r>
                      <a:r>
                        <a:rPr lang="pt-BR" sz="1500" b="0" baseline="0" dirty="0">
                          <a:latin typeface="Futura"/>
                        </a:rPr>
                        <a:t> singulares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Algún</a:t>
                      </a:r>
                      <a:r>
                        <a:rPr lang="pt-BR" sz="1500" b="0" baseline="0" dirty="0">
                          <a:latin typeface="Futura"/>
                        </a:rPr>
                        <a:t> </a:t>
                      </a:r>
                      <a:r>
                        <a:rPr lang="pt-BR" sz="1500" b="0" baseline="0" dirty="0" err="1">
                          <a:latin typeface="Futura"/>
                        </a:rPr>
                        <a:t>día</a:t>
                      </a:r>
                      <a:r>
                        <a:rPr lang="pt-BR" sz="1500" b="0" baseline="0" dirty="0">
                          <a:latin typeface="Futura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1530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 err="1">
                          <a:latin typeface="Futura"/>
                        </a:rPr>
                        <a:t>ninguno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 err="1">
                          <a:latin typeface="Futura"/>
                        </a:rPr>
                        <a:t>ningún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>
                          <a:latin typeface="Futura"/>
                        </a:rPr>
                        <a:t>antes de </a:t>
                      </a:r>
                      <a:r>
                        <a:rPr lang="pt-BR" sz="1500" b="0" dirty="0" err="1">
                          <a:latin typeface="Futura"/>
                        </a:rPr>
                        <a:t>sustantivos</a:t>
                      </a:r>
                      <a:r>
                        <a:rPr lang="pt-BR" sz="1500" b="0" dirty="0">
                          <a:latin typeface="Futura"/>
                        </a:rPr>
                        <a:t> o adjetivos masculinos</a:t>
                      </a:r>
                      <a:r>
                        <a:rPr lang="pt-BR" sz="1500" b="0" baseline="0" dirty="0">
                          <a:latin typeface="Futura"/>
                        </a:rPr>
                        <a:t> singulares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1" baseline="0" dirty="0" err="1">
                          <a:solidFill>
                            <a:srgbClr val="FF0000"/>
                          </a:solidFill>
                          <a:latin typeface="Futura"/>
                        </a:rPr>
                        <a:t>Ningún</a:t>
                      </a:r>
                      <a:r>
                        <a:rPr lang="pt-BR" sz="1500" b="0" baseline="0" dirty="0">
                          <a:latin typeface="Futura"/>
                        </a:rPr>
                        <a:t> </a:t>
                      </a:r>
                      <a:r>
                        <a:rPr lang="pt-BR" sz="1500" b="0" baseline="0" dirty="0" err="1">
                          <a:latin typeface="Futura"/>
                        </a:rPr>
                        <a:t>viejo</a:t>
                      </a:r>
                      <a:r>
                        <a:rPr lang="pt-BR" sz="1500" b="0" baseline="0" dirty="0">
                          <a:latin typeface="Futura"/>
                        </a:rPr>
                        <a:t>.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sp>
        <p:nvSpPr>
          <p:cNvPr id="12293" name="CaixaDeTexto 3"/>
          <p:cNvSpPr txBox="1">
            <a:spLocks noChangeArrowheads="1"/>
          </p:cNvSpPr>
          <p:nvPr/>
        </p:nvSpPr>
        <p:spPr bwMode="auto">
          <a:xfrm>
            <a:off x="250825" y="404813"/>
            <a:ext cx="8642350" cy="3385542"/>
          </a:xfrm>
          <a:prstGeom prst="rect">
            <a:avLst/>
          </a:prstGeom>
          <a:noFill/>
          <a:ln w="28575">
            <a:solidFill>
              <a:srgbClr val="E6004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pt-BR" sz="3500" b="1" dirty="0" err="1">
                <a:solidFill>
                  <a:srgbClr val="E6004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Contracción</a:t>
            </a:r>
            <a:endParaRPr lang="pt-BR" sz="3500" b="1" dirty="0">
              <a:solidFill>
                <a:srgbClr val="E6004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Futura" charset="0"/>
            </a:endParaRPr>
          </a:p>
          <a:p>
            <a:pPr algn="ctr" eaLnBrk="1" hangingPunct="1">
              <a:defRPr/>
            </a:pPr>
            <a:endParaRPr lang="pt-BR" sz="3500" b="1" dirty="0">
              <a:solidFill>
                <a:srgbClr val="E6004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Futura" charset="0"/>
            </a:endParaRPr>
          </a:p>
          <a:p>
            <a:pPr algn="ctr" eaLnBrk="1" hangingPunct="1">
              <a:defRPr/>
            </a:pPr>
            <a:r>
              <a:rPr lang="es-ES" sz="3600" b="1" dirty="0">
                <a:latin typeface="Futura"/>
              </a:rPr>
              <a:t>Algunas palabras en español se fusionan para formar una sola. Ese fenómeno recibe el nombre de </a:t>
            </a:r>
            <a:r>
              <a:rPr lang="es-ES" sz="3600" b="1" i="1" dirty="0">
                <a:latin typeface="Futura"/>
              </a:rPr>
              <a:t>contracción</a:t>
            </a:r>
            <a:r>
              <a:rPr lang="es-ES" sz="3600" b="1" dirty="0">
                <a:latin typeface="Futura"/>
              </a:rPr>
              <a:t>.</a:t>
            </a:r>
            <a:endParaRPr lang="pt-BR" sz="3500" b="1" dirty="0">
              <a:solidFill>
                <a:srgbClr val="E6004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Futur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9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sp>
        <p:nvSpPr>
          <p:cNvPr id="6149" name="CaixaDeTexto 8"/>
          <p:cNvSpPr txBox="1">
            <a:spLocks noChangeArrowheads="1"/>
          </p:cNvSpPr>
          <p:nvPr/>
        </p:nvSpPr>
        <p:spPr bwMode="auto">
          <a:xfrm>
            <a:off x="0" y="188913"/>
            <a:ext cx="9144000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s-ES_tradnl" sz="3000" b="1" dirty="0">
                <a:solidFill>
                  <a:srgbClr val="E6004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Contracción: preposición + artículo</a:t>
            </a:r>
          </a:p>
          <a:p>
            <a:pPr algn="ctr" eaLnBrk="1" hangingPunct="1">
              <a:defRPr/>
            </a:pPr>
            <a:r>
              <a:rPr lang="es-ES_tradnl" sz="3000" b="1" dirty="0">
                <a:solidFill>
                  <a:srgbClr val="E6004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" charset="0"/>
              </a:rPr>
              <a:t>y ausencia de contracción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7471929"/>
              </p:ext>
            </p:extLst>
          </p:nvPr>
        </p:nvGraphicFramePr>
        <p:xfrm>
          <a:off x="395536" y="2298687"/>
          <a:ext cx="8533456" cy="24264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450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3547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400" dirty="0" err="1">
                          <a:latin typeface="Futura"/>
                        </a:rPr>
                        <a:t>Preposición</a:t>
                      </a:r>
                      <a:endParaRPr lang="pt-BR" sz="140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400" dirty="0">
                          <a:latin typeface="Futura"/>
                        </a:rPr>
                        <a:t>Artículo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400" dirty="0" err="1">
                          <a:latin typeface="Futura"/>
                        </a:rPr>
                        <a:t>Contracción</a:t>
                      </a:r>
                      <a:endParaRPr lang="pt-BR" sz="140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400" dirty="0" err="1">
                          <a:latin typeface="Futura"/>
                        </a:rPr>
                        <a:t>Ejemplo</a:t>
                      </a:r>
                      <a:endParaRPr lang="pt-BR" sz="1400" dirty="0">
                        <a:latin typeface="Futur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3710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>
                          <a:latin typeface="Futura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 err="1">
                          <a:latin typeface="Futura"/>
                        </a:rPr>
                        <a:t>el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 err="1">
                          <a:latin typeface="Futura"/>
                        </a:rPr>
                        <a:t>al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>
                          <a:latin typeface="Futura"/>
                        </a:rPr>
                        <a:t>Vamos </a:t>
                      </a:r>
                      <a:r>
                        <a:rPr lang="pt-BR" sz="15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al</a:t>
                      </a:r>
                      <a:r>
                        <a:rPr lang="pt-BR" sz="1500" b="0" dirty="0">
                          <a:latin typeface="Futura"/>
                        </a:rPr>
                        <a:t> cine.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1088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>
                          <a:latin typeface="Futura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 err="1">
                          <a:latin typeface="Futura"/>
                        </a:rPr>
                        <a:t>la</a:t>
                      </a:r>
                      <a:r>
                        <a:rPr lang="pt-BR" sz="1500" b="0" dirty="0">
                          <a:latin typeface="Futura"/>
                        </a:rPr>
                        <a:t>/</a:t>
                      </a:r>
                      <a:r>
                        <a:rPr lang="pt-BR" sz="1500" b="0" dirty="0" err="1">
                          <a:latin typeface="Futura"/>
                        </a:rPr>
                        <a:t>las</a:t>
                      </a:r>
                      <a:r>
                        <a:rPr lang="pt-BR" sz="1500" b="0" dirty="0">
                          <a:latin typeface="Futura"/>
                        </a:rPr>
                        <a:t>/</a:t>
                      </a:r>
                      <a:r>
                        <a:rPr lang="pt-BR" sz="1500" b="0" dirty="0" err="1">
                          <a:latin typeface="Futura"/>
                        </a:rPr>
                        <a:t>los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>
                          <a:latin typeface="Futura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>
                          <a:latin typeface="Futura"/>
                        </a:rPr>
                        <a:t>Vamos a </a:t>
                      </a:r>
                      <a:r>
                        <a:rPr lang="pt-BR" sz="1500" b="0" dirty="0" err="1">
                          <a:latin typeface="Futura"/>
                        </a:rPr>
                        <a:t>la</a:t>
                      </a:r>
                      <a:r>
                        <a:rPr lang="pt-BR" sz="1500" b="0" dirty="0">
                          <a:latin typeface="Futura"/>
                        </a:rPr>
                        <a:t> </a:t>
                      </a:r>
                      <a:r>
                        <a:rPr lang="pt-BR" sz="1500" b="0" dirty="0" err="1">
                          <a:latin typeface="Futura"/>
                        </a:rPr>
                        <a:t>calle</a:t>
                      </a:r>
                      <a:r>
                        <a:rPr lang="pt-BR" sz="1500" b="0" dirty="0">
                          <a:latin typeface="Futura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>
                          <a:latin typeface="Futura"/>
                        </a:rPr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 err="1">
                          <a:latin typeface="Futura"/>
                        </a:rPr>
                        <a:t>el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 err="1">
                          <a:latin typeface="Futura"/>
                        </a:rPr>
                        <a:t>del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>
                          <a:latin typeface="Futura"/>
                        </a:rPr>
                        <a:t>La entrada </a:t>
                      </a:r>
                      <a:r>
                        <a:rPr lang="pt-BR" sz="1500" b="1" dirty="0" err="1">
                          <a:solidFill>
                            <a:srgbClr val="FF0000"/>
                          </a:solidFill>
                          <a:latin typeface="Futura"/>
                        </a:rPr>
                        <a:t>del</a:t>
                      </a:r>
                      <a:r>
                        <a:rPr lang="pt-BR" sz="1500" b="0" dirty="0">
                          <a:latin typeface="Futura"/>
                        </a:rPr>
                        <a:t> cine.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>
                          <a:latin typeface="Futura"/>
                        </a:rPr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 err="1">
                          <a:latin typeface="Futura"/>
                        </a:rPr>
                        <a:t>la</a:t>
                      </a:r>
                      <a:r>
                        <a:rPr lang="pt-BR" sz="1500" b="0" dirty="0">
                          <a:latin typeface="Futura"/>
                        </a:rPr>
                        <a:t>/</a:t>
                      </a:r>
                      <a:r>
                        <a:rPr lang="pt-BR" sz="1500" b="0" dirty="0" err="1">
                          <a:latin typeface="Futura"/>
                        </a:rPr>
                        <a:t>las</a:t>
                      </a:r>
                      <a:r>
                        <a:rPr lang="pt-BR" sz="1500" b="0" dirty="0">
                          <a:latin typeface="Futura"/>
                        </a:rPr>
                        <a:t>/</a:t>
                      </a:r>
                      <a:r>
                        <a:rPr lang="pt-BR" sz="1500" b="0" dirty="0" err="1">
                          <a:latin typeface="Futura"/>
                        </a:rPr>
                        <a:t>los</a:t>
                      </a:r>
                      <a:endParaRPr lang="pt-BR" sz="1500" b="0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>
                          <a:latin typeface="Futura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500" b="0" dirty="0">
                          <a:latin typeface="Futura"/>
                        </a:rPr>
                        <a:t>La entrada de </a:t>
                      </a:r>
                      <a:r>
                        <a:rPr lang="pt-BR" sz="1500" b="0" dirty="0" err="1">
                          <a:latin typeface="Futura"/>
                        </a:rPr>
                        <a:t>la</a:t>
                      </a:r>
                      <a:r>
                        <a:rPr lang="pt-BR" sz="1500" b="0" dirty="0">
                          <a:latin typeface="Futura"/>
                        </a:rPr>
                        <a:t> </a:t>
                      </a:r>
                      <a:r>
                        <a:rPr lang="pt-BR" sz="1500" b="0" dirty="0" err="1">
                          <a:latin typeface="Futura"/>
                        </a:rPr>
                        <a:t>escuela</a:t>
                      </a:r>
                      <a:r>
                        <a:rPr lang="pt-BR" sz="1500" b="0" dirty="0">
                          <a:latin typeface="Futura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2795</TotalTime>
  <Words>481</Words>
  <Application>Microsoft Office PowerPoint</Application>
  <PresentationFormat>On-screen Show (4:3)</PresentationFormat>
  <Paragraphs>159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Home</dc:creator>
  <cp:lastModifiedBy>Adriana Feitosa</cp:lastModifiedBy>
  <cp:revision>300</cp:revision>
  <dcterms:created xsi:type="dcterms:W3CDTF">2013-01-08T22:47:55Z</dcterms:created>
  <dcterms:modified xsi:type="dcterms:W3CDTF">2020-05-27T11:22:23Z</dcterms:modified>
</cp:coreProperties>
</file>