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361" r:id="rId3"/>
    <p:sldId id="364" r:id="rId4"/>
    <p:sldId id="316" r:id="rId5"/>
    <p:sldId id="297" r:id="rId6"/>
    <p:sldId id="353" r:id="rId7"/>
    <p:sldId id="354" r:id="rId8"/>
    <p:sldId id="362" r:id="rId9"/>
    <p:sldId id="357" r:id="rId10"/>
    <p:sldId id="358" r:id="rId11"/>
    <p:sldId id="363" r:id="rId12"/>
    <p:sldId id="365" r:id="rId13"/>
    <p:sldId id="359" r:id="rId14"/>
    <p:sldId id="360" r:id="rId15"/>
    <p:sldId id="280" r:id="rId16"/>
    <p:sldId id="350" r:id="rId17"/>
    <p:sldId id="296" r:id="rId18"/>
    <p:sldId id="334" r:id="rId19"/>
    <p:sldId id="351" r:id="rId20"/>
    <p:sldId id="336" r:id="rId21"/>
    <p:sldId id="337" r:id="rId22"/>
    <p:sldId id="352" r:id="rId23"/>
    <p:sldId id="264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12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0049"/>
    <a:srgbClr val="FF9900"/>
    <a:srgbClr val="FFFF99"/>
    <a:srgbClr val="FF00FF"/>
    <a:srgbClr val="FFDD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5269" autoAdjust="0"/>
  </p:normalViewPr>
  <p:slideViewPr>
    <p:cSldViewPr>
      <p:cViewPr varScale="1">
        <p:scale>
          <a:sx n="52" d="100"/>
          <a:sy n="5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330A955-4921-40C9-9789-A2D184F2CF49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11CA67-E9A1-432E-BBE1-8B40723DC0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473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pt-BR" smtClean="0">
                <a:ea typeface="Geneva" pitchFamily="124" charset="-128"/>
              </a:rPr>
              <a:t>Esta presentación en power point la podrás, de acuerdo con el currículum de cada grupo, trabajar vía cañón, televisión o pizarra digital interactiva. Esperamos que te sea muy útil.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E6AAA-6A07-4949-96F9-A745CF7E41FD}" type="slidenum">
              <a:rPr lang="pt-BR" smtClean="0"/>
              <a:pPr/>
              <a:t>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26580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smtClean="0">
              <a:ea typeface="Geneva" pitchFamily="12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83B60-0CF7-4A40-8B27-24C8B0FB41C4}" type="slidenum">
              <a:rPr lang="pt-BR" smtClean="0"/>
              <a:pPr/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398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smtClean="0">
              <a:ea typeface="Geneva" pitchFamily="124" charset="-128"/>
            </a:endParaRP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083B60-0CF7-4A40-8B27-24C8B0FB41C4}" type="slidenum">
              <a:rPr lang="pt-BR" smtClean="0"/>
              <a:pPr/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83398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1D550-44FC-4860-99C1-42890705A5DA}" type="slidenum">
              <a:rPr lang="pt-BR" smtClean="0"/>
              <a:pPr/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2730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E856F7-A8EC-4AAC-9901-89054176775D}" type="slidenum">
              <a:rPr lang="pt-BR" smtClean="0"/>
              <a:pPr/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6548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>
              <a:ea typeface="Geneva" pitchFamily="124" charset="-128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5B851-D769-4B7A-8483-F4C0C1660E4C}" type="slidenum">
              <a:rPr lang="pt-BR" smtClean="0"/>
              <a:pPr/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7777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ES" dirty="0" smtClean="0">
                <a:ea typeface="Geneva" pitchFamily="124" charset="-128"/>
              </a:rPr>
              <a:t>Propón a los alumnos una competición. Habrá dos o más grupos.</a:t>
            </a:r>
          </a:p>
          <a:p>
            <a:r>
              <a:rPr lang="es-ES" dirty="0" smtClean="0">
                <a:ea typeface="Geneva" pitchFamily="124" charset="-128"/>
              </a:rPr>
              <a:t>Cada grupo contestará las respuestas del </a:t>
            </a:r>
            <a:r>
              <a:rPr lang="es-ES" dirty="0" err="1" smtClean="0">
                <a:ea typeface="Geneva" pitchFamily="124" charset="-128"/>
              </a:rPr>
              <a:t>quiz</a:t>
            </a:r>
            <a:r>
              <a:rPr lang="es-ES" dirty="0" smtClean="0">
                <a:ea typeface="Geneva" pitchFamily="124" charset="-128"/>
              </a:rPr>
              <a:t> sobre géneros en una hoja.</a:t>
            </a:r>
          </a:p>
          <a:p>
            <a:r>
              <a:rPr lang="es-ES" dirty="0" smtClean="0">
                <a:ea typeface="Geneva" pitchFamily="124" charset="-128"/>
              </a:rPr>
              <a:t>Determina</a:t>
            </a:r>
            <a:r>
              <a:rPr lang="es-ES" baseline="0" dirty="0" smtClean="0">
                <a:ea typeface="Geneva" pitchFamily="124" charset="-128"/>
              </a:rPr>
              <a:t> un tiempo de respuesta para cada pregunta.</a:t>
            </a:r>
            <a:endParaRPr lang="es-ES" dirty="0" smtClean="0">
              <a:ea typeface="Geneva" pitchFamily="124" charset="-128"/>
            </a:endParaRPr>
          </a:p>
          <a:p>
            <a:endParaRPr lang="es-ES" dirty="0" smtClean="0">
              <a:ea typeface="Geneva" pitchFamily="124" charset="-128"/>
            </a:endParaRPr>
          </a:p>
          <a:p>
            <a:r>
              <a:rPr lang="es-ES" dirty="0" smtClean="0">
                <a:ea typeface="Geneva" pitchFamily="124" charset="-128"/>
              </a:rPr>
              <a:t>Después de lista la actividad, recoge las hojas y haz la corrección.</a:t>
            </a:r>
            <a:r>
              <a:rPr lang="es-ES" baseline="0" dirty="0" smtClean="0">
                <a:ea typeface="Geneva" pitchFamily="124" charset="-128"/>
              </a:rPr>
              <a:t> Gana el grupo que conteste bien más preguntas.</a:t>
            </a:r>
            <a:endParaRPr lang="es-ES" dirty="0" smtClean="0">
              <a:ea typeface="Geneva" pitchFamily="124" charset="-128"/>
            </a:endParaRPr>
          </a:p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61D550-44FC-4860-99C1-42890705A5DA}" type="slidenum">
              <a:rPr lang="pt-BR" smtClean="0"/>
              <a:pPr/>
              <a:t>15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2730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dirty="0" smtClean="0">
              <a:ea typeface="Geneva" pitchFamily="12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97E775-B67E-4200-961D-DA5C4CA126CF}" type="slidenum">
              <a:rPr lang="pt-BR" smtClean="0"/>
              <a:pPr/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0708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BC68-85D9-4C06-A722-D00AFFC2AD38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52C4-3392-4F60-B333-86AC387BE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83EF-EBBC-43FC-81DC-B3DE98A66BA5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4A6E7-E443-46BE-A793-A3A240A92B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6C38-3EC2-4BAA-93BB-A3B2F516A851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1D578-FD1B-4098-B308-0311AE61A4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D7A37-9488-4F8D-BADC-C2E0FF38C886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2202-9139-4C2B-8B81-C12D1D9FD9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F51D-0B4D-4E19-9C35-74FED07EE01C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3B27-E750-4594-A36C-E5675BEFD9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211-7094-447D-9481-60C0E1E53739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827E-1C0C-4889-9D64-A8AD1B98CE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EF4E-842D-4611-B0DF-9CD2ABE93EA1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868B-0E0B-4C06-B1D7-01A2BC056A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9E050-2595-46C2-9A76-F44B374E0731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6B62-32D9-47FF-B819-E8374E1274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222E-4AE8-4DA2-8DAE-140589F8DCC5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882F-3C46-4DE2-BB8B-DE0647EDD9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D478-F5DD-43EB-8422-B93AD4DDEF36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7049-F7D7-43C3-920F-7CB78EFA7B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4B3BC-22D7-4AE6-B046-88D4A98B7AAD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7D44C-30B0-476C-B8E0-44C9691408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 para editar título</a:t>
            </a:r>
            <a:endParaRPr lang="es-ES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Haga clic para modificar el estilo de texto del patrón</a:t>
            </a:r>
          </a:p>
          <a:p>
            <a:pPr lvl="1"/>
            <a:r>
              <a:rPr lang="pt-BR" smtClean="0"/>
              <a:t>Segundo nivel</a:t>
            </a:r>
          </a:p>
          <a:p>
            <a:pPr lvl="2"/>
            <a:r>
              <a:rPr lang="pt-BR" smtClean="0"/>
              <a:t>Tercer nivel</a:t>
            </a:r>
          </a:p>
          <a:p>
            <a:pPr lvl="3"/>
            <a:r>
              <a:rPr lang="pt-BR" smtClean="0"/>
              <a:t>Cuarto nivel</a:t>
            </a:r>
          </a:p>
          <a:p>
            <a:pPr lvl="4"/>
            <a:r>
              <a:rPr lang="pt-BR" smtClean="0"/>
              <a:t>Quinto nivel</a:t>
            </a:r>
            <a:endParaRPr lang="es-ES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513E66-66F9-43EA-B900-564CEE27C45E}" type="datetimeFigureOut">
              <a:rPr lang="pt-BR"/>
              <a:pPr>
                <a:defRPr/>
              </a:pPr>
              <a:t>08/09/2014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Geneva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9E2D72-7956-4B80-A28B-C1D80910C3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n 6" descr="PPT_Boletin santillan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pitchFamily="12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029" name="CaixaDeTexto 3"/>
          <p:cNvSpPr txBox="1">
            <a:spLocks noChangeArrowheads="1"/>
          </p:cNvSpPr>
          <p:nvPr/>
        </p:nvSpPr>
        <p:spPr bwMode="auto">
          <a:xfrm>
            <a:off x="539552" y="2348880"/>
            <a:ext cx="8001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500" b="1" dirty="0" smtClean="0">
                <a:solidFill>
                  <a:srgbClr val="E60049"/>
                </a:solidFill>
                <a:latin typeface="Futura" charset="0"/>
              </a:rPr>
              <a:t>GÉNERO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0825" y="188913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GÉNERO DE LOS ADJETIVOS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7394" y="234888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b="1" dirty="0" smtClean="0">
                <a:latin typeface="Futura"/>
              </a:rPr>
              <a:t>Los adjetivos concuerdan en género y número con el nombre o pronombre que califican.</a:t>
            </a:r>
            <a:endParaRPr lang="es-ES_tradnl" sz="3000" b="1" dirty="0"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832633"/>
              </p:ext>
            </p:extLst>
          </p:nvPr>
        </p:nvGraphicFramePr>
        <p:xfrm>
          <a:off x="323205" y="1204576"/>
          <a:ext cx="84969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Casos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Femenino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 </a:t>
                      </a:r>
                      <a:r>
                        <a:rPr lang="pt-BR" sz="1800" b="1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y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(inclusive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los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adjetivos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compuestos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)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Paco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baj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</a:p>
                    <a:p>
                      <a:r>
                        <a:rPr lang="pt-BR" sz="1800" b="1" baseline="0" dirty="0" smtClean="0">
                          <a:latin typeface="Futura"/>
                        </a:rPr>
                        <a:t>Pepe </a:t>
                      </a:r>
                      <a:r>
                        <a:rPr lang="pt-BR" sz="1800" b="1" baseline="0" dirty="0" smtClean="0">
                          <a:latin typeface="Futura"/>
                        </a:rPr>
                        <a:t>es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sordomud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María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es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baj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dirty="0" smtClean="0">
                          <a:latin typeface="Futura"/>
                        </a:rPr>
                        <a:t>.</a:t>
                      </a:r>
                    </a:p>
                    <a:p>
                      <a:r>
                        <a:rPr lang="pt-BR" sz="1800" b="1" dirty="0" err="1" smtClean="0">
                          <a:latin typeface="Futura"/>
                        </a:rPr>
                        <a:t>Pili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es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sordomud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0825" y="188913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Gentilicios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32754"/>
              </p:ext>
            </p:extLst>
          </p:nvPr>
        </p:nvGraphicFramePr>
        <p:xfrm>
          <a:off x="328925" y="1052736"/>
          <a:ext cx="8496945" cy="287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Casos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Femenino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 </a:t>
                      </a:r>
                      <a:r>
                        <a:rPr lang="pt-BR" sz="1800" b="1" dirty="0" err="1" smtClean="0">
                          <a:latin typeface="Futura"/>
                        </a:rPr>
                        <a:t>en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y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niño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brasileñ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niña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brasileñ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 y </a:t>
                      </a:r>
                      <a:r>
                        <a:rPr lang="pt-BR" sz="1800" b="1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en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í</a:t>
                      </a:r>
                      <a:r>
                        <a:rPr lang="pt-BR" sz="1800" b="1" dirty="0" smtClean="0">
                          <a:latin typeface="Futura"/>
                        </a:rPr>
                        <a:t>,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ú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escuela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paulist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</a:p>
                    <a:p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escritor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nicaragüens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escuela</a:t>
                      </a:r>
                      <a:r>
                        <a:rPr lang="pt-BR" sz="1800" b="1" dirty="0" smtClean="0">
                          <a:latin typeface="Futura"/>
                        </a:rPr>
                        <a:t> paulist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escritor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nicaragüens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consonantes y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consonante + a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periodista </a:t>
                      </a:r>
                      <a:r>
                        <a:rPr lang="pt-BR" sz="1800" b="1" dirty="0" err="1" smtClean="0">
                          <a:latin typeface="Futura"/>
                        </a:rPr>
                        <a:t>españo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l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abuelo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alemá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n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periodista </a:t>
                      </a:r>
                      <a:r>
                        <a:rPr lang="pt-BR" sz="1800" b="1" dirty="0" err="1" smtClean="0">
                          <a:latin typeface="Futura"/>
                        </a:rPr>
                        <a:t>española</a:t>
                      </a:r>
                      <a:endParaRPr lang="pt-BR" sz="1800" b="1" dirty="0" smtClean="0">
                        <a:latin typeface="Futu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abuela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alema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na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536" y="404664"/>
            <a:ext cx="2376264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Otros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95911"/>
              </p:ext>
            </p:extLst>
          </p:nvPr>
        </p:nvGraphicFramePr>
        <p:xfrm>
          <a:off x="323528" y="1196752"/>
          <a:ext cx="8496945" cy="194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Casos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Femenino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 </a:t>
                      </a:r>
                      <a:r>
                        <a:rPr lang="pt-BR" sz="1800" b="1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ín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y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ana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ina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ona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Mi padre </a:t>
                      </a:r>
                      <a:r>
                        <a:rPr lang="pt-BR" sz="1800" b="1" dirty="0" err="1" smtClean="0">
                          <a:latin typeface="Futura"/>
                        </a:rPr>
                        <a:t>es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harag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</a:p>
                    <a:p>
                      <a:r>
                        <a:rPr lang="pt-BR" sz="1800" b="1" baseline="0" dirty="0" smtClean="0">
                          <a:latin typeface="Futura"/>
                        </a:rPr>
                        <a:t>Pablo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bailar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ín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Futura"/>
                        </a:rPr>
                        <a:t>Mi gato </a:t>
                      </a:r>
                      <a:r>
                        <a:rPr lang="pt-BR" sz="1800" b="1" baseline="0" dirty="0" smtClean="0">
                          <a:latin typeface="Futura"/>
                        </a:rPr>
                        <a:t>es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dormil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 smtClean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dk1"/>
                          </a:solidFill>
                          <a:latin typeface="Futura"/>
                        </a:rPr>
                        <a:t>Mi</a:t>
                      </a:r>
                      <a:r>
                        <a:rPr lang="pt-BR" sz="1800" b="1" baseline="0" dirty="0" smtClean="0">
                          <a:solidFill>
                            <a:schemeClr val="dk1"/>
                          </a:solidFill>
                          <a:latin typeface="Futura"/>
                        </a:rPr>
                        <a:t> madre </a:t>
                      </a:r>
                      <a:r>
                        <a:rPr lang="pt-BR" sz="1800" b="1" baseline="0" dirty="0" err="1" smtClean="0">
                          <a:solidFill>
                            <a:schemeClr val="dk1"/>
                          </a:solidFill>
                          <a:latin typeface="Futura"/>
                        </a:rPr>
                        <a:t>es</a:t>
                      </a:r>
                      <a:r>
                        <a:rPr lang="pt-BR" sz="1800" b="1" baseline="0" dirty="0" smtClean="0">
                          <a:solidFill>
                            <a:schemeClr val="dk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dk1"/>
                          </a:solidFill>
                          <a:latin typeface="Futura"/>
                        </a:rPr>
                        <a:t>harag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ana</a:t>
                      </a:r>
                      <a:r>
                        <a:rPr lang="pt-BR" sz="1800" b="1" dirty="0" smtClean="0">
                          <a:latin typeface="Futura"/>
                        </a:rPr>
                        <a:t>.</a:t>
                      </a:r>
                    </a:p>
                    <a:p>
                      <a:r>
                        <a:rPr lang="pt-BR" sz="1800" b="1" dirty="0" smtClean="0">
                          <a:latin typeface="Futura"/>
                        </a:rPr>
                        <a:t>Paula </a:t>
                      </a:r>
                      <a:r>
                        <a:rPr lang="pt-BR" sz="1800" b="1" dirty="0" err="1" smtClean="0">
                          <a:latin typeface="Futura"/>
                        </a:rPr>
                        <a:t>es</a:t>
                      </a:r>
                      <a:r>
                        <a:rPr lang="pt-BR" sz="1800" b="1" dirty="0" smtClean="0">
                          <a:latin typeface="Futura"/>
                        </a:rPr>
                        <a:t> bailarin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Futura"/>
                        </a:rPr>
                        <a:t>Mi gata es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dormil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ona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 smtClean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 </a:t>
                      </a:r>
                      <a:r>
                        <a:rPr lang="pt-BR" sz="1800" b="1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ete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ote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y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femenino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eta</a:t>
                      </a:r>
                      <a:r>
                        <a:rPr lang="pt-BR" sz="1800" b="1" baseline="0" dirty="0" smtClean="0">
                          <a:latin typeface="Futura"/>
                        </a:rPr>
                        <a:t>,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ota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un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niño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regord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ete</a:t>
                      </a:r>
                      <a:endParaRPr lang="pt-BR" sz="1800" b="1" baseline="0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1800" b="1" baseline="0" dirty="0" err="1" smtClean="0">
                          <a:latin typeface="Futura"/>
                        </a:rPr>
                        <a:t>un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alumno</a:t>
                      </a:r>
                      <a:r>
                        <a:rPr lang="pt-BR" sz="1800" b="1" baseline="0" dirty="0" smtClean="0">
                          <a:latin typeface="Futura"/>
                        </a:rPr>
                        <a:t> grand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ote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una </a:t>
                      </a:r>
                      <a:r>
                        <a:rPr lang="pt-BR" sz="1800" b="1" dirty="0" err="1" smtClean="0">
                          <a:latin typeface="Futura"/>
                        </a:rPr>
                        <a:t>niña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regord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eta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1800" b="1" dirty="0" smtClean="0">
                          <a:latin typeface="Futura"/>
                        </a:rPr>
                        <a:t>una </a:t>
                      </a:r>
                      <a:r>
                        <a:rPr lang="pt-BR" sz="1800" b="1" dirty="0" err="1" smtClean="0">
                          <a:latin typeface="Futura"/>
                        </a:rPr>
                        <a:t>alumna</a:t>
                      </a:r>
                      <a:r>
                        <a:rPr lang="pt-BR" sz="1800" b="1" dirty="0" smtClean="0">
                          <a:latin typeface="Futura"/>
                        </a:rPr>
                        <a:t> grand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536" y="404664"/>
            <a:ext cx="2376264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Invariables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43210"/>
              </p:ext>
            </p:extLst>
          </p:nvPr>
        </p:nvGraphicFramePr>
        <p:xfrm>
          <a:off x="323528" y="1182350"/>
          <a:ext cx="8496945" cy="440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Casos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Masculino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Femenino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Daniel</a:t>
                      </a:r>
                      <a:r>
                        <a:rPr lang="pt-BR" sz="1800" b="1" baseline="0" dirty="0" smtClean="0">
                          <a:latin typeface="Futura"/>
                        </a:rPr>
                        <a:t> es </a:t>
                      </a:r>
                      <a:r>
                        <a:rPr lang="pt-BR" sz="1800" b="1" baseline="0" dirty="0" smtClean="0">
                          <a:latin typeface="Futura"/>
                        </a:rPr>
                        <a:t>egoíst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Carmen es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egoíst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latin typeface="Futura"/>
                        </a:rPr>
                        <a:t>.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al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solidFill>
                            <a:schemeClr val="dk1"/>
                          </a:solidFill>
                          <a:latin typeface="Futura"/>
                        </a:rPr>
                        <a:t>un</a:t>
                      </a:r>
                      <a:r>
                        <a:rPr lang="pt-BR" sz="1800" b="1" baseline="0" dirty="0" smtClean="0">
                          <a:solidFill>
                            <a:schemeClr val="dk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dk1"/>
                          </a:solidFill>
                          <a:latin typeface="Futura"/>
                        </a:rPr>
                        <a:t>día</a:t>
                      </a:r>
                      <a:r>
                        <a:rPr lang="pt-BR" sz="1800" b="1" baseline="0" dirty="0" smtClean="0">
                          <a:solidFill>
                            <a:schemeClr val="dk1"/>
                          </a:solidFill>
                          <a:latin typeface="Futura"/>
                        </a:rPr>
                        <a:t> especi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al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una semana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dirty="0" smtClean="0">
                          <a:latin typeface="Futura"/>
                        </a:rPr>
                        <a:t>especi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al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ante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,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ente 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collar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brill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ante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niño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vali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ente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latin typeface="Futura"/>
                        </a:rPr>
                        <a:t>pulsera</a:t>
                      </a:r>
                      <a:r>
                        <a:rPr lang="pt-BR" sz="1800" b="1" dirty="0" smtClean="0">
                          <a:latin typeface="Futura"/>
                        </a:rPr>
                        <a:t> </a:t>
                      </a:r>
                      <a:r>
                        <a:rPr lang="pt-BR" sz="1800" b="1" dirty="0" err="1" smtClean="0">
                          <a:latin typeface="Futura"/>
                        </a:rPr>
                        <a:t>brill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ante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niñ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vali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ente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az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,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iz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,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oz </a:t>
                      </a:r>
                      <a:endParaRPr lang="pt-BR" sz="1800" b="1" dirty="0" smtClean="0">
                        <a:latin typeface="Futura"/>
                      </a:endParaRPr>
                    </a:p>
                    <a:p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funcionario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cap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az</a:t>
                      </a:r>
                      <a:endParaRPr lang="pt-BR" sz="1800" b="1" dirty="0" smtClean="0">
                        <a:latin typeface="Futu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perrito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fel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iz</a:t>
                      </a:r>
                    </a:p>
                    <a:p>
                      <a:r>
                        <a:rPr lang="pt-BR" sz="1800" b="1" dirty="0" err="1" smtClean="0">
                          <a:latin typeface="Futura"/>
                        </a:rPr>
                        <a:t>conejo</a:t>
                      </a:r>
                      <a:r>
                        <a:rPr lang="pt-BR" sz="1800" b="1" dirty="0" smtClean="0">
                          <a:latin typeface="Futura"/>
                        </a:rPr>
                        <a:t> vel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oz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funcionaria cap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az</a:t>
                      </a:r>
                      <a:endParaRPr lang="pt-BR" sz="1800" b="1" dirty="0" smtClean="0">
                        <a:latin typeface="Futu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perrita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fel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iz</a:t>
                      </a:r>
                    </a:p>
                    <a:p>
                      <a:r>
                        <a:rPr lang="pt-BR" sz="1800" b="1" dirty="0" err="1" smtClean="0">
                          <a:latin typeface="Futura"/>
                        </a:rPr>
                        <a:t>liebre</a:t>
                      </a:r>
                      <a:r>
                        <a:rPr lang="pt-BR" sz="1800" b="1" dirty="0" smtClean="0">
                          <a:latin typeface="Futura"/>
                        </a:rPr>
                        <a:t> vel</a:t>
                      </a:r>
                      <a:r>
                        <a:rPr lang="pt-BR" sz="18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oz</a:t>
                      </a:r>
                      <a:r>
                        <a:rPr lang="pt-BR" sz="18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endParaRPr lang="pt-BR" sz="18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4768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ble</a:t>
                      </a:r>
                      <a:endParaRPr lang="pt-BR" sz="1800" b="1" dirty="0" smtClean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alumno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responsa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ble</a:t>
                      </a:r>
                      <a:endParaRPr lang="pt-BR" sz="18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alumna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responsa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ble</a:t>
                      </a:r>
                      <a:endParaRPr lang="pt-BR" sz="1800" b="1" dirty="0">
                        <a:latin typeface="Futura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Futura"/>
                        </a:rPr>
                        <a:t>Los terminados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err="1" smtClean="0">
                          <a:latin typeface="Futura"/>
                        </a:rPr>
                        <a:t>en</a:t>
                      </a:r>
                      <a:r>
                        <a:rPr lang="pt-BR" sz="1800" b="1" baseline="0" dirty="0" smtClean="0">
                          <a:latin typeface="Futura"/>
                        </a:rPr>
                        <a:t> </a:t>
                      </a:r>
                      <a:r>
                        <a:rPr lang="pt-BR" sz="1800" b="1" baseline="0" dirty="0" smtClean="0">
                          <a:latin typeface="Futura"/>
                        </a:rPr>
                        <a:t>-</a:t>
                      </a:r>
                      <a:r>
                        <a:rPr lang="pt-BR" sz="18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endParaRPr lang="pt-BR" sz="1800" b="1" dirty="0" smtClean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mi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mej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amigo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mi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mej</a:t>
                      </a:r>
                      <a:r>
                        <a:rPr lang="pt-BR" sz="18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Futura"/>
                        </a:rPr>
                        <a:t> amiga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M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3"/>
            <a:ext cx="8892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La </a:t>
            </a:r>
            <a:r>
              <a:rPr lang="pt-BR" b="1" dirty="0" err="1" smtClean="0">
                <a:latin typeface="Futura"/>
              </a:rPr>
              <a:t>palabra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subrayada</a:t>
            </a:r>
            <a:r>
              <a:rPr lang="pt-BR" b="1" dirty="0" smtClean="0">
                <a:latin typeface="Futura"/>
              </a:rPr>
              <a:t> </a:t>
            </a:r>
          </a:p>
          <a:p>
            <a:r>
              <a:rPr lang="pt-BR" b="1" dirty="0" smtClean="0">
                <a:latin typeface="Futura"/>
              </a:rPr>
              <a:t>a. </a:t>
            </a:r>
            <a:r>
              <a:rPr lang="pt-BR" b="1" dirty="0" err="1" smtClean="0">
                <a:latin typeface="Futura"/>
              </a:rPr>
              <a:t>es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siempre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femenina</a:t>
            </a:r>
            <a:r>
              <a:rPr lang="pt-BR" b="1" dirty="0" smtClean="0">
                <a:latin typeface="Futura"/>
              </a:rPr>
              <a:t> porque </a:t>
            </a:r>
            <a:r>
              <a:rPr lang="pt-BR" b="1" dirty="0" err="1" smtClean="0">
                <a:latin typeface="Futura"/>
              </a:rPr>
              <a:t>es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sustantivo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abstracto</a:t>
            </a:r>
            <a:r>
              <a:rPr lang="pt-BR" b="1" dirty="0" smtClean="0">
                <a:latin typeface="Futura"/>
              </a:rPr>
              <a:t> terminado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-</a:t>
            </a:r>
            <a:r>
              <a:rPr lang="pt-BR" b="1" dirty="0" err="1" smtClean="0">
                <a:latin typeface="Futura"/>
              </a:rPr>
              <a:t>ez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b. </a:t>
            </a:r>
            <a:r>
              <a:rPr lang="pt-BR" b="1" dirty="0" err="1" smtClean="0">
                <a:latin typeface="Futura"/>
              </a:rPr>
              <a:t>puede</a:t>
            </a:r>
            <a:r>
              <a:rPr lang="pt-BR" b="1" dirty="0" smtClean="0">
                <a:latin typeface="Futura"/>
              </a:rPr>
              <a:t> ser </a:t>
            </a:r>
            <a:r>
              <a:rPr lang="pt-BR" b="1" dirty="0" err="1" smtClean="0">
                <a:latin typeface="Futura"/>
              </a:rPr>
              <a:t>femenino</a:t>
            </a:r>
            <a:r>
              <a:rPr lang="pt-BR" b="1" dirty="0" smtClean="0">
                <a:latin typeface="Futura"/>
              </a:rPr>
              <a:t> o masculino y </a:t>
            </a:r>
            <a:r>
              <a:rPr lang="pt-BR" b="1" dirty="0" err="1" smtClean="0">
                <a:latin typeface="Futura"/>
              </a:rPr>
              <a:t>es</a:t>
            </a:r>
            <a:r>
              <a:rPr lang="pt-BR" b="1" dirty="0" smtClean="0">
                <a:latin typeface="Futura"/>
              </a:rPr>
              <a:t> determinado por </a:t>
            </a:r>
            <a:r>
              <a:rPr lang="pt-BR" b="1" dirty="0" err="1" smtClean="0">
                <a:latin typeface="Futura"/>
              </a:rPr>
              <a:t>el</a:t>
            </a:r>
            <a:r>
              <a:rPr lang="pt-BR" b="1" dirty="0" smtClean="0">
                <a:latin typeface="Futura"/>
              </a:rPr>
              <a:t> artículo.</a:t>
            </a:r>
          </a:p>
          <a:p>
            <a:r>
              <a:rPr lang="pt-BR" b="1" dirty="0" smtClean="0">
                <a:latin typeface="Futura"/>
              </a:rPr>
              <a:t>c. es masculina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gran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smtClean="0">
                <a:latin typeface="Futura"/>
              </a:rPr>
              <a:t>parte de </a:t>
            </a:r>
            <a:r>
              <a:rPr lang="pt-BR" b="1" dirty="0" err="1" smtClean="0">
                <a:latin typeface="Futura"/>
              </a:rPr>
              <a:t>los</a:t>
            </a:r>
            <a:r>
              <a:rPr lang="pt-BR" b="1" dirty="0" smtClean="0">
                <a:latin typeface="Futura"/>
              </a:rPr>
              <a:t> casos pero </a:t>
            </a:r>
            <a:r>
              <a:rPr lang="pt-BR" b="1" dirty="0" err="1" smtClean="0">
                <a:latin typeface="Futura"/>
              </a:rPr>
              <a:t>hay</a:t>
            </a:r>
            <a:r>
              <a:rPr lang="pt-BR" b="1" dirty="0" smtClean="0">
                <a:latin typeface="Futura"/>
              </a:rPr>
              <a:t> excepciones.</a:t>
            </a:r>
          </a:p>
          <a:p>
            <a:r>
              <a:rPr lang="pt-BR" b="1" dirty="0" smtClean="0">
                <a:latin typeface="Futura"/>
              </a:rPr>
              <a:t>d. </a:t>
            </a:r>
            <a:r>
              <a:rPr lang="pt-BR" b="1" dirty="0" err="1" smtClean="0">
                <a:latin typeface="Futura"/>
              </a:rPr>
              <a:t>es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siempre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femenina</a:t>
            </a:r>
            <a:r>
              <a:rPr lang="pt-BR" b="1" dirty="0" smtClean="0">
                <a:latin typeface="Futura"/>
              </a:rPr>
              <a:t> porque </a:t>
            </a:r>
            <a:r>
              <a:rPr lang="pt-BR" b="1" dirty="0" err="1" smtClean="0">
                <a:latin typeface="Futura"/>
              </a:rPr>
              <a:t>es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adjetivo.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1.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19089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http://www.eluniversal.com.co/colombia/garantia-de-los-derechos-de-la-ninez-en-colombia-es-precaria-informe-168968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04664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El </a:t>
            </a:r>
            <a:r>
              <a:rPr lang="pt-BR" b="1" dirty="0" err="1" smtClean="0">
                <a:latin typeface="Futura"/>
              </a:rPr>
              <a:t>femenino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la</a:t>
            </a:r>
            <a:r>
              <a:rPr lang="pt-BR" b="1" dirty="0" smtClean="0">
                <a:latin typeface="Futura"/>
              </a:rPr>
              <a:t> frase </a:t>
            </a:r>
            <a:r>
              <a:rPr lang="pt-BR" b="1" dirty="0" err="1" smtClean="0">
                <a:latin typeface="Futura"/>
              </a:rPr>
              <a:t>subrayada</a:t>
            </a:r>
            <a:r>
              <a:rPr lang="pt-BR" b="1" dirty="0" smtClean="0">
                <a:latin typeface="Futura"/>
              </a:rPr>
              <a:t> es</a:t>
            </a:r>
          </a:p>
          <a:p>
            <a:r>
              <a:rPr lang="pt-BR" b="1" dirty="0" smtClean="0">
                <a:latin typeface="Futura"/>
              </a:rPr>
              <a:t>a. </a:t>
            </a:r>
            <a:r>
              <a:rPr lang="pt-BR" b="1" dirty="0" err="1" smtClean="0">
                <a:latin typeface="Futura"/>
              </a:rPr>
              <a:t>Fallece</a:t>
            </a:r>
            <a:r>
              <a:rPr lang="pt-BR" b="1" dirty="0" smtClean="0">
                <a:latin typeface="Futura"/>
              </a:rPr>
              <a:t> una turista </a:t>
            </a:r>
            <a:r>
              <a:rPr lang="pt-BR" b="1" dirty="0" err="1" smtClean="0">
                <a:latin typeface="Futura"/>
              </a:rPr>
              <a:t>catalán</a:t>
            </a:r>
            <a:r>
              <a:rPr lang="pt-BR" b="1" dirty="0" smtClean="0">
                <a:latin typeface="Futura"/>
              </a:rPr>
              <a:t> de 54 </a:t>
            </a:r>
            <a:r>
              <a:rPr lang="pt-BR" b="1" dirty="0" err="1" smtClean="0">
                <a:latin typeface="Futura"/>
              </a:rPr>
              <a:t>años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b. </a:t>
            </a:r>
            <a:r>
              <a:rPr lang="pt-BR" b="1" dirty="0" err="1" smtClean="0">
                <a:latin typeface="Futura"/>
              </a:rPr>
              <a:t>Fallece</a:t>
            </a:r>
            <a:r>
              <a:rPr lang="pt-BR" b="1" dirty="0" smtClean="0">
                <a:latin typeface="Futura"/>
              </a:rPr>
              <a:t> una turista </a:t>
            </a:r>
            <a:r>
              <a:rPr lang="pt-BR" b="1" dirty="0" err="1" smtClean="0">
                <a:latin typeface="Futura"/>
              </a:rPr>
              <a:t>catalaña</a:t>
            </a:r>
            <a:r>
              <a:rPr lang="pt-BR" b="1" dirty="0" smtClean="0">
                <a:latin typeface="Futura"/>
              </a:rPr>
              <a:t> de 54 </a:t>
            </a:r>
            <a:r>
              <a:rPr lang="pt-BR" b="1" dirty="0" err="1" smtClean="0">
                <a:latin typeface="Futura"/>
              </a:rPr>
              <a:t>años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c. </a:t>
            </a:r>
            <a:r>
              <a:rPr lang="pt-BR" b="1" dirty="0" err="1" smtClean="0">
                <a:latin typeface="Futura"/>
              </a:rPr>
              <a:t>Fallece</a:t>
            </a:r>
            <a:r>
              <a:rPr lang="pt-BR" b="1" dirty="0" smtClean="0">
                <a:latin typeface="Futura"/>
              </a:rPr>
              <a:t> una turista </a:t>
            </a:r>
            <a:r>
              <a:rPr lang="pt-BR" b="1" dirty="0" err="1" smtClean="0">
                <a:latin typeface="Futura"/>
              </a:rPr>
              <a:t>catalanense</a:t>
            </a:r>
            <a:r>
              <a:rPr lang="pt-BR" b="1" dirty="0" smtClean="0">
                <a:latin typeface="Futura"/>
              </a:rPr>
              <a:t> de 54 </a:t>
            </a:r>
            <a:r>
              <a:rPr lang="pt-BR" b="1" dirty="0" err="1" smtClean="0">
                <a:latin typeface="Futura"/>
              </a:rPr>
              <a:t>años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d. </a:t>
            </a:r>
            <a:r>
              <a:rPr lang="pt-BR" b="1" dirty="0" err="1" smtClean="0">
                <a:latin typeface="Futura"/>
              </a:rPr>
              <a:t>Fallece</a:t>
            </a:r>
            <a:r>
              <a:rPr lang="pt-BR" b="1" dirty="0" smtClean="0">
                <a:latin typeface="Futura"/>
              </a:rPr>
              <a:t> una turista </a:t>
            </a:r>
            <a:r>
              <a:rPr lang="pt-BR" b="1" dirty="0" err="1" smtClean="0">
                <a:latin typeface="Futura"/>
              </a:rPr>
              <a:t>catalana</a:t>
            </a:r>
            <a:r>
              <a:rPr lang="pt-BR" b="1" dirty="0" smtClean="0">
                <a:latin typeface="Futura"/>
              </a:rPr>
              <a:t> de 54 </a:t>
            </a:r>
            <a:r>
              <a:rPr lang="pt-BR" b="1" dirty="0" err="1" smtClean="0">
                <a:latin typeface="Futura"/>
              </a:rPr>
              <a:t>años</a:t>
            </a:r>
            <a:r>
              <a:rPr lang="pt-BR" b="1" dirty="0" smtClean="0">
                <a:latin typeface="Futura"/>
              </a:rPr>
              <a:t>.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2.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19089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http://www.lne.es/gijon/2014/08/26/fallece-turista-catalan-54-anos/1633719.html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6192687" cy="392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El </a:t>
            </a:r>
            <a:r>
              <a:rPr lang="pt-BR" b="1" dirty="0" err="1" smtClean="0">
                <a:latin typeface="Futura"/>
              </a:rPr>
              <a:t>nombre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la</a:t>
            </a:r>
            <a:r>
              <a:rPr lang="pt-BR" b="1" dirty="0" smtClean="0">
                <a:latin typeface="Futura"/>
              </a:rPr>
              <a:t> película </a:t>
            </a:r>
            <a:r>
              <a:rPr lang="pt-BR" b="1" dirty="0" err="1" smtClean="0">
                <a:latin typeface="Futura"/>
              </a:rPr>
              <a:t>es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a.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sustantivo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invariable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b.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adjetivo </a:t>
            </a:r>
            <a:r>
              <a:rPr lang="pt-BR" b="1" dirty="0" err="1" smtClean="0">
                <a:latin typeface="Futura"/>
              </a:rPr>
              <a:t>variable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c.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adjetivo </a:t>
            </a:r>
            <a:r>
              <a:rPr lang="pt-BR" b="1" dirty="0" err="1" smtClean="0">
                <a:latin typeface="Futura"/>
              </a:rPr>
              <a:t>invariable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d. </a:t>
            </a:r>
            <a:r>
              <a:rPr lang="pt-BR" b="1" dirty="0" err="1" smtClean="0">
                <a:latin typeface="Futura"/>
              </a:rPr>
              <a:t>un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sustantivo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variable</a:t>
            </a:r>
            <a:r>
              <a:rPr lang="pt-BR" b="1" dirty="0" smtClean="0">
                <a:latin typeface="Futura"/>
              </a:rPr>
              <a:t>.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3.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4077072"/>
            <a:ext cx="763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http://www.dementesx.com/wp-content/uploads/2012/06/valiente-2.jpg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18434" name="Picture 2" descr="http://www.dementesx.com/wp-content/uploads/2012/06/valient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8136904" cy="36480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29309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Para completar </a:t>
            </a:r>
            <a:r>
              <a:rPr lang="pt-BR" b="1" dirty="0" err="1" smtClean="0">
                <a:latin typeface="Futura"/>
              </a:rPr>
              <a:t>la</a:t>
            </a:r>
            <a:r>
              <a:rPr lang="pt-BR" b="1" dirty="0" smtClean="0">
                <a:latin typeface="Futura"/>
              </a:rPr>
              <a:t> frase </a:t>
            </a:r>
            <a:r>
              <a:rPr lang="pt-BR" b="1" dirty="0" err="1" smtClean="0">
                <a:latin typeface="Futura"/>
              </a:rPr>
              <a:t>la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palabra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correcta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es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a. bailarina.</a:t>
            </a:r>
          </a:p>
          <a:p>
            <a:r>
              <a:rPr lang="pt-BR" b="1" dirty="0" smtClean="0">
                <a:latin typeface="Futura"/>
              </a:rPr>
              <a:t>b. </a:t>
            </a:r>
            <a:r>
              <a:rPr lang="pt-BR" b="1" dirty="0" err="1" smtClean="0">
                <a:latin typeface="Futura"/>
              </a:rPr>
              <a:t>bailarín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c. </a:t>
            </a:r>
            <a:r>
              <a:rPr lang="pt-BR" b="1" dirty="0" err="1" smtClean="0">
                <a:latin typeface="Futura"/>
              </a:rPr>
              <a:t>bailarines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d. bailarinas.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4.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190891"/>
            <a:ext cx="8568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http://www.marinasalvador.com/wp-content/uploads/2013/01/La-vida-es-la-bailarina-y-nosotros-somos-la-danza.jpg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4664"/>
            <a:ext cx="728025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9" name="CaixaDeTexto 6"/>
          <p:cNvSpPr txBox="1">
            <a:spLocks noChangeArrowheads="1"/>
          </p:cNvSpPr>
          <p:nvPr/>
        </p:nvSpPr>
        <p:spPr bwMode="auto">
          <a:xfrm>
            <a:off x="71438" y="4262438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0" name="CaixaDeTexto 6"/>
          <p:cNvSpPr txBox="1">
            <a:spLocks noChangeArrowheads="1"/>
          </p:cNvSpPr>
          <p:nvPr/>
        </p:nvSpPr>
        <p:spPr bwMode="auto">
          <a:xfrm>
            <a:off x="642938" y="3889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1214438" y="3389313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2" name="CaixaDeTexto 6"/>
          <p:cNvSpPr txBox="1">
            <a:spLocks noChangeArrowheads="1"/>
          </p:cNvSpPr>
          <p:nvPr/>
        </p:nvSpPr>
        <p:spPr bwMode="auto">
          <a:xfrm>
            <a:off x="1785938" y="2889250"/>
            <a:ext cx="714375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3" name="CaixaDeTexto 6"/>
          <p:cNvSpPr txBox="1">
            <a:spLocks noChangeArrowheads="1"/>
          </p:cNvSpPr>
          <p:nvPr/>
        </p:nvSpPr>
        <p:spPr bwMode="auto">
          <a:xfrm>
            <a:off x="2286000" y="2389188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4" name="CaixaDeTexto 6"/>
          <p:cNvSpPr txBox="1">
            <a:spLocks noChangeArrowheads="1"/>
          </p:cNvSpPr>
          <p:nvPr/>
        </p:nvSpPr>
        <p:spPr bwMode="auto">
          <a:xfrm>
            <a:off x="2786063" y="1889125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3143250" y="1333500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T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3571875" y="976313"/>
            <a:ext cx="642938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U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7" name="CaixaDeTexto 6"/>
          <p:cNvSpPr txBox="1">
            <a:spLocks noChangeArrowheads="1"/>
          </p:cNvSpPr>
          <p:nvPr/>
        </p:nvSpPr>
        <p:spPr bwMode="auto">
          <a:xfrm>
            <a:off x="4000500" y="476250"/>
            <a:ext cx="714375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8" name="CaixaDeTexto 6"/>
          <p:cNvSpPr txBox="1">
            <a:spLocks noChangeArrowheads="1"/>
          </p:cNvSpPr>
          <p:nvPr/>
        </p:nvSpPr>
        <p:spPr bwMode="auto">
          <a:xfrm>
            <a:off x="4572000" y="762000"/>
            <a:ext cx="642938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29" name="CaixaDeTexto 6"/>
          <p:cNvSpPr txBox="1">
            <a:spLocks noChangeArrowheads="1"/>
          </p:cNvSpPr>
          <p:nvPr/>
        </p:nvSpPr>
        <p:spPr bwMode="auto">
          <a:xfrm>
            <a:off x="5143500" y="1262063"/>
            <a:ext cx="642938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0" name="CaixaDeTexto 6"/>
          <p:cNvSpPr txBox="1">
            <a:spLocks noChangeArrowheads="1"/>
          </p:cNvSpPr>
          <p:nvPr/>
        </p:nvSpPr>
        <p:spPr bwMode="auto">
          <a:xfrm>
            <a:off x="5572125" y="1833563"/>
            <a:ext cx="714375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Z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1" name="CaixaDeTexto 6"/>
          <p:cNvSpPr txBox="1">
            <a:spLocks noChangeArrowheads="1"/>
          </p:cNvSpPr>
          <p:nvPr/>
        </p:nvSpPr>
        <p:spPr bwMode="auto">
          <a:xfrm>
            <a:off x="6072188" y="2405063"/>
            <a:ext cx="642937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2" name="CaixaDeTexto 6"/>
          <p:cNvSpPr txBox="1">
            <a:spLocks noChangeArrowheads="1"/>
          </p:cNvSpPr>
          <p:nvPr/>
        </p:nvSpPr>
        <p:spPr bwMode="auto">
          <a:xfrm>
            <a:off x="6643688" y="2833688"/>
            <a:ext cx="78581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 dirty="0">
                <a:latin typeface="Candara" pitchFamily="34" charset="0"/>
              </a:rPr>
              <a:t>C</a:t>
            </a:r>
            <a:endParaRPr lang="pt-BR" sz="2000" b="1" dirty="0">
              <a:latin typeface="Calibri" pitchFamily="34" charset="0"/>
            </a:endParaRPr>
          </a:p>
        </p:txBody>
      </p:sp>
      <p:sp>
        <p:nvSpPr>
          <p:cNvPr id="33" name="CaixaDeTexto 6"/>
          <p:cNvSpPr txBox="1">
            <a:spLocks noChangeArrowheads="1"/>
          </p:cNvSpPr>
          <p:nvPr/>
        </p:nvSpPr>
        <p:spPr bwMode="auto">
          <a:xfrm>
            <a:off x="7215188" y="3333750"/>
            <a:ext cx="642937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4" name="CaixaDeTexto 6"/>
          <p:cNvSpPr txBox="1">
            <a:spLocks noChangeArrowheads="1"/>
          </p:cNvSpPr>
          <p:nvPr/>
        </p:nvSpPr>
        <p:spPr bwMode="auto">
          <a:xfrm>
            <a:off x="7643813" y="3762375"/>
            <a:ext cx="714375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O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35" name="CaixaDeTexto 6"/>
          <p:cNvSpPr txBox="1">
            <a:spLocks noChangeArrowheads="1"/>
          </p:cNvSpPr>
          <p:nvPr/>
        </p:nvSpPr>
        <p:spPr bwMode="auto">
          <a:xfrm>
            <a:off x="8143875" y="4191000"/>
            <a:ext cx="78581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29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29" grpId="0" build="allAtOnce" animBg="1"/>
      <p:bldP spid="30" grpId="0" build="allAtOnce" animBg="1"/>
      <p:bldP spid="31" grpId="0" build="allAtOnce" animBg="1"/>
      <p:bldP spid="32" grpId="0" build="allAtOnce" animBg="1"/>
      <p:bldP spid="33" grpId="0" build="allAtOnce" animBg="1"/>
      <p:bldP spid="34" grpId="0" build="allAtOnce" animBg="1"/>
      <p:bldP spid="3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Futura"/>
              </a:rPr>
              <a:t>Identifica 3 adjetivos </a:t>
            </a:r>
            <a:r>
              <a:rPr lang="pt-BR" b="1" dirty="0" err="1" smtClean="0">
                <a:latin typeface="Futura"/>
              </a:rPr>
              <a:t>invariables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en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la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imagen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a. sincero, </a:t>
            </a:r>
            <a:r>
              <a:rPr lang="pt-BR" b="1" dirty="0" err="1" smtClean="0">
                <a:latin typeface="Futura"/>
              </a:rPr>
              <a:t>apasionado</a:t>
            </a:r>
            <a:r>
              <a:rPr lang="pt-BR" b="1" dirty="0" smtClean="0">
                <a:latin typeface="Futura"/>
              </a:rPr>
              <a:t>, </a:t>
            </a:r>
            <a:r>
              <a:rPr lang="pt-BR" b="1" dirty="0" err="1" smtClean="0">
                <a:latin typeface="Futura"/>
              </a:rPr>
              <a:t>agradable</a:t>
            </a:r>
            <a:r>
              <a:rPr lang="pt-BR" b="1" dirty="0" smtClean="0">
                <a:latin typeface="Futura"/>
              </a:rPr>
              <a:t>.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b. bonita, </a:t>
            </a:r>
            <a:r>
              <a:rPr lang="pt-BR" b="1" dirty="0" smtClean="0">
                <a:latin typeface="Futura"/>
              </a:rPr>
              <a:t>fenomenal, </a:t>
            </a:r>
            <a:r>
              <a:rPr lang="pt-BR" b="1" dirty="0" smtClean="0">
                <a:latin typeface="Futura"/>
              </a:rPr>
              <a:t>elegante.</a:t>
            </a:r>
          </a:p>
          <a:p>
            <a:r>
              <a:rPr lang="pt-BR" b="1" dirty="0" smtClean="0">
                <a:latin typeface="Futura"/>
              </a:rPr>
              <a:t>c. </a:t>
            </a:r>
            <a:r>
              <a:rPr lang="pt-BR" b="1" dirty="0" err="1" smtClean="0">
                <a:latin typeface="Futura"/>
              </a:rPr>
              <a:t>noble</a:t>
            </a:r>
            <a:r>
              <a:rPr lang="pt-BR" b="1" dirty="0" smtClean="0">
                <a:latin typeface="Futura"/>
              </a:rPr>
              <a:t>, </a:t>
            </a:r>
            <a:r>
              <a:rPr lang="pt-BR" b="1" dirty="0" err="1" smtClean="0">
                <a:latin typeface="Futura"/>
              </a:rPr>
              <a:t>abuerto</a:t>
            </a:r>
            <a:r>
              <a:rPr lang="pt-BR" b="1" dirty="0" smtClean="0">
                <a:latin typeface="Futura"/>
              </a:rPr>
              <a:t>, </a:t>
            </a:r>
            <a:r>
              <a:rPr lang="pt-BR" b="1" dirty="0" smtClean="0">
                <a:latin typeface="Futura"/>
              </a:rPr>
              <a:t>guapo.</a:t>
            </a:r>
          </a:p>
          <a:p>
            <a:r>
              <a:rPr lang="pt-BR" b="1" dirty="0" smtClean="0">
                <a:latin typeface="Futura"/>
              </a:rPr>
              <a:t>d. </a:t>
            </a:r>
            <a:r>
              <a:rPr lang="pt-BR" b="1" dirty="0" err="1" smtClean="0">
                <a:latin typeface="Futura"/>
              </a:rPr>
              <a:t>agradable</a:t>
            </a:r>
            <a:r>
              <a:rPr lang="pt-BR" b="1" dirty="0" smtClean="0">
                <a:latin typeface="Futura"/>
              </a:rPr>
              <a:t>, </a:t>
            </a:r>
            <a:r>
              <a:rPr lang="pt-BR" b="1" dirty="0" smtClean="0">
                <a:latin typeface="Futura"/>
              </a:rPr>
              <a:t>especial, </a:t>
            </a:r>
            <a:r>
              <a:rPr lang="pt-BR" b="1" dirty="0" err="1" smtClean="0">
                <a:latin typeface="Futura"/>
              </a:rPr>
              <a:t>interesante</a:t>
            </a:r>
            <a:r>
              <a:rPr lang="pt-BR" b="1" dirty="0" smtClean="0">
                <a:latin typeface="Futura"/>
              </a:rPr>
              <a:t> .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5.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3528" y="4190891"/>
            <a:ext cx="7632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latin typeface="Candara" pitchFamily="34" charset="0"/>
              </a:rPr>
              <a:t>http://multiplicalalengua.files.wordpress.com/2011/02/adjetivos-1.jpg</a:t>
            </a:r>
            <a:endParaRPr lang="pt-BR" sz="1000" b="1" dirty="0">
              <a:latin typeface="Candara" pitchFamily="34" charset="0"/>
            </a:endParaRPr>
          </a:p>
        </p:txBody>
      </p:sp>
      <p:pic>
        <p:nvPicPr>
          <p:cNvPr id="14338" name="Picture 2" descr="http://multiplicalalengua.files.wordpress.com/2011/02/adjetivo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336704" cy="38711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Futura"/>
              <a:ea typeface="Geneva" charset="0"/>
              <a:cs typeface="Futura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437113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latin typeface="Futura"/>
              </a:rPr>
              <a:t>Las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palabras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subrayadas</a:t>
            </a:r>
            <a:endParaRPr lang="pt-BR" b="1" dirty="0" smtClean="0">
              <a:latin typeface="Futura"/>
            </a:endParaRPr>
          </a:p>
          <a:p>
            <a:r>
              <a:rPr lang="pt-BR" b="1" dirty="0" smtClean="0">
                <a:latin typeface="Futura"/>
              </a:rPr>
              <a:t>a. no </a:t>
            </a:r>
            <a:r>
              <a:rPr lang="pt-BR" b="1" dirty="0" err="1" smtClean="0">
                <a:latin typeface="Futura"/>
              </a:rPr>
              <a:t>flexionan</a:t>
            </a:r>
            <a:r>
              <a:rPr lang="pt-BR" b="1" dirty="0" smtClean="0">
                <a:latin typeface="Futura"/>
              </a:rPr>
              <a:t> porque </a:t>
            </a:r>
            <a:r>
              <a:rPr lang="pt-BR" b="1" dirty="0" err="1" smtClean="0">
                <a:latin typeface="Futura"/>
              </a:rPr>
              <a:t>son</a:t>
            </a:r>
            <a:r>
              <a:rPr lang="pt-BR" b="1" dirty="0" smtClean="0">
                <a:latin typeface="Futura"/>
              </a:rPr>
              <a:t> adjetivos </a:t>
            </a:r>
            <a:r>
              <a:rPr lang="pt-BR" b="1" dirty="0" err="1" smtClean="0">
                <a:latin typeface="Futura"/>
              </a:rPr>
              <a:t>invariables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b. no </a:t>
            </a:r>
            <a:r>
              <a:rPr lang="pt-BR" b="1" dirty="0" err="1" smtClean="0">
                <a:latin typeface="Futura"/>
              </a:rPr>
              <a:t>flexionan</a:t>
            </a:r>
            <a:r>
              <a:rPr lang="pt-BR" b="1" dirty="0" smtClean="0">
                <a:latin typeface="Futura"/>
              </a:rPr>
              <a:t> porque </a:t>
            </a:r>
            <a:r>
              <a:rPr lang="pt-BR" b="1" dirty="0" err="1" smtClean="0">
                <a:latin typeface="Futura"/>
              </a:rPr>
              <a:t>son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gentilicios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c. </a:t>
            </a:r>
            <a:r>
              <a:rPr lang="pt-BR" b="1" dirty="0" err="1" smtClean="0">
                <a:latin typeface="Futura"/>
              </a:rPr>
              <a:t>son</a:t>
            </a:r>
            <a:r>
              <a:rPr lang="pt-BR" b="1" dirty="0" smtClean="0">
                <a:latin typeface="Futura"/>
              </a:rPr>
              <a:t> adjetivos y </a:t>
            </a:r>
            <a:r>
              <a:rPr lang="pt-BR" b="1" dirty="0" err="1" smtClean="0">
                <a:latin typeface="Futura"/>
              </a:rPr>
              <a:t>sufren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flexión</a:t>
            </a:r>
            <a:r>
              <a:rPr lang="pt-BR" b="1" dirty="0" smtClean="0">
                <a:latin typeface="Futura"/>
              </a:rPr>
              <a:t> de </a:t>
            </a:r>
            <a:r>
              <a:rPr lang="pt-BR" b="1" dirty="0" err="1" smtClean="0">
                <a:latin typeface="Futura"/>
              </a:rPr>
              <a:t>género</a:t>
            </a:r>
            <a:r>
              <a:rPr lang="pt-BR" b="1" dirty="0" smtClean="0">
                <a:latin typeface="Futura"/>
              </a:rPr>
              <a:t>.</a:t>
            </a:r>
          </a:p>
          <a:p>
            <a:r>
              <a:rPr lang="pt-BR" b="1" dirty="0" smtClean="0">
                <a:latin typeface="Futura"/>
              </a:rPr>
              <a:t>d. </a:t>
            </a:r>
            <a:r>
              <a:rPr lang="pt-BR" b="1" dirty="0" err="1" smtClean="0">
                <a:latin typeface="Futura"/>
              </a:rPr>
              <a:t>flexionan</a:t>
            </a:r>
            <a:r>
              <a:rPr lang="pt-BR" b="1" dirty="0" smtClean="0">
                <a:latin typeface="Futura"/>
              </a:rPr>
              <a:t> porque </a:t>
            </a:r>
            <a:r>
              <a:rPr lang="pt-BR" b="1" dirty="0" err="1" smtClean="0">
                <a:latin typeface="Futura"/>
              </a:rPr>
              <a:t>son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sustantivos</a:t>
            </a:r>
            <a:r>
              <a:rPr lang="pt-BR" b="1" dirty="0" smtClean="0">
                <a:latin typeface="Futura"/>
              </a:rPr>
              <a:t> </a:t>
            </a:r>
            <a:r>
              <a:rPr lang="pt-BR" b="1" dirty="0" err="1" smtClean="0">
                <a:latin typeface="Futura"/>
              </a:rPr>
              <a:t>abstractos</a:t>
            </a:r>
            <a:r>
              <a:rPr lang="pt-BR" b="1" dirty="0" smtClean="0">
                <a:latin typeface="Futura"/>
              </a:rPr>
              <a:t>.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260648"/>
            <a:ext cx="1115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  <a:latin typeface="Futura"/>
              </a:rPr>
              <a:t>6.</a:t>
            </a:r>
            <a:endParaRPr lang="pt-BR" sz="6000" b="1" dirty="0">
              <a:solidFill>
                <a:srgbClr val="FF0000"/>
              </a:solidFill>
              <a:latin typeface="Futura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0668"/>
            <a:ext cx="655272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6387" name="Espaço Reservado para Texto 11"/>
          <p:cNvSpPr txBox="1">
            <a:spLocks/>
          </p:cNvSpPr>
          <p:nvPr/>
        </p:nvSpPr>
        <p:spPr bwMode="auto">
          <a:xfrm>
            <a:off x="785813" y="1000124"/>
            <a:ext cx="7315200" cy="494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Respuestas</a:t>
            </a: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1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A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2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D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3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C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4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A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5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D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6</a:t>
            </a:r>
            <a:r>
              <a:rPr lang="es-ES_tradnl" sz="3000" b="1" dirty="0" smtClean="0">
                <a:solidFill>
                  <a:srgbClr val="E60049"/>
                </a:solidFill>
                <a:latin typeface="Futura" charset="0"/>
              </a:rPr>
              <a:t>. </a:t>
            </a:r>
            <a:r>
              <a:rPr lang="es-ES_tradnl" sz="3000" b="1" dirty="0" smtClean="0">
                <a:latin typeface="Futura" charset="0"/>
              </a:rPr>
              <a:t>C</a:t>
            </a:r>
            <a:endParaRPr lang="es-ES_tradnl" sz="3000" b="1" dirty="0" smtClean="0">
              <a:latin typeface="Futura" charset="0"/>
            </a:endParaRPr>
          </a:p>
          <a:p>
            <a:pPr eaLnBrk="1" hangingPunct="1">
              <a:spcBef>
                <a:spcPct val="20000"/>
              </a:spcBef>
            </a:pPr>
            <a:endParaRPr lang="es-ES_tradnl" sz="4800" b="1" dirty="0">
              <a:solidFill>
                <a:srgbClr val="E60049"/>
              </a:solidFill>
              <a:latin typeface="Futur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16387" name="Espaço Reservado para Texto 11"/>
          <p:cNvSpPr txBox="1">
            <a:spLocks/>
          </p:cNvSpPr>
          <p:nvPr/>
        </p:nvSpPr>
        <p:spPr bwMode="auto">
          <a:xfrm>
            <a:off x="785813" y="1000125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s-ES_tradnl" sz="4800" b="1">
                <a:solidFill>
                  <a:srgbClr val="E60049"/>
                </a:solidFill>
                <a:latin typeface="Futura" charset="0"/>
              </a:rPr>
              <a:t>¡Gracias!</a:t>
            </a:r>
          </a:p>
        </p:txBody>
      </p:sp>
      <p:pic>
        <p:nvPicPr>
          <p:cNvPr id="15366" name="Picture 9" descr="http://www.abcschool.com/immagini/smile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9288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8" y="404664"/>
            <a:ext cx="7673003" cy="52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2771800" y="980728"/>
            <a:ext cx="12241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899592" y="1412776"/>
            <a:ext cx="12241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6012160" y="836712"/>
            <a:ext cx="10081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788024" y="992422"/>
            <a:ext cx="10081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485794" y="1268760"/>
            <a:ext cx="103042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6588224" y="1484784"/>
            <a:ext cx="12241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5364088" y="3284984"/>
            <a:ext cx="100811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6660232" y="3284984"/>
            <a:ext cx="1080120" cy="2894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824028" y="1484784"/>
            <a:ext cx="61206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6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>
              <a:latin typeface="Futura" charset="0"/>
            </a:endParaRPr>
          </a:p>
        </p:txBody>
      </p:sp>
      <p:pic>
        <p:nvPicPr>
          <p:cNvPr id="36866" name="Picture 2" descr="http://www.todohistorietas.com.ar/tiragatur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8012347" cy="4968552"/>
          </a:xfrm>
          <a:prstGeom prst="rect">
            <a:avLst/>
          </a:prstGeom>
          <a:noFill/>
        </p:spPr>
      </p:pic>
      <p:cxnSp>
        <p:nvCxnSpPr>
          <p:cNvPr id="4" name="Conector reto 3"/>
          <p:cNvCxnSpPr/>
          <p:nvPr/>
        </p:nvCxnSpPr>
        <p:spPr>
          <a:xfrm>
            <a:off x="899592" y="1196752"/>
            <a:ext cx="12241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3635896" y="1211322"/>
            <a:ext cx="105384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6300192" y="1196752"/>
            <a:ext cx="69380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6"/>
          <p:cNvSpPr>
            <a:spLocks noChangeArrowheads="1"/>
          </p:cNvSpPr>
          <p:nvPr/>
        </p:nvSpPr>
        <p:spPr bwMode="auto">
          <a:xfrm>
            <a:off x="0" y="-74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71438" y="4824413"/>
            <a:ext cx="1214437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E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928688" y="4522788"/>
            <a:ext cx="1071562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X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714500" y="4165600"/>
            <a:ext cx="1071563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P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2500313" y="3752850"/>
            <a:ext cx="1071562" cy="1016000"/>
          </a:xfrm>
          <a:prstGeom prst="rect">
            <a:avLst/>
          </a:prstGeom>
          <a:solidFill>
            <a:srgbClr val="FF9900">
              <a:alpha val="37646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L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2" name="CaixaDeTexto 6"/>
          <p:cNvSpPr txBox="1">
            <a:spLocks noChangeArrowheads="1"/>
          </p:cNvSpPr>
          <p:nvPr/>
        </p:nvSpPr>
        <p:spPr bwMode="auto">
          <a:xfrm>
            <a:off x="3214688" y="3308350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3" name="CaixaDeTexto 6"/>
          <p:cNvSpPr txBox="1">
            <a:spLocks noChangeArrowheads="1"/>
          </p:cNvSpPr>
          <p:nvPr/>
        </p:nvSpPr>
        <p:spPr bwMode="auto">
          <a:xfrm>
            <a:off x="4000500" y="2879725"/>
            <a:ext cx="1071563" cy="1016000"/>
          </a:xfrm>
          <a:prstGeom prst="rect">
            <a:avLst/>
          </a:prstGeom>
          <a:solidFill>
            <a:srgbClr val="FF0000">
              <a:alpha val="3803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4" name="CaixaDeTexto 6"/>
          <p:cNvSpPr txBox="1">
            <a:spLocks noChangeArrowheads="1"/>
          </p:cNvSpPr>
          <p:nvPr/>
        </p:nvSpPr>
        <p:spPr bwMode="auto">
          <a:xfrm>
            <a:off x="4786313" y="2466975"/>
            <a:ext cx="1071562" cy="1016000"/>
          </a:xfrm>
          <a:prstGeom prst="rect">
            <a:avLst/>
          </a:prstGeom>
          <a:solidFill>
            <a:srgbClr val="FFFF00">
              <a:alpha val="38039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A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5" name="CaixaDeTexto 6"/>
          <p:cNvSpPr txBox="1">
            <a:spLocks noChangeArrowheads="1"/>
          </p:cNvSpPr>
          <p:nvPr/>
        </p:nvSpPr>
        <p:spPr bwMode="auto">
          <a:xfrm>
            <a:off x="5572125" y="2109788"/>
            <a:ext cx="1071563" cy="1016000"/>
          </a:xfrm>
          <a:prstGeom prst="rect">
            <a:avLst/>
          </a:prstGeom>
          <a:solidFill>
            <a:srgbClr val="00B0F0">
              <a:alpha val="38039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C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6" name="CaixaDeTexto 6"/>
          <p:cNvSpPr txBox="1">
            <a:spLocks noChangeArrowheads="1"/>
          </p:cNvSpPr>
          <p:nvPr/>
        </p:nvSpPr>
        <p:spPr bwMode="auto">
          <a:xfrm>
            <a:off x="6357938" y="1681163"/>
            <a:ext cx="1071562" cy="1016000"/>
          </a:xfrm>
          <a:prstGeom prst="rect">
            <a:avLst/>
          </a:prstGeom>
          <a:solidFill>
            <a:srgbClr val="00B050">
              <a:alpha val="38039"/>
            </a:srgb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I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7" name="CaixaDeTexto 6"/>
          <p:cNvSpPr txBox="1">
            <a:spLocks noChangeArrowheads="1"/>
          </p:cNvSpPr>
          <p:nvPr/>
        </p:nvSpPr>
        <p:spPr bwMode="auto">
          <a:xfrm>
            <a:off x="7143750" y="1323975"/>
            <a:ext cx="1071563" cy="1016000"/>
          </a:xfrm>
          <a:prstGeom prst="rect">
            <a:avLst/>
          </a:prstGeom>
          <a:solidFill>
            <a:srgbClr val="FFC000">
              <a:alpha val="38039"/>
            </a:srgb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6000" b="1">
                <a:latin typeface="Candara" pitchFamily="34" charset="0"/>
              </a:rPr>
              <a:t>Ó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7929563" y="950913"/>
            <a:ext cx="1071562" cy="1016000"/>
          </a:xfrm>
          <a:prstGeom prst="rect">
            <a:avLst/>
          </a:prstGeom>
          <a:solidFill>
            <a:srgbClr val="FF00FF">
              <a:alpha val="38039"/>
            </a:srgb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6000" b="1">
                <a:latin typeface="Candara" pitchFamily="34" charset="0"/>
              </a:rPr>
              <a:t>N</a:t>
            </a:r>
            <a:endParaRPr lang="pt-BR" sz="2000" b="1">
              <a:latin typeface="Calibri" pitchFamily="34" charset="0"/>
            </a:endParaRPr>
          </a:p>
        </p:txBody>
      </p:sp>
      <p:sp>
        <p:nvSpPr>
          <p:cNvPr id="19" name="CaixaDeTexto 3"/>
          <p:cNvSpPr txBox="1">
            <a:spLocks noChangeArrowheads="1"/>
          </p:cNvSpPr>
          <p:nvPr/>
        </p:nvSpPr>
        <p:spPr bwMode="auto">
          <a:xfrm rot="10800000" flipV="1">
            <a:off x="5955030" y="5184845"/>
            <a:ext cx="30460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000" b="1" dirty="0" smtClean="0">
                <a:solidFill>
                  <a:srgbClr val="E60049"/>
                </a:solidFill>
                <a:latin typeface="Futura" charset="0"/>
              </a:rPr>
              <a:t>Fuente: Gramática de </a:t>
            </a:r>
            <a:r>
              <a:rPr lang="pt-BR" sz="2000" b="1" dirty="0" err="1" smtClean="0">
                <a:solidFill>
                  <a:srgbClr val="E60049"/>
                </a:solidFill>
                <a:latin typeface="Futura" charset="0"/>
              </a:rPr>
              <a:t>Español</a:t>
            </a:r>
            <a:r>
              <a:rPr lang="pt-BR" sz="2000" b="1" dirty="0" smtClean="0">
                <a:solidFill>
                  <a:srgbClr val="E60049"/>
                </a:solidFill>
                <a:latin typeface="Futura" charset="0"/>
              </a:rPr>
              <a:t> Paso a Paso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 animBg="1"/>
      <p:bldP spid="18" grpId="0" build="allAtOnce" animBg="1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0825" y="332656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GÉNERO DE LOS SUSTANTIVOS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2348880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b="1" dirty="0" smtClean="0">
                <a:latin typeface="Futura"/>
              </a:rPr>
              <a:t>El género (masculino/femenino) suele estar marcado por la terminación del sustantivo.</a:t>
            </a:r>
            <a:endParaRPr lang="es-ES_tradnl" sz="3000" b="1" dirty="0">
              <a:latin typeface="Futura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78904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b="1" dirty="0" smtClean="0">
                <a:latin typeface="Futura"/>
              </a:rPr>
              <a:t>¡Ojo! En casos especiales es el artículo que permitirá </a:t>
            </a:r>
            <a:r>
              <a:rPr lang="es-ES_tradnl" sz="3000" b="1" dirty="0" smtClean="0">
                <a:latin typeface="Futura"/>
              </a:rPr>
              <a:t>diferenciar el género. Ejemplos: </a:t>
            </a:r>
            <a:r>
              <a:rPr lang="es-ES_tradnl" sz="3000" b="1" dirty="0" err="1" smtClean="0">
                <a:latin typeface="Futura"/>
              </a:rPr>
              <a:t>cientista</a:t>
            </a:r>
            <a:r>
              <a:rPr lang="es-ES_tradnl" sz="3000" b="1" dirty="0" smtClean="0">
                <a:latin typeface="Futura"/>
              </a:rPr>
              <a:t>, aprendiz, joven etc.</a:t>
            </a:r>
            <a:endParaRPr lang="es-ES_tradnl" sz="3000" b="1" dirty="0"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50825" y="188913"/>
            <a:ext cx="8569325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Sustantivos que se refieren a seres inanimados y sustantivos abstractos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50825" y="1436464"/>
            <a:ext cx="85693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Masculinos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24331"/>
              </p:ext>
            </p:extLst>
          </p:nvPr>
        </p:nvGraphicFramePr>
        <p:xfrm>
          <a:off x="468313" y="2300064"/>
          <a:ext cx="8208912" cy="3200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99631"/>
                <a:gridCol w="460928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 smtClean="0">
                          <a:latin typeface="Futura"/>
                        </a:rPr>
                        <a:t>-</a:t>
                      </a:r>
                      <a:r>
                        <a:rPr lang="pt-BR" sz="2000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endParaRPr lang="pt-BR" sz="2000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latin typeface="Futura"/>
                        </a:rPr>
                        <a:t>el</a:t>
                      </a:r>
                      <a:r>
                        <a:rPr lang="pt-BR" sz="2000" dirty="0" smtClean="0">
                          <a:latin typeface="Futura"/>
                        </a:rPr>
                        <a:t>  </a:t>
                      </a:r>
                      <a:r>
                        <a:rPr lang="pt-BR" sz="2000" dirty="0" err="1" smtClean="0">
                          <a:latin typeface="Futura"/>
                        </a:rPr>
                        <a:t>libr</a:t>
                      </a:r>
                      <a:r>
                        <a:rPr lang="pt-BR" sz="200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2000" dirty="0" smtClean="0">
                          <a:latin typeface="Futura"/>
                        </a:rPr>
                        <a:t>, </a:t>
                      </a:r>
                      <a:r>
                        <a:rPr lang="pt-BR" sz="2000" dirty="0" err="1" smtClean="0">
                          <a:latin typeface="Futura"/>
                        </a:rPr>
                        <a:t>el</a:t>
                      </a:r>
                      <a:r>
                        <a:rPr lang="pt-BR" sz="2000" dirty="0" smtClean="0">
                          <a:latin typeface="Futura"/>
                        </a:rPr>
                        <a:t> </a:t>
                      </a:r>
                      <a:r>
                        <a:rPr lang="pt-BR" sz="2000" dirty="0" err="1" smtClean="0">
                          <a:latin typeface="Futura"/>
                        </a:rPr>
                        <a:t>cuadern</a:t>
                      </a:r>
                      <a:r>
                        <a:rPr lang="pt-BR" sz="200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endParaRPr lang="pt-BR" sz="2000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dirty="0" smtClean="0">
                          <a:latin typeface="Futura"/>
                        </a:rPr>
                        <a:t>Excepciones: </a:t>
                      </a:r>
                      <a:r>
                        <a:rPr lang="pt-BR" sz="2000" dirty="0" err="1" smtClean="0">
                          <a:latin typeface="Futura"/>
                        </a:rPr>
                        <a:t>la</a:t>
                      </a:r>
                      <a:r>
                        <a:rPr lang="pt-BR" sz="2000" dirty="0" smtClean="0">
                          <a:latin typeface="Futura"/>
                        </a:rPr>
                        <a:t> fot</a:t>
                      </a:r>
                      <a:r>
                        <a:rPr lang="pt-BR" sz="200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2000" dirty="0" smtClean="0">
                          <a:latin typeface="Futura"/>
                        </a:rPr>
                        <a:t>,</a:t>
                      </a:r>
                      <a:r>
                        <a:rPr lang="pt-BR" sz="2000" baseline="0" dirty="0" smtClean="0">
                          <a:latin typeface="Futura"/>
                        </a:rPr>
                        <a:t> </a:t>
                      </a:r>
                      <a:r>
                        <a:rPr lang="pt-BR" sz="2000" baseline="0" dirty="0" err="1" smtClean="0">
                          <a:latin typeface="Futura"/>
                        </a:rPr>
                        <a:t>la</a:t>
                      </a:r>
                      <a:r>
                        <a:rPr lang="pt-BR" sz="2000" baseline="0" dirty="0" smtClean="0">
                          <a:latin typeface="Futura"/>
                        </a:rPr>
                        <a:t> </a:t>
                      </a:r>
                      <a:r>
                        <a:rPr lang="pt-BR" sz="2000" baseline="0" dirty="0" smtClean="0">
                          <a:latin typeface="Futura"/>
                        </a:rPr>
                        <a:t>radi</a:t>
                      </a:r>
                      <a:r>
                        <a:rPr lang="pt-BR" sz="2000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sz="2000" baseline="0" dirty="0" smtClean="0">
                          <a:latin typeface="Futura"/>
                        </a:rPr>
                        <a:t> </a:t>
                      </a:r>
                      <a:r>
                        <a:rPr lang="pt-BR" sz="2000" baseline="0" dirty="0" smtClean="0">
                          <a:latin typeface="Futura"/>
                        </a:rPr>
                        <a:t>etc.</a:t>
                      </a:r>
                      <a:endParaRPr lang="pt-BR" sz="2000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cal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am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</a:p>
                    <a:p>
                      <a:r>
                        <a:rPr lang="pt-BR" sz="2000" b="1" dirty="0" smtClean="0">
                          <a:latin typeface="Futura"/>
                        </a:rPr>
                        <a:t>Excepciones: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fl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sz="2000" b="1" baseline="0" dirty="0" smtClean="0">
                          <a:latin typeface="Futura"/>
                        </a:rPr>
                        <a:t>,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lab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etc.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aje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vi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aje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pais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aje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ma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panora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ma</a:t>
                      </a:r>
                      <a:r>
                        <a:rPr lang="pt-BR" sz="2000" b="1" dirty="0" smtClean="0">
                          <a:latin typeface="Futura"/>
                        </a:rPr>
                        <a:t>,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latin typeface="Futura"/>
                        </a:rPr>
                        <a:t> idio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ma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p</a:t>
                      </a:r>
                      <a:r>
                        <a:rPr lang="pt-BR" sz="2000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an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pl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azafr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el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hurac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coraz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,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mel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250825" y="1268760"/>
            <a:ext cx="8569325" cy="554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Femeninos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492653"/>
              </p:ext>
            </p:extLst>
          </p:nvPr>
        </p:nvGraphicFramePr>
        <p:xfrm>
          <a:off x="468313" y="2132360"/>
          <a:ext cx="8208912" cy="3505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599631"/>
                <a:gridCol w="460928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aseline="0" dirty="0" smtClean="0">
                          <a:latin typeface="Futura"/>
                        </a:rPr>
                        <a:t>-</a:t>
                      </a:r>
                      <a:r>
                        <a:rPr lang="pt-BR" sz="2000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2000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latin typeface="Futura"/>
                        </a:rPr>
                        <a:t>la</a:t>
                      </a:r>
                      <a:r>
                        <a:rPr lang="pt-BR" sz="2000" dirty="0" smtClean="0">
                          <a:latin typeface="Futura"/>
                        </a:rPr>
                        <a:t>  </a:t>
                      </a:r>
                      <a:r>
                        <a:rPr lang="pt-BR" sz="2000" dirty="0" err="1" smtClean="0">
                          <a:latin typeface="Futura"/>
                        </a:rPr>
                        <a:t>plaz</a:t>
                      </a:r>
                      <a:r>
                        <a:rPr lang="pt-BR" sz="200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2000" dirty="0" smtClean="0">
                          <a:latin typeface="Futura"/>
                        </a:rPr>
                        <a:t>, </a:t>
                      </a:r>
                      <a:r>
                        <a:rPr lang="pt-BR" sz="2000" dirty="0" err="1" smtClean="0">
                          <a:latin typeface="Futura"/>
                        </a:rPr>
                        <a:t>la</a:t>
                      </a:r>
                      <a:r>
                        <a:rPr lang="pt-BR" sz="2000" dirty="0" smtClean="0">
                          <a:latin typeface="Futura"/>
                        </a:rPr>
                        <a:t> </a:t>
                      </a:r>
                      <a:r>
                        <a:rPr lang="pt-BR" sz="2000" dirty="0" err="1" smtClean="0">
                          <a:latin typeface="Futura"/>
                        </a:rPr>
                        <a:t>cabez</a:t>
                      </a:r>
                      <a:r>
                        <a:rPr lang="pt-BR" sz="200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sz="2000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dirty="0" smtClean="0">
                          <a:latin typeface="Futura"/>
                        </a:rPr>
                        <a:t>Excepciones: </a:t>
                      </a:r>
                      <a:r>
                        <a:rPr lang="pt-BR" sz="2000" dirty="0" err="1" smtClean="0">
                          <a:latin typeface="Futura"/>
                        </a:rPr>
                        <a:t>el</a:t>
                      </a:r>
                      <a:r>
                        <a:rPr lang="pt-BR" sz="2000" dirty="0" smtClean="0">
                          <a:latin typeface="Futura"/>
                        </a:rPr>
                        <a:t> </a:t>
                      </a:r>
                      <a:r>
                        <a:rPr lang="pt-BR" sz="2000" dirty="0" err="1" smtClean="0">
                          <a:latin typeface="Futura"/>
                        </a:rPr>
                        <a:t>dí</a:t>
                      </a:r>
                      <a:r>
                        <a:rPr lang="pt-BR" sz="200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r>
                        <a:rPr lang="pt-BR" sz="2000" dirty="0" smtClean="0">
                          <a:latin typeface="Futura"/>
                        </a:rPr>
                        <a:t>,</a:t>
                      </a:r>
                      <a:r>
                        <a:rPr lang="pt-BR" sz="2000" baseline="0" dirty="0" smtClean="0">
                          <a:latin typeface="Futura"/>
                        </a:rPr>
                        <a:t> </a:t>
                      </a:r>
                      <a:r>
                        <a:rPr lang="pt-BR" sz="2000" baseline="0" dirty="0" err="1" smtClean="0">
                          <a:latin typeface="Futura"/>
                        </a:rPr>
                        <a:t>el</a:t>
                      </a:r>
                      <a:r>
                        <a:rPr lang="pt-BR" sz="2000" baseline="0" dirty="0" smtClean="0">
                          <a:latin typeface="Futura"/>
                        </a:rPr>
                        <a:t> </a:t>
                      </a:r>
                      <a:r>
                        <a:rPr lang="pt-BR" sz="2000" baseline="0" dirty="0" smtClean="0">
                          <a:latin typeface="Futura"/>
                        </a:rPr>
                        <a:t>planet</a:t>
                      </a:r>
                      <a:r>
                        <a:rPr lang="pt-BR" sz="2000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a 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etc.</a:t>
                      </a:r>
                      <a:endParaRPr lang="pt-BR" sz="2000" dirty="0">
                        <a:solidFill>
                          <a:schemeClr val="tx1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dad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tad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tud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felici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dad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igual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dad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amis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tad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liber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tad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ingrati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tud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juven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tud</a:t>
                      </a:r>
                      <a:endParaRPr lang="pt-BR" sz="2000" b="1" dirty="0"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umbre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muched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umbre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cost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umbre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ez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vej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ez</a:t>
                      </a:r>
                      <a:r>
                        <a:rPr lang="pt-BR" sz="2000" b="1" dirty="0" smtClean="0">
                          <a:latin typeface="Futura"/>
                        </a:rPr>
                        <a:t>,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sz="2000" b="1" baseline="0" dirty="0" smtClean="0"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latin typeface="Futura"/>
                        </a:rPr>
                        <a:t>niñ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ez</a:t>
                      </a:r>
                      <a:endParaRPr lang="pt-BR" sz="2000" b="1" baseline="0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Excepciones: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p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ez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,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el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latin typeface="Futura"/>
                        </a:rPr>
                        <a:t>ju</a:t>
                      </a:r>
                      <a:r>
                        <a:rPr lang="pt-BR" sz="2000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ez</a:t>
                      </a:r>
                      <a:r>
                        <a:rPr lang="pt-BR" sz="2000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 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latin typeface="Futura"/>
                        </a:rPr>
                        <a:t>etc.</a:t>
                      </a:r>
                      <a:endParaRPr lang="pt-BR" sz="2000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ción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smtClean="0">
                          <a:latin typeface="Futura"/>
                        </a:rPr>
                        <a:t>-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sión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concentra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ción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competi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ción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oca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sión</a:t>
                      </a:r>
                      <a:r>
                        <a:rPr lang="pt-BR" sz="2000" b="1" dirty="0" smtClean="0">
                          <a:latin typeface="Futura"/>
                        </a:rPr>
                        <a:t>, </a:t>
                      </a:r>
                      <a:r>
                        <a:rPr lang="pt-BR" sz="2000" b="1" dirty="0" err="1" smtClean="0">
                          <a:latin typeface="Futura"/>
                        </a:rPr>
                        <a:t>la</a:t>
                      </a:r>
                      <a:r>
                        <a:rPr lang="pt-BR" sz="2000" b="1" dirty="0" smtClean="0">
                          <a:latin typeface="Futura"/>
                        </a:rPr>
                        <a:t> </a:t>
                      </a:r>
                      <a:r>
                        <a:rPr lang="pt-BR" sz="2000" b="1" dirty="0" err="1" smtClean="0">
                          <a:latin typeface="Futura"/>
                        </a:rPr>
                        <a:t>desilu</a:t>
                      </a:r>
                      <a:r>
                        <a:rPr lang="pt-BR" sz="2000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sión</a:t>
                      </a:r>
                      <a:endParaRPr lang="pt-BR" sz="2000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50825" y="188913"/>
            <a:ext cx="8569325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Sustantivos que se refieren a seres inanimados y sustantivos abstractos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250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12375"/>
              </p:ext>
            </p:extLst>
          </p:nvPr>
        </p:nvGraphicFramePr>
        <p:xfrm>
          <a:off x="467544" y="843529"/>
          <a:ext cx="8424936" cy="510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664296"/>
                <a:gridCol w="3600400"/>
              </a:tblGrid>
              <a:tr h="69607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Masculinos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Femeninos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Ejemplos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b="1" dirty="0" smtClean="0">
                          <a:latin typeface="Futura"/>
                        </a:rPr>
                        <a:t>, -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niñ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niñ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jef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jef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b="1" dirty="0" smtClean="0">
                          <a:latin typeface="Futura"/>
                        </a:rPr>
                        <a:t>, 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b="1" dirty="0" smtClean="0">
                          <a:latin typeface="Futura"/>
                        </a:rPr>
                        <a:t>, 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ora</a:t>
                      </a:r>
                      <a:r>
                        <a:rPr lang="pt-BR" b="1" dirty="0" smtClean="0">
                          <a:latin typeface="Futura"/>
                        </a:rPr>
                        <a:t>, 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ona</a:t>
                      </a:r>
                      <a:r>
                        <a:rPr lang="pt-BR" b="1" dirty="0" smtClean="0">
                          <a:latin typeface="Futura"/>
                        </a:rPr>
                        <a:t>,</a:t>
                      </a:r>
                      <a:r>
                        <a:rPr lang="pt-BR" b="1" baseline="0" dirty="0" smtClean="0">
                          <a:latin typeface="Futura"/>
                        </a:rPr>
                        <a:t> -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ana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product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</a:t>
                      </a:r>
                      <a:r>
                        <a:rPr lang="pt-BR" b="1" dirty="0" smtClean="0">
                          <a:latin typeface="Futura"/>
                        </a:rPr>
                        <a:t>/l a </a:t>
                      </a:r>
                      <a:r>
                        <a:rPr lang="pt-BR" b="1" dirty="0" err="1" smtClean="0">
                          <a:latin typeface="Futura"/>
                        </a:rPr>
                        <a:t>product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ora</a:t>
                      </a:r>
                      <a:endParaRPr lang="pt-BR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le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ón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le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ona</a:t>
                      </a:r>
                      <a:endParaRPr lang="pt-BR" b="1" dirty="0" smtClean="0">
                        <a:solidFill>
                          <a:srgbClr val="FF0000"/>
                        </a:solidFill>
                        <a:latin typeface="Futura"/>
                      </a:endParaRP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 </a:t>
                      </a:r>
                      <a:r>
                        <a:rPr lang="pt-BR" b="1" dirty="0" err="1" smtClean="0">
                          <a:latin typeface="Futura"/>
                        </a:rPr>
                        <a:t>alem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án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alem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ana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varía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esa</a:t>
                      </a:r>
                      <a:r>
                        <a:rPr lang="pt-BR" b="1" dirty="0" smtClean="0">
                          <a:latin typeface="Futura"/>
                        </a:rPr>
                        <a:t>,  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isa</a:t>
                      </a:r>
                      <a:r>
                        <a:rPr lang="pt-BR" b="1" dirty="0" smtClean="0">
                          <a:latin typeface="Futura"/>
                        </a:rPr>
                        <a:t>, -</a:t>
                      </a:r>
                      <a:r>
                        <a:rPr lang="pt-BR" b="1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ina</a:t>
                      </a:r>
                      <a:r>
                        <a:rPr lang="pt-BR" b="1" dirty="0" smtClean="0">
                          <a:latin typeface="Futura"/>
                        </a:rPr>
                        <a:t>, </a:t>
                      </a:r>
                    </a:p>
                    <a:p>
                      <a:r>
                        <a:rPr lang="pt-BR" b="1" dirty="0" smtClean="0">
                          <a:latin typeface="Futura"/>
                        </a:rPr>
                        <a:t>-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triz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príncipe/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princ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esa</a:t>
                      </a: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baseline="0" dirty="0" smtClean="0">
                          <a:latin typeface="Futura"/>
                        </a:rPr>
                        <a:t> profeta/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profet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isa</a:t>
                      </a:r>
                    </a:p>
                    <a:p>
                      <a:r>
                        <a:rPr lang="pt-BR" b="1" baseline="0" dirty="0" err="1" smtClean="0">
                          <a:latin typeface="Futura"/>
                        </a:rPr>
                        <a:t>el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héroe</a:t>
                      </a:r>
                      <a:r>
                        <a:rPr lang="pt-BR" b="1" baseline="0" dirty="0" smtClean="0">
                          <a:latin typeface="Futura"/>
                        </a:rPr>
                        <a:t>/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hero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ína</a:t>
                      </a:r>
                    </a:p>
                    <a:p>
                      <a:r>
                        <a:rPr lang="pt-BR" b="1" baseline="0" dirty="0" err="1" smtClean="0">
                          <a:latin typeface="Futura"/>
                        </a:rPr>
                        <a:t>el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emperador</a:t>
                      </a:r>
                      <a:r>
                        <a:rPr lang="pt-BR" b="1" baseline="0" dirty="0" smtClean="0">
                          <a:latin typeface="Futura"/>
                        </a:rPr>
                        <a:t>/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empera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triz</a:t>
                      </a:r>
                      <a:endParaRPr lang="pt-BR" b="1" dirty="0">
                        <a:solidFill>
                          <a:srgbClr val="FF0000"/>
                        </a:solidFill>
                        <a:latin typeface="Futur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coincide</a:t>
                      </a:r>
                      <a:r>
                        <a:rPr lang="pt-BR" b="1" baseline="0" dirty="0" smtClean="0">
                          <a:latin typeface="Futura"/>
                        </a:rPr>
                        <a:t> (especialmente </a:t>
                      </a:r>
                    </a:p>
                    <a:p>
                      <a:r>
                        <a:rPr lang="pt-BR" b="1" baseline="0" dirty="0" smtClean="0">
                          <a:latin typeface="Futura"/>
                        </a:rPr>
                        <a:t>-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ista</a:t>
                      </a:r>
                      <a:r>
                        <a:rPr lang="pt-BR" b="1" baseline="0" dirty="0" smtClean="0">
                          <a:latin typeface="Futura"/>
                        </a:rPr>
                        <a:t> y -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nte</a:t>
                      </a:r>
                      <a:r>
                        <a:rPr lang="pt-BR" b="1" baseline="0" dirty="0" smtClean="0">
                          <a:latin typeface="Futura"/>
                        </a:rPr>
                        <a:t>)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coincide</a:t>
                      </a:r>
                      <a:r>
                        <a:rPr lang="pt-BR" b="1" baseline="0" dirty="0" smtClean="0">
                          <a:latin typeface="Futura"/>
                        </a:rPr>
                        <a:t>  (especialmente </a:t>
                      </a:r>
                      <a:r>
                        <a:rPr lang="pt-BR" b="1" baseline="0" dirty="0" smtClean="0">
                          <a:latin typeface="Futura"/>
                        </a:rPr>
                        <a:t>-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ista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smtClean="0">
                          <a:latin typeface="Futura"/>
                        </a:rPr>
                        <a:t>y -</a:t>
                      </a:r>
                      <a:r>
                        <a:rPr lang="pt-BR" b="1" baseline="0" dirty="0" err="1" smtClean="0">
                          <a:solidFill>
                            <a:srgbClr val="FF0000"/>
                          </a:solidFill>
                          <a:latin typeface="Futura"/>
                        </a:rPr>
                        <a:t>nte</a:t>
                      </a:r>
                      <a:r>
                        <a:rPr lang="pt-BR" b="1" baseline="0" dirty="0" smtClean="0">
                          <a:latin typeface="Futura"/>
                        </a:rPr>
                        <a:t>)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period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ista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period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ista</a:t>
                      </a: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dirty="0" smtClean="0">
                          <a:latin typeface="Futura"/>
                        </a:rPr>
                        <a:t>canta</a:t>
                      </a:r>
                      <a:r>
                        <a:rPr lang="pt-BR" b="1" dirty="0" smtClean="0">
                          <a:solidFill>
                            <a:srgbClr val="FF0000"/>
                          </a:solidFill>
                          <a:latin typeface="Futura"/>
                        </a:rPr>
                        <a:t>nte</a:t>
                      </a:r>
                      <a:r>
                        <a:rPr lang="pt-BR" b="1" dirty="0" smtClean="0">
                          <a:latin typeface="Futura"/>
                        </a:rPr>
                        <a:t>/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canta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  <a:latin typeface="Futura"/>
                        </a:rPr>
                        <a:t>nte</a:t>
                      </a:r>
                    </a:p>
                    <a:p>
                      <a:r>
                        <a:rPr lang="pt-BR" b="1" baseline="0" dirty="0" err="1" smtClean="0">
                          <a:latin typeface="Futura"/>
                        </a:rPr>
                        <a:t>el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joven</a:t>
                      </a:r>
                      <a:r>
                        <a:rPr lang="pt-BR" b="1" baseline="0" dirty="0" smtClean="0">
                          <a:latin typeface="Futura"/>
                        </a:rPr>
                        <a:t>/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joven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forma </a:t>
                      </a:r>
                      <a:r>
                        <a:rPr lang="pt-BR" b="1" dirty="0" err="1" smtClean="0">
                          <a:latin typeface="Futura"/>
                        </a:rPr>
                        <a:t>propia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latin typeface="Futura"/>
                        </a:rPr>
                        <a:t>forma </a:t>
                      </a:r>
                      <a:r>
                        <a:rPr lang="pt-BR" b="1" dirty="0" err="1" smtClean="0">
                          <a:latin typeface="Futura"/>
                        </a:rPr>
                        <a:t>propia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hombre</a:t>
                      </a:r>
                      <a:r>
                        <a:rPr lang="pt-BR" b="1" dirty="0" smtClean="0">
                          <a:latin typeface="Futura"/>
                        </a:rPr>
                        <a:t>/ </a:t>
                      </a:r>
                      <a:r>
                        <a:rPr lang="pt-BR" b="1" dirty="0" err="1" smtClean="0">
                          <a:latin typeface="Futura"/>
                        </a:rPr>
                        <a:t>la</a:t>
                      </a:r>
                      <a:r>
                        <a:rPr lang="pt-BR" b="1" dirty="0" smtClean="0">
                          <a:latin typeface="Futura"/>
                        </a:rPr>
                        <a:t> </a:t>
                      </a:r>
                      <a:r>
                        <a:rPr lang="pt-BR" b="1" dirty="0" err="1" smtClean="0">
                          <a:latin typeface="Futura"/>
                        </a:rPr>
                        <a:t>mujer</a:t>
                      </a:r>
                      <a:endParaRPr lang="pt-BR" b="1" dirty="0" smtClean="0">
                        <a:latin typeface="Futura"/>
                      </a:endParaRPr>
                    </a:p>
                    <a:p>
                      <a:r>
                        <a:rPr lang="pt-BR" b="1" dirty="0" err="1" smtClean="0">
                          <a:latin typeface="Futura"/>
                        </a:rPr>
                        <a:t>el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yerno</a:t>
                      </a:r>
                      <a:r>
                        <a:rPr lang="pt-BR" b="1" baseline="0" dirty="0" smtClean="0">
                          <a:latin typeface="Futura"/>
                        </a:rPr>
                        <a:t>/ </a:t>
                      </a:r>
                      <a:r>
                        <a:rPr lang="pt-BR" b="1" baseline="0" dirty="0" err="1" smtClean="0">
                          <a:latin typeface="Futura"/>
                        </a:rPr>
                        <a:t>la</a:t>
                      </a:r>
                      <a:r>
                        <a:rPr lang="pt-BR" b="1" baseline="0" dirty="0" smtClean="0">
                          <a:latin typeface="Futura"/>
                        </a:rPr>
                        <a:t> </a:t>
                      </a:r>
                      <a:r>
                        <a:rPr lang="pt-BR" b="1" baseline="0" dirty="0" err="1" smtClean="0">
                          <a:latin typeface="Futura"/>
                        </a:rPr>
                        <a:t>nuera</a:t>
                      </a:r>
                      <a:endParaRPr lang="pt-BR" b="1" dirty="0">
                        <a:latin typeface="Futur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50825" y="188913"/>
            <a:ext cx="8569325" cy="5539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"/>
              </a:rPr>
              <a:t>Sustantivos que se refieren a seres animados</a:t>
            </a:r>
            <a:endParaRPr lang="es-ES_tradnl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7029</TotalTime>
  <Words>1055</Words>
  <Application>Microsoft Office PowerPoint</Application>
  <PresentationFormat>Apresentação na tela (4:3)</PresentationFormat>
  <Paragraphs>251</Paragraphs>
  <Slides>23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Adriana Feitosa</cp:lastModifiedBy>
  <cp:revision>339</cp:revision>
  <dcterms:created xsi:type="dcterms:W3CDTF">2013-01-08T22:47:55Z</dcterms:created>
  <dcterms:modified xsi:type="dcterms:W3CDTF">2014-09-08T13:07:35Z</dcterms:modified>
</cp:coreProperties>
</file>