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7" r:id="rId2"/>
    <p:sldId id="316" r:id="rId3"/>
    <p:sldId id="362" r:id="rId4"/>
    <p:sldId id="297" r:id="rId5"/>
    <p:sldId id="353" r:id="rId6"/>
    <p:sldId id="361" r:id="rId7"/>
    <p:sldId id="355" r:id="rId8"/>
    <p:sldId id="280" r:id="rId9"/>
    <p:sldId id="350" r:id="rId10"/>
    <p:sldId id="296" r:id="rId11"/>
    <p:sldId id="334" r:id="rId12"/>
    <p:sldId id="351" r:id="rId13"/>
    <p:sldId id="336" r:id="rId14"/>
    <p:sldId id="337" r:id="rId15"/>
    <p:sldId id="352" r:id="rId16"/>
    <p:sldId id="264" r:id="rId17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Geneva" pitchFamily="12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60049"/>
    <a:srgbClr val="FF9900"/>
    <a:srgbClr val="FFFF99"/>
    <a:srgbClr val="FF00FF"/>
    <a:srgbClr val="FFDDFF"/>
    <a:srgbClr val="FFCC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75269" autoAdjust="0"/>
  </p:normalViewPr>
  <p:slideViewPr>
    <p:cSldViewPr>
      <p:cViewPr varScale="1">
        <p:scale>
          <a:sx n="55" d="100"/>
          <a:sy n="55" d="100"/>
        </p:scale>
        <p:origin x="-180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6330A955-4921-40C9-9789-A2D184F2CF49}" type="datetimeFigureOut">
              <a:rPr lang="pt-BR"/>
              <a:pPr>
                <a:defRPr/>
              </a:pPr>
              <a:t>29/09/2014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B11CA67-E9A1-432E-BBE1-8B40723DC03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84732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BR" smtClean="0">
                <a:ea typeface="Geneva" pitchFamily="124" charset="-128"/>
              </a:rPr>
              <a:t>Esta presentación en power point la podrás, de acuerdo con el currículum de cada grupo, trabajar vía cañón, televisión o pizarra digital interactiva. Esperamos que te sea muy útil.</a:t>
            </a:r>
          </a:p>
        </p:txBody>
      </p:sp>
      <p:sp>
        <p:nvSpPr>
          <p:cNvPr id="1843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8FE6AAA-6A07-4949-96F9-A745CF7E41FD}" type="slidenum">
              <a:rPr lang="pt-BR" smtClean="0"/>
              <a:pPr/>
              <a:t>1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32658065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s-ES" dirty="0" smtClean="0">
                <a:ea typeface="Geneva" pitchFamily="124" charset="-128"/>
              </a:rPr>
              <a:t>Respuesta:</a:t>
            </a:r>
            <a:r>
              <a:rPr lang="es-ES" baseline="0" dirty="0" smtClean="0">
                <a:ea typeface="Geneva" pitchFamily="124" charset="-128"/>
              </a:rPr>
              <a:t> gafas.</a:t>
            </a:r>
            <a:endParaRPr lang="es-ES" dirty="0" smtClean="0">
              <a:ea typeface="Geneva" pitchFamily="124" charset="-128"/>
            </a:endParaRPr>
          </a:p>
        </p:txBody>
      </p:sp>
      <p:sp>
        <p:nvSpPr>
          <p:cNvPr id="317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97E775-B67E-4200-961D-DA5C4CA126CF}" type="slidenum">
              <a:rPr lang="pt-BR" smtClean="0"/>
              <a:pPr/>
              <a:t>13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2070806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s-ES" dirty="0" smtClean="0">
                <a:ea typeface="Geneva" pitchFamily="124" charset="-128"/>
              </a:rPr>
              <a:t>Respuesta:</a:t>
            </a:r>
            <a:r>
              <a:rPr lang="es-ES" baseline="0" dirty="0" smtClean="0">
                <a:ea typeface="Geneva" pitchFamily="124" charset="-128"/>
              </a:rPr>
              <a:t> Los jóvenes alemanes</a:t>
            </a:r>
            <a:endParaRPr lang="es-ES" dirty="0" smtClean="0">
              <a:ea typeface="Geneva" pitchFamily="124" charset="-128"/>
            </a:endParaRPr>
          </a:p>
        </p:txBody>
      </p:sp>
      <p:sp>
        <p:nvSpPr>
          <p:cNvPr id="317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97E775-B67E-4200-961D-DA5C4CA126CF}" type="slidenum">
              <a:rPr lang="pt-BR" smtClean="0"/>
              <a:pPr/>
              <a:t>14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2070806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_tradnl" dirty="0" smtClean="0">
              <a:ea typeface="Geneva" pitchFamily="124" charset="-128"/>
            </a:endParaRPr>
          </a:p>
        </p:txBody>
      </p:sp>
      <p:sp>
        <p:nvSpPr>
          <p:cNvPr id="3277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083B60-0CF7-4A40-8B27-24C8B0FB41C4}" type="slidenum">
              <a:rPr lang="pt-BR" smtClean="0"/>
              <a:pPr/>
              <a:t>15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8339802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_tradnl" smtClean="0">
              <a:ea typeface="Geneva" pitchFamily="124" charset="-128"/>
            </a:endParaRPr>
          </a:p>
        </p:txBody>
      </p:sp>
      <p:sp>
        <p:nvSpPr>
          <p:cNvPr id="3277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B083B60-0CF7-4A40-8B27-24C8B0FB41C4}" type="slidenum">
              <a:rPr lang="pt-BR" smtClean="0"/>
              <a:pPr/>
              <a:t>16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833980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>
              <a:ea typeface="Geneva" pitchFamily="124" charset="-128"/>
            </a:endParaRPr>
          </a:p>
        </p:txBody>
      </p:sp>
      <p:sp>
        <p:nvSpPr>
          <p:cNvPr id="2150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0E856F7-A8EC-4AAC-9901-89054176775D}" type="slidenum">
              <a:rPr lang="pt-BR" smtClean="0"/>
              <a:pPr/>
              <a:t>2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265486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>
              <a:ea typeface="Geneva" pitchFamily="124" charset="-128"/>
            </a:endParaRPr>
          </a:p>
        </p:txBody>
      </p:sp>
      <p:sp>
        <p:nvSpPr>
          <p:cNvPr id="2150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0E856F7-A8EC-4AAC-9901-89054176775D}" type="slidenum">
              <a:rPr lang="pt-BR" smtClean="0"/>
              <a:pPr/>
              <a:t>3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265486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smtClean="0">
              <a:ea typeface="Geneva" pitchFamily="124" charset="-128"/>
            </a:endParaRPr>
          </a:p>
        </p:txBody>
      </p:sp>
      <p:sp>
        <p:nvSpPr>
          <p:cNvPr id="2253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3D5B851-D769-4B7A-8483-F4C0C1660E4C}" type="slidenum">
              <a:rPr lang="pt-BR" smtClean="0"/>
              <a:pPr/>
              <a:t>4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9777716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s-ES" dirty="0" smtClean="0">
                <a:ea typeface="Geneva" pitchFamily="124" charset="-128"/>
              </a:rPr>
              <a:t>Propón a los alumnos una competición. Habrá dos grupos.</a:t>
            </a:r>
          </a:p>
          <a:p>
            <a:r>
              <a:rPr lang="es-ES" dirty="0" smtClean="0">
                <a:ea typeface="Geneva" pitchFamily="124" charset="-128"/>
              </a:rPr>
              <a:t>Cada grupo contestará las respuestas del </a:t>
            </a:r>
            <a:r>
              <a:rPr lang="es-ES" dirty="0" err="1" smtClean="0">
                <a:ea typeface="Geneva" pitchFamily="124" charset="-128"/>
              </a:rPr>
              <a:t>quiz</a:t>
            </a:r>
            <a:r>
              <a:rPr lang="es-ES" dirty="0" smtClean="0">
                <a:ea typeface="Geneva" pitchFamily="124" charset="-128"/>
              </a:rPr>
              <a:t> sobre el tema en una hoja.</a:t>
            </a:r>
          </a:p>
          <a:p>
            <a:endParaRPr lang="es-ES" dirty="0" smtClean="0">
              <a:ea typeface="Geneva" pitchFamily="124" charset="-128"/>
            </a:endParaRPr>
          </a:p>
          <a:p>
            <a:r>
              <a:rPr lang="es-ES" dirty="0" smtClean="0">
                <a:ea typeface="Geneva" pitchFamily="124" charset="-128"/>
              </a:rPr>
              <a:t>Después de lista la actividad, recoge las hojas y haz la corrección.</a:t>
            </a:r>
            <a:r>
              <a:rPr lang="es-ES" baseline="0" dirty="0" smtClean="0">
                <a:ea typeface="Geneva" pitchFamily="124" charset="-128"/>
              </a:rPr>
              <a:t> Gana el grupo que acierte más respuestas.</a:t>
            </a:r>
            <a:endParaRPr lang="es-ES" dirty="0" smtClean="0">
              <a:ea typeface="Geneva" pitchFamily="124" charset="-128"/>
            </a:endParaRPr>
          </a:p>
        </p:txBody>
      </p:sp>
      <p:sp>
        <p:nvSpPr>
          <p:cNvPr id="307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61D550-44FC-4860-99C1-42890705A5DA}" type="slidenum">
              <a:rPr lang="pt-BR" smtClean="0"/>
              <a:pPr/>
              <a:t>8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17273009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s-ES" dirty="0" smtClean="0">
                <a:ea typeface="Geneva" pitchFamily="124" charset="-128"/>
              </a:rPr>
              <a:t>Respuesta: actor / actrices.</a:t>
            </a:r>
            <a:endParaRPr lang="es-ES" dirty="0" smtClean="0">
              <a:ea typeface="Geneva" pitchFamily="124" charset="-128"/>
            </a:endParaRPr>
          </a:p>
        </p:txBody>
      </p:sp>
      <p:sp>
        <p:nvSpPr>
          <p:cNvPr id="317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97E775-B67E-4200-961D-DA5C4CA126CF}" type="slidenum">
              <a:rPr lang="pt-BR" smtClean="0"/>
              <a:pPr/>
              <a:t>9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2070806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s-ES" dirty="0" smtClean="0">
                <a:ea typeface="Geneva" pitchFamily="124" charset="-128"/>
              </a:rPr>
              <a:t>Respuesta: invariables/artículo</a:t>
            </a:r>
            <a:endParaRPr lang="es-ES" dirty="0" smtClean="0">
              <a:ea typeface="Geneva" pitchFamily="124" charset="-128"/>
            </a:endParaRPr>
          </a:p>
        </p:txBody>
      </p:sp>
      <p:sp>
        <p:nvSpPr>
          <p:cNvPr id="317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97E775-B67E-4200-961D-DA5C4CA126CF}" type="slidenum">
              <a:rPr lang="pt-BR" smtClean="0"/>
              <a:pPr/>
              <a:t>10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2070806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s-ES" dirty="0" smtClean="0">
                <a:ea typeface="Geneva" pitchFamily="124" charset="-128"/>
              </a:rPr>
              <a:t>Respuesta: Ciudades</a:t>
            </a:r>
            <a:r>
              <a:rPr lang="es-ES" baseline="0" dirty="0" smtClean="0">
                <a:ea typeface="Geneva" pitchFamily="124" charset="-128"/>
              </a:rPr>
              <a:t> sin leyes</a:t>
            </a:r>
            <a:endParaRPr lang="es-ES" dirty="0" smtClean="0">
              <a:ea typeface="Geneva" pitchFamily="124" charset="-128"/>
            </a:endParaRPr>
          </a:p>
        </p:txBody>
      </p:sp>
      <p:sp>
        <p:nvSpPr>
          <p:cNvPr id="317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97E775-B67E-4200-961D-DA5C4CA126CF}" type="slidenum">
              <a:rPr lang="pt-BR" smtClean="0"/>
              <a:pPr/>
              <a:t>11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2070806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s-ES" dirty="0" smtClean="0">
                <a:ea typeface="Geneva" pitchFamily="124" charset="-128"/>
              </a:rPr>
              <a:t>Respuesta:</a:t>
            </a:r>
            <a:r>
              <a:rPr lang="es-ES" baseline="0" dirty="0" smtClean="0">
                <a:ea typeface="Geneva" pitchFamily="124" charset="-128"/>
              </a:rPr>
              <a:t> reloj</a:t>
            </a:r>
            <a:endParaRPr lang="es-ES" dirty="0" smtClean="0">
              <a:ea typeface="Geneva" pitchFamily="124" charset="-128"/>
            </a:endParaRPr>
          </a:p>
        </p:txBody>
      </p:sp>
      <p:sp>
        <p:nvSpPr>
          <p:cNvPr id="317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97E775-B67E-4200-961D-DA5C4CA126CF}" type="slidenum">
              <a:rPr lang="pt-BR" smtClean="0"/>
              <a:pPr/>
              <a:t>12</a:t>
            </a:fld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207080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2BC68-85D9-4C06-A722-D00AFFC2AD38}" type="datetimeFigureOut">
              <a:rPr lang="pt-BR"/>
              <a:pPr>
                <a:defRPr/>
              </a:pPr>
              <a:t>29/09/2014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552C4-3392-4F60-B333-86AC387BEFF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B83EF-EBBC-43FC-81DC-B3DE98A66BA5}" type="datetimeFigureOut">
              <a:rPr lang="pt-BR"/>
              <a:pPr>
                <a:defRPr/>
              </a:pPr>
              <a:t>29/09/2014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4A6E7-E443-46BE-A793-A3A240A92B6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E6C38-3EC2-4BAA-93BB-A3B2F516A851}" type="datetimeFigureOut">
              <a:rPr lang="pt-BR"/>
              <a:pPr>
                <a:defRPr/>
              </a:pPr>
              <a:t>29/09/2014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1D578-FD1B-4098-B308-0311AE61A44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D7A37-9488-4F8D-BADC-C2E0FF38C886}" type="datetimeFigureOut">
              <a:rPr lang="pt-BR"/>
              <a:pPr>
                <a:defRPr/>
              </a:pPr>
              <a:t>29/09/2014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E2202-9139-4C2B-8B81-C12D1D9FD99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BF51D-0B4D-4E19-9C35-74FED07EE01C}" type="datetimeFigureOut">
              <a:rPr lang="pt-BR"/>
              <a:pPr>
                <a:defRPr/>
              </a:pPr>
              <a:t>29/09/2014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33B27-E750-4594-A36C-E5675BEFD99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2A211-7094-447D-9481-60C0E1E53739}" type="datetimeFigureOut">
              <a:rPr lang="pt-BR"/>
              <a:pPr>
                <a:defRPr/>
              </a:pPr>
              <a:t>29/09/2014</a:t>
            </a:fld>
            <a:endParaRPr lang="pt-BR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5827E-1C0C-4889-9D64-A8AD1B98CE6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8EF4E-842D-4611-B0DF-9CD2ABE93EA1}" type="datetimeFigureOut">
              <a:rPr lang="pt-BR"/>
              <a:pPr>
                <a:defRPr/>
              </a:pPr>
              <a:t>29/09/2014</a:t>
            </a:fld>
            <a:endParaRPr lang="pt-BR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4868B-0E0B-4C06-B1D7-01A2BC056A6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9E050-2595-46C2-9A76-F44B374E0731}" type="datetimeFigureOut">
              <a:rPr lang="pt-BR"/>
              <a:pPr>
                <a:defRPr/>
              </a:pPr>
              <a:t>29/09/2014</a:t>
            </a:fld>
            <a:endParaRPr lang="pt-BR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C6B62-32D9-47FF-B819-E8374E12749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8222E-4AE8-4DA2-8DAE-140589F8DCC5}" type="datetimeFigureOut">
              <a:rPr lang="pt-BR"/>
              <a:pPr>
                <a:defRPr/>
              </a:pPr>
              <a:t>29/09/2014</a:t>
            </a:fld>
            <a:endParaRPr lang="pt-BR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C882F-3C46-4DE2-BB8B-DE0647EDD9A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BD478-F5DD-43EB-8422-B93AD4DDEF36}" type="datetimeFigureOut">
              <a:rPr lang="pt-BR"/>
              <a:pPr>
                <a:defRPr/>
              </a:pPr>
              <a:t>29/09/2014</a:t>
            </a:fld>
            <a:endParaRPr lang="pt-BR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77049-F7D7-43C3-920F-7CB78EFA7BB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4B3BC-22D7-4AE6-B046-88D4A98B7AAD}" type="datetimeFigureOut">
              <a:rPr lang="pt-BR"/>
              <a:pPr>
                <a:defRPr/>
              </a:pPr>
              <a:t>29/09/2014</a:t>
            </a:fld>
            <a:endParaRPr lang="pt-BR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7D44C-30B0-476C-B8E0-44C96914086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 para editar título</a:t>
            </a:r>
            <a:endParaRPr lang="es-ES" smtClean="0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Haga clic para modificar el estilo de texto del patrón</a:t>
            </a:r>
          </a:p>
          <a:p>
            <a:pPr lvl="1"/>
            <a:r>
              <a:rPr lang="pt-BR" smtClean="0"/>
              <a:t>Segundo nivel</a:t>
            </a:r>
          </a:p>
          <a:p>
            <a:pPr lvl="2"/>
            <a:r>
              <a:rPr lang="pt-BR" smtClean="0"/>
              <a:t>Tercer nivel</a:t>
            </a:r>
          </a:p>
          <a:p>
            <a:pPr lvl="3"/>
            <a:r>
              <a:rPr lang="pt-BR" smtClean="0"/>
              <a:t>Cuarto nivel</a:t>
            </a:r>
          </a:p>
          <a:p>
            <a:pPr lvl="4"/>
            <a:r>
              <a:rPr lang="pt-BR" smtClean="0"/>
              <a:t>Quinto nivel</a:t>
            </a:r>
            <a:endParaRPr lang="es-ES" smtClean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9513E66-66F9-43EA-B900-564CEE27C45E}" type="datetimeFigureOut">
              <a:rPr lang="pt-BR"/>
              <a:pPr>
                <a:defRPr/>
              </a:pPr>
              <a:t>29/09/2014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Geneva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69E2D72-7956-4B80-A28B-C1D80910C32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pic>
        <p:nvPicPr>
          <p:cNvPr id="1031" name="Imagen 6" descr="PPT_Boletin santillana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Geneva" pitchFamily="12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pitchFamily="12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Geneva" pitchFamily="12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1029" name="CaixaDeTexto 3"/>
          <p:cNvSpPr txBox="1">
            <a:spLocks noChangeArrowheads="1"/>
          </p:cNvSpPr>
          <p:nvPr/>
        </p:nvSpPr>
        <p:spPr bwMode="auto">
          <a:xfrm>
            <a:off x="539552" y="2348880"/>
            <a:ext cx="8001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500" b="1" dirty="0" smtClean="0">
                <a:solidFill>
                  <a:srgbClr val="E60049"/>
                </a:solidFill>
                <a:latin typeface="Futura" charset="0"/>
              </a:rPr>
              <a:t>NÚMERO</a:t>
            </a:r>
          </a:p>
          <a:p>
            <a:pPr algn="ctr" eaLnBrk="1" hangingPunct="1"/>
            <a:r>
              <a:rPr lang="pt-BR" sz="3500" b="1" dirty="0" smtClean="0">
                <a:solidFill>
                  <a:srgbClr val="E60049"/>
                </a:solidFill>
                <a:latin typeface="Futura" charset="0"/>
              </a:rPr>
              <a:t>singular/plural</a:t>
            </a:r>
            <a:endParaRPr lang="pt-BR" sz="3500" b="1" dirty="0">
              <a:solidFill>
                <a:srgbClr val="E60049"/>
              </a:solidFill>
              <a:latin typeface="Futur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s-ES">
              <a:solidFill>
                <a:schemeClr val="tx1">
                  <a:lumMod val="75000"/>
                  <a:lumOff val="25000"/>
                </a:schemeClr>
              </a:solidFill>
              <a:latin typeface="Futura"/>
              <a:ea typeface="Geneva" charset="0"/>
              <a:cs typeface="Futura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44016" y="3573016"/>
            <a:ext cx="8892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latin typeface="Futura"/>
              </a:rPr>
              <a:t>Los </a:t>
            </a:r>
            <a:r>
              <a:rPr lang="pt-BR" b="1" dirty="0" err="1" smtClean="0">
                <a:latin typeface="Futura"/>
              </a:rPr>
              <a:t>días</a:t>
            </a:r>
            <a:r>
              <a:rPr lang="pt-BR" b="1" dirty="0" smtClean="0">
                <a:latin typeface="Futura"/>
              </a:rPr>
              <a:t> de la semana (</a:t>
            </a:r>
            <a:r>
              <a:rPr lang="pt-BR" b="1" dirty="0" err="1" smtClean="0">
                <a:latin typeface="Futura"/>
              </a:rPr>
              <a:t>excepto</a:t>
            </a:r>
            <a:r>
              <a:rPr lang="pt-BR" b="1" dirty="0" smtClean="0">
                <a:latin typeface="Futura"/>
              </a:rPr>
              <a:t> sábado y </a:t>
            </a:r>
            <a:r>
              <a:rPr lang="pt-BR" b="1" dirty="0" smtClean="0">
                <a:latin typeface="Futura"/>
              </a:rPr>
              <a:t>domingo) </a:t>
            </a:r>
            <a:r>
              <a:rPr lang="pt-BR" b="1" dirty="0" err="1" smtClean="0">
                <a:latin typeface="Futura"/>
              </a:rPr>
              <a:t>son</a:t>
            </a:r>
            <a:r>
              <a:rPr lang="pt-BR" b="1" dirty="0" smtClean="0">
                <a:latin typeface="Futura"/>
              </a:rPr>
              <a:t> </a:t>
            </a:r>
            <a:r>
              <a:rPr lang="pt-BR" b="1" dirty="0" err="1" smtClean="0">
                <a:latin typeface="Futura"/>
              </a:rPr>
              <a:t>sustantivos</a:t>
            </a:r>
            <a:r>
              <a:rPr lang="pt-BR" b="1" dirty="0" smtClean="0">
                <a:latin typeface="Futura"/>
              </a:rPr>
              <a:t> </a:t>
            </a:r>
            <a:r>
              <a:rPr lang="pt-BR" b="1" u="sng" dirty="0" err="1" smtClean="0">
                <a:latin typeface="Futura"/>
              </a:rPr>
              <a:t>variables</a:t>
            </a:r>
            <a:r>
              <a:rPr lang="pt-BR" b="1" u="sng" dirty="0" smtClean="0">
                <a:latin typeface="Futura"/>
              </a:rPr>
              <a:t>/</a:t>
            </a:r>
            <a:r>
              <a:rPr lang="pt-BR" b="1" u="sng" dirty="0" err="1" smtClean="0">
                <a:latin typeface="Futura"/>
              </a:rPr>
              <a:t>invariables</a:t>
            </a:r>
            <a:r>
              <a:rPr lang="pt-BR" b="1" dirty="0" smtClean="0">
                <a:latin typeface="Futura"/>
              </a:rPr>
              <a:t> </a:t>
            </a:r>
            <a:r>
              <a:rPr lang="pt-BR" b="1" dirty="0" smtClean="0">
                <a:latin typeface="Futura"/>
              </a:rPr>
              <a:t>e identificamos si </a:t>
            </a:r>
            <a:r>
              <a:rPr lang="pt-BR" b="1" dirty="0" err="1" smtClean="0">
                <a:latin typeface="Futura"/>
              </a:rPr>
              <a:t>están</a:t>
            </a:r>
            <a:r>
              <a:rPr lang="pt-BR" b="1" dirty="0" smtClean="0">
                <a:latin typeface="Futura"/>
              </a:rPr>
              <a:t> </a:t>
            </a:r>
            <a:r>
              <a:rPr lang="pt-BR" b="1" dirty="0" err="1" smtClean="0">
                <a:latin typeface="Futura"/>
              </a:rPr>
              <a:t>en</a:t>
            </a:r>
            <a:r>
              <a:rPr lang="pt-BR" b="1" dirty="0" smtClean="0">
                <a:latin typeface="Futura"/>
              </a:rPr>
              <a:t> </a:t>
            </a:r>
            <a:r>
              <a:rPr lang="pt-BR" b="1" dirty="0" smtClean="0">
                <a:latin typeface="Futura"/>
              </a:rPr>
              <a:t>singular </a:t>
            </a:r>
            <a:r>
              <a:rPr lang="pt-BR" b="1" dirty="0" smtClean="0">
                <a:latin typeface="Futura"/>
              </a:rPr>
              <a:t>o plural a través </a:t>
            </a:r>
            <a:r>
              <a:rPr lang="pt-BR" b="1" dirty="0" err="1" smtClean="0">
                <a:latin typeface="Futura"/>
              </a:rPr>
              <a:t>del</a:t>
            </a:r>
            <a:r>
              <a:rPr lang="pt-BR" b="1" dirty="0" smtClean="0">
                <a:latin typeface="Futura"/>
              </a:rPr>
              <a:t> </a:t>
            </a:r>
            <a:r>
              <a:rPr lang="pt-BR" b="1" u="sng" dirty="0" smtClean="0">
                <a:latin typeface="Futura"/>
              </a:rPr>
              <a:t>artículo/adjetivo</a:t>
            </a:r>
            <a:r>
              <a:rPr lang="pt-BR" b="1" dirty="0" smtClean="0">
                <a:latin typeface="Futura"/>
              </a:rPr>
              <a:t>.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0" y="260648"/>
            <a:ext cx="1115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 smtClean="0">
                <a:solidFill>
                  <a:srgbClr val="FF0000"/>
                </a:solidFill>
                <a:latin typeface="Futura"/>
              </a:rPr>
              <a:t>2.</a:t>
            </a:r>
            <a:endParaRPr lang="pt-BR" sz="6000" b="1" dirty="0">
              <a:solidFill>
                <a:srgbClr val="FF0000"/>
              </a:solidFill>
              <a:latin typeface="Futura"/>
            </a:endParaRPr>
          </a:p>
        </p:txBody>
      </p:sp>
      <p:pic>
        <p:nvPicPr>
          <p:cNvPr id="15362" name="Picture 2" descr="http://spe.fotolog.com/photo/14/17/2/boludecescaseras/1195604207_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44624"/>
            <a:ext cx="6310772" cy="3528392"/>
          </a:xfrm>
          <a:prstGeom prst="rect">
            <a:avLst/>
          </a:prstGeom>
          <a:noFill/>
        </p:spPr>
      </p:pic>
      <p:sp>
        <p:nvSpPr>
          <p:cNvPr id="8" name="CaixaDeTexto 7"/>
          <p:cNvSpPr txBox="1"/>
          <p:nvPr/>
        </p:nvSpPr>
        <p:spPr>
          <a:xfrm>
            <a:off x="3818624" y="4941168"/>
            <a:ext cx="102354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 smtClean="0">
                <a:solidFill>
                  <a:srgbClr val="FF0000"/>
                </a:solidFill>
                <a:latin typeface="Futura"/>
              </a:rPr>
              <a:t>¿?</a:t>
            </a:r>
            <a:endParaRPr lang="pt-BR" sz="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s-ES">
              <a:solidFill>
                <a:schemeClr val="tx1">
                  <a:lumMod val="75000"/>
                  <a:lumOff val="25000"/>
                </a:schemeClr>
              </a:solidFill>
              <a:latin typeface="Futura"/>
              <a:ea typeface="Geneva" charset="0"/>
              <a:cs typeface="Futura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860032" y="620688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latin typeface="Futura"/>
              </a:rPr>
              <a:t>El plural </a:t>
            </a:r>
            <a:r>
              <a:rPr lang="pt-BR" b="1" dirty="0" err="1" smtClean="0">
                <a:latin typeface="Futura"/>
              </a:rPr>
              <a:t>del</a:t>
            </a:r>
            <a:r>
              <a:rPr lang="pt-BR" b="1" dirty="0" smtClean="0">
                <a:latin typeface="Futura"/>
              </a:rPr>
              <a:t> título de la película </a:t>
            </a:r>
            <a:r>
              <a:rPr lang="pt-BR" b="1" dirty="0" smtClean="0">
                <a:latin typeface="Futura"/>
              </a:rPr>
              <a:t>es...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0" y="260648"/>
            <a:ext cx="1115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 smtClean="0">
                <a:solidFill>
                  <a:srgbClr val="FF0000"/>
                </a:solidFill>
                <a:latin typeface="Futura"/>
              </a:rPr>
              <a:t>3.</a:t>
            </a:r>
            <a:endParaRPr lang="pt-BR" sz="6000" b="1" dirty="0">
              <a:solidFill>
                <a:srgbClr val="FF0000"/>
              </a:solidFill>
              <a:latin typeface="Futura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5496" y="5733257"/>
            <a:ext cx="61571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 smtClean="0">
                <a:latin typeface="Candara" pitchFamily="34" charset="0"/>
              </a:rPr>
              <a:t>http://precriticas.s3.amazonaws.com/archivos_imagenes_carteles_1_10507.jpg</a:t>
            </a:r>
            <a:endParaRPr lang="pt-BR" sz="1000" b="1" dirty="0">
              <a:latin typeface="Candara" pitchFamily="34" charset="0"/>
            </a:endParaRPr>
          </a:p>
        </p:txBody>
      </p:sp>
      <p:pic>
        <p:nvPicPr>
          <p:cNvPr id="13314" name="Picture 2" descr="https://encrypted-tbn3.gstatic.com/images?q=tbn:ANd9GcQE_QkTRHKhf-zY4QKGdhqrBjw2ZNxkwumX98B4vkQt9G6D0Ua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332656"/>
            <a:ext cx="3744416" cy="5269921"/>
          </a:xfrm>
          <a:prstGeom prst="rect">
            <a:avLst/>
          </a:prstGeom>
          <a:noFill/>
        </p:spPr>
      </p:pic>
      <p:sp>
        <p:nvSpPr>
          <p:cNvPr id="9" name="CaixaDeTexto 8"/>
          <p:cNvSpPr txBox="1"/>
          <p:nvPr/>
        </p:nvSpPr>
        <p:spPr>
          <a:xfrm>
            <a:off x="6192688" y="2112701"/>
            <a:ext cx="102354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 smtClean="0">
                <a:solidFill>
                  <a:srgbClr val="FF0000"/>
                </a:solidFill>
                <a:latin typeface="Futura"/>
              </a:rPr>
              <a:t>¿?</a:t>
            </a:r>
            <a:endParaRPr lang="pt-BR" sz="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s-ES">
              <a:solidFill>
                <a:schemeClr val="tx1">
                  <a:lumMod val="75000"/>
                  <a:lumOff val="25000"/>
                </a:schemeClr>
              </a:solidFill>
              <a:latin typeface="Futura"/>
              <a:ea typeface="Geneva" charset="0"/>
              <a:cs typeface="Futura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51520" y="4293096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latin typeface="Futura"/>
              </a:rPr>
              <a:t>El </a:t>
            </a:r>
            <a:r>
              <a:rPr lang="pt-BR" b="1" dirty="0" smtClean="0">
                <a:latin typeface="Futura"/>
              </a:rPr>
              <a:t>singular de la </a:t>
            </a:r>
            <a:r>
              <a:rPr lang="pt-BR" b="1" dirty="0" err="1" smtClean="0">
                <a:latin typeface="Futura"/>
              </a:rPr>
              <a:t>palabra</a:t>
            </a:r>
            <a:r>
              <a:rPr lang="pt-BR" b="1" dirty="0" smtClean="0">
                <a:latin typeface="Futura"/>
              </a:rPr>
              <a:t> </a:t>
            </a:r>
            <a:r>
              <a:rPr lang="pt-BR" b="1" dirty="0" err="1" smtClean="0">
                <a:latin typeface="Futura"/>
              </a:rPr>
              <a:t>subrayada</a:t>
            </a:r>
            <a:r>
              <a:rPr lang="pt-BR" b="1" dirty="0" smtClean="0">
                <a:latin typeface="Futura"/>
              </a:rPr>
              <a:t> es...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0" y="260648"/>
            <a:ext cx="1115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 smtClean="0">
                <a:solidFill>
                  <a:srgbClr val="FF0000"/>
                </a:solidFill>
                <a:latin typeface="Futura"/>
              </a:rPr>
              <a:t>4.</a:t>
            </a:r>
            <a:endParaRPr lang="pt-BR" sz="6000" b="1" dirty="0">
              <a:solidFill>
                <a:srgbClr val="FF0000"/>
              </a:solidFill>
              <a:latin typeface="Futura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51520" y="4149080"/>
            <a:ext cx="856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 smtClean="0">
                <a:latin typeface="Candara" pitchFamily="34" charset="0"/>
              </a:rPr>
              <a:t>http://www.periodistadigital.com/imagenes/2012/06/28/relojep_560x280.jpg</a:t>
            </a:r>
            <a:endParaRPr lang="pt-BR" sz="1000" b="1" dirty="0">
              <a:latin typeface="Candara" pitchFamily="34" charset="0"/>
            </a:endParaRPr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57361"/>
            <a:ext cx="7416824" cy="3990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ixaDeTexto 8"/>
          <p:cNvSpPr txBox="1"/>
          <p:nvPr/>
        </p:nvSpPr>
        <p:spPr>
          <a:xfrm>
            <a:off x="3818624" y="4941168"/>
            <a:ext cx="102354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 smtClean="0">
                <a:solidFill>
                  <a:srgbClr val="FF0000"/>
                </a:solidFill>
                <a:latin typeface="Futura"/>
              </a:rPr>
              <a:t>¿?</a:t>
            </a:r>
            <a:endParaRPr lang="pt-BR" sz="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s-ES">
              <a:solidFill>
                <a:schemeClr val="tx1">
                  <a:lumMod val="75000"/>
                  <a:lumOff val="25000"/>
                </a:schemeClr>
              </a:solidFill>
              <a:latin typeface="Futura"/>
              <a:ea typeface="Geneva" charset="0"/>
              <a:cs typeface="Futura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51520" y="4437113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latin typeface="Futura"/>
              </a:rPr>
              <a:t>Identifica </a:t>
            </a:r>
            <a:r>
              <a:rPr lang="pt-BR" b="1" dirty="0" err="1" smtClean="0">
                <a:latin typeface="Futura"/>
              </a:rPr>
              <a:t>en</a:t>
            </a:r>
            <a:r>
              <a:rPr lang="pt-BR" b="1" dirty="0" smtClean="0">
                <a:latin typeface="Futura"/>
              </a:rPr>
              <a:t> </a:t>
            </a:r>
            <a:r>
              <a:rPr lang="pt-BR" b="1" dirty="0" err="1" smtClean="0">
                <a:latin typeface="Futura"/>
              </a:rPr>
              <a:t>el</a:t>
            </a:r>
            <a:r>
              <a:rPr lang="pt-BR" b="1" dirty="0" smtClean="0">
                <a:latin typeface="Futura"/>
              </a:rPr>
              <a:t> </a:t>
            </a:r>
            <a:r>
              <a:rPr lang="pt-BR" b="1" dirty="0" smtClean="0">
                <a:latin typeface="Futura"/>
              </a:rPr>
              <a:t>anuncio </a:t>
            </a:r>
            <a:r>
              <a:rPr lang="pt-BR" b="1" dirty="0" err="1" smtClean="0">
                <a:latin typeface="Futura"/>
              </a:rPr>
              <a:t>un</a:t>
            </a:r>
            <a:r>
              <a:rPr lang="pt-BR" b="1" dirty="0" smtClean="0">
                <a:latin typeface="Futura"/>
              </a:rPr>
              <a:t> </a:t>
            </a:r>
            <a:r>
              <a:rPr lang="pt-BR" b="1" dirty="0" err="1" smtClean="0">
                <a:latin typeface="Futura"/>
              </a:rPr>
              <a:t>sustantivo</a:t>
            </a:r>
            <a:r>
              <a:rPr lang="pt-BR" b="1" dirty="0" smtClean="0">
                <a:latin typeface="Futura"/>
              </a:rPr>
              <a:t> que no </a:t>
            </a:r>
            <a:r>
              <a:rPr lang="pt-BR" b="1" dirty="0" err="1" smtClean="0">
                <a:latin typeface="Futura"/>
              </a:rPr>
              <a:t>sufre</a:t>
            </a:r>
            <a:r>
              <a:rPr lang="pt-BR" b="1" dirty="0" smtClean="0">
                <a:latin typeface="Futura"/>
              </a:rPr>
              <a:t> </a:t>
            </a:r>
            <a:r>
              <a:rPr lang="pt-BR" b="1" dirty="0" err="1" smtClean="0">
                <a:latin typeface="Futura"/>
              </a:rPr>
              <a:t>variación</a:t>
            </a:r>
            <a:r>
              <a:rPr lang="pt-BR" b="1" dirty="0" smtClean="0">
                <a:latin typeface="Futura"/>
              </a:rPr>
              <a:t> de número.</a:t>
            </a:r>
            <a:endParaRPr lang="pt-BR" b="1" dirty="0" smtClean="0">
              <a:latin typeface="Futura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0" y="260648"/>
            <a:ext cx="1115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 smtClean="0">
                <a:solidFill>
                  <a:srgbClr val="FF0000"/>
                </a:solidFill>
                <a:latin typeface="Futura"/>
              </a:rPr>
              <a:t>5.</a:t>
            </a:r>
            <a:endParaRPr lang="pt-BR" sz="6000" b="1" dirty="0">
              <a:solidFill>
                <a:srgbClr val="FF0000"/>
              </a:solidFill>
              <a:latin typeface="Futura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23528" y="4190891"/>
            <a:ext cx="76328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 smtClean="0">
                <a:latin typeface="Candara" pitchFamily="34" charset="0"/>
              </a:rPr>
              <a:t>http://elpais.com/elpais/2014/07/29/media/1406631261_726345.html</a:t>
            </a:r>
            <a:endParaRPr lang="pt-BR" sz="1000" b="1" dirty="0">
              <a:latin typeface="Candar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16632"/>
            <a:ext cx="8429625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ixaDeTexto 8"/>
          <p:cNvSpPr txBox="1"/>
          <p:nvPr/>
        </p:nvSpPr>
        <p:spPr>
          <a:xfrm>
            <a:off x="3818624" y="4941168"/>
            <a:ext cx="102354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 smtClean="0">
                <a:solidFill>
                  <a:srgbClr val="FF0000"/>
                </a:solidFill>
                <a:latin typeface="Futura"/>
              </a:rPr>
              <a:t>¿?</a:t>
            </a:r>
            <a:endParaRPr lang="pt-BR" sz="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s-ES">
              <a:solidFill>
                <a:schemeClr val="tx1">
                  <a:lumMod val="75000"/>
                  <a:lumOff val="25000"/>
                </a:schemeClr>
              </a:solidFill>
              <a:latin typeface="Futura"/>
              <a:ea typeface="Geneva" charset="0"/>
              <a:cs typeface="Futura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51520" y="4437113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latin typeface="Futura"/>
              </a:rPr>
              <a:t>El plural </a:t>
            </a:r>
            <a:r>
              <a:rPr lang="pt-BR" b="1" dirty="0" err="1" smtClean="0">
                <a:latin typeface="Futura"/>
              </a:rPr>
              <a:t>del</a:t>
            </a:r>
            <a:r>
              <a:rPr lang="pt-BR" b="1" dirty="0" smtClean="0">
                <a:latin typeface="Futura"/>
              </a:rPr>
              <a:t> fragmento </a:t>
            </a:r>
            <a:r>
              <a:rPr lang="pt-BR" b="1" dirty="0" err="1" smtClean="0">
                <a:latin typeface="Futura"/>
              </a:rPr>
              <a:t>subrayado</a:t>
            </a:r>
            <a:r>
              <a:rPr lang="pt-BR" b="1" dirty="0" smtClean="0">
                <a:latin typeface="Futura"/>
              </a:rPr>
              <a:t> es...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0" y="260648"/>
            <a:ext cx="1115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 smtClean="0">
                <a:solidFill>
                  <a:srgbClr val="FF0000"/>
                </a:solidFill>
                <a:latin typeface="Futura"/>
              </a:rPr>
              <a:t>6.</a:t>
            </a:r>
            <a:endParaRPr lang="pt-BR" sz="6000" b="1" dirty="0">
              <a:solidFill>
                <a:srgbClr val="FF0000"/>
              </a:solidFill>
              <a:latin typeface="Futura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72008" y="4221088"/>
            <a:ext cx="88204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 smtClean="0">
                <a:latin typeface="Candara" pitchFamily="34" charset="0"/>
              </a:rPr>
              <a:t>http://www.eleconomista.es/ecomotor/formula-1/noticias/6080407/09/14/El-joven-aleman-Wehrlein-nombrado-piloto-de-reserva-de-F1-de-Mercedes.html</a:t>
            </a:r>
            <a:endParaRPr lang="pt-BR" sz="1000" b="1" dirty="0">
              <a:latin typeface="Candara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332656"/>
            <a:ext cx="7920880" cy="3858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ixaDeTexto 8"/>
          <p:cNvSpPr txBox="1"/>
          <p:nvPr/>
        </p:nvSpPr>
        <p:spPr>
          <a:xfrm>
            <a:off x="3818624" y="4941168"/>
            <a:ext cx="102354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 smtClean="0">
                <a:solidFill>
                  <a:srgbClr val="FF0000"/>
                </a:solidFill>
                <a:latin typeface="Futura"/>
              </a:rPr>
              <a:t>¿?</a:t>
            </a:r>
            <a:endParaRPr lang="pt-BR" sz="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16387" name="Espaço Reservado para Texto 11"/>
          <p:cNvSpPr txBox="1">
            <a:spLocks/>
          </p:cNvSpPr>
          <p:nvPr/>
        </p:nvSpPr>
        <p:spPr bwMode="auto">
          <a:xfrm>
            <a:off x="785813" y="1000124"/>
            <a:ext cx="7315200" cy="494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</a:pPr>
            <a:r>
              <a:rPr lang="es-ES_tradnl" sz="3000" b="1" dirty="0" smtClean="0">
                <a:solidFill>
                  <a:srgbClr val="E60049"/>
                </a:solidFill>
                <a:latin typeface="Futura" charset="0"/>
              </a:rPr>
              <a:t>Respuestas</a:t>
            </a:r>
          </a:p>
          <a:p>
            <a:pPr eaLnBrk="1" hangingPunct="1">
              <a:spcBef>
                <a:spcPct val="20000"/>
              </a:spcBef>
            </a:pPr>
            <a:r>
              <a:rPr lang="es-ES_tradnl" sz="3000" b="1" dirty="0" smtClean="0">
                <a:solidFill>
                  <a:srgbClr val="E60049"/>
                </a:solidFill>
                <a:latin typeface="Futura" charset="0"/>
              </a:rPr>
              <a:t>1</a:t>
            </a:r>
            <a:r>
              <a:rPr lang="es-ES_tradnl" sz="3000" b="1" dirty="0" smtClean="0">
                <a:solidFill>
                  <a:srgbClr val="E60049"/>
                </a:solidFill>
                <a:latin typeface="Futura" charset="0"/>
              </a:rPr>
              <a:t>. </a:t>
            </a:r>
            <a:r>
              <a:rPr lang="es-ES" sz="3200" dirty="0"/>
              <a:t>actor / actrices</a:t>
            </a:r>
            <a:endParaRPr lang="es-ES_tradnl" sz="3000" b="1" dirty="0" smtClean="0">
              <a:latin typeface="Futura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s-ES_tradnl" sz="3000" b="1" dirty="0" smtClean="0">
                <a:solidFill>
                  <a:srgbClr val="E60049"/>
                </a:solidFill>
                <a:latin typeface="Futura" charset="0"/>
              </a:rPr>
              <a:t>2</a:t>
            </a:r>
            <a:r>
              <a:rPr lang="es-ES_tradnl" sz="3000" b="1" dirty="0" smtClean="0">
                <a:solidFill>
                  <a:srgbClr val="E60049"/>
                </a:solidFill>
                <a:latin typeface="Futura" charset="0"/>
              </a:rPr>
              <a:t>. </a:t>
            </a:r>
            <a:r>
              <a:rPr lang="es-ES" sz="3200" dirty="0"/>
              <a:t>invariables/artículo</a:t>
            </a:r>
          </a:p>
          <a:p>
            <a:pPr eaLnBrk="1" hangingPunct="1">
              <a:spcBef>
                <a:spcPct val="20000"/>
              </a:spcBef>
            </a:pPr>
            <a:r>
              <a:rPr lang="es-ES_tradnl" sz="3000" b="1" dirty="0" smtClean="0">
                <a:solidFill>
                  <a:srgbClr val="E60049"/>
                </a:solidFill>
                <a:latin typeface="Futura" charset="0"/>
              </a:rPr>
              <a:t>3. </a:t>
            </a:r>
            <a:r>
              <a:rPr lang="es-ES" sz="3200" dirty="0"/>
              <a:t>Ciudades sin leyes</a:t>
            </a:r>
            <a:endParaRPr lang="es-ES_tradnl" sz="3000" b="1" dirty="0" smtClean="0">
              <a:latin typeface="Futura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s-ES_tradnl" sz="3000" b="1" dirty="0" smtClean="0">
                <a:solidFill>
                  <a:srgbClr val="E60049"/>
                </a:solidFill>
                <a:latin typeface="Futura" charset="0"/>
              </a:rPr>
              <a:t>4</a:t>
            </a:r>
            <a:r>
              <a:rPr lang="es-ES_tradnl" sz="3000" b="1" dirty="0" smtClean="0">
                <a:solidFill>
                  <a:srgbClr val="E60049"/>
                </a:solidFill>
                <a:latin typeface="Futura" charset="0"/>
              </a:rPr>
              <a:t>. </a:t>
            </a:r>
            <a:r>
              <a:rPr lang="es-ES" sz="3200" dirty="0"/>
              <a:t>reloj</a:t>
            </a:r>
            <a:endParaRPr lang="es-ES_tradnl" sz="3000" b="1" dirty="0" smtClean="0">
              <a:latin typeface="Futura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s-ES_tradnl" sz="3000" b="1" dirty="0" smtClean="0">
                <a:solidFill>
                  <a:srgbClr val="E60049"/>
                </a:solidFill>
                <a:latin typeface="Futura" charset="0"/>
              </a:rPr>
              <a:t>5</a:t>
            </a:r>
            <a:r>
              <a:rPr lang="es-ES_tradnl" sz="3000" b="1" dirty="0" smtClean="0">
                <a:solidFill>
                  <a:srgbClr val="E60049"/>
                </a:solidFill>
                <a:latin typeface="Futura" charset="0"/>
              </a:rPr>
              <a:t>. </a:t>
            </a:r>
            <a:r>
              <a:rPr lang="es-ES" sz="3200" dirty="0"/>
              <a:t>gafas</a:t>
            </a:r>
            <a:endParaRPr lang="es-ES_tradnl" sz="3000" b="1" dirty="0" smtClean="0">
              <a:latin typeface="Futura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s-ES_tradnl" sz="3000" b="1" dirty="0" smtClean="0">
                <a:solidFill>
                  <a:srgbClr val="E60049"/>
                </a:solidFill>
                <a:latin typeface="Futura" charset="0"/>
              </a:rPr>
              <a:t>6</a:t>
            </a:r>
            <a:r>
              <a:rPr lang="es-ES_tradnl" sz="3000" b="1" dirty="0" smtClean="0">
                <a:solidFill>
                  <a:srgbClr val="E60049"/>
                </a:solidFill>
                <a:latin typeface="Futura" charset="0"/>
              </a:rPr>
              <a:t>. </a:t>
            </a:r>
            <a:r>
              <a:rPr lang="es-ES" sz="3200" dirty="0"/>
              <a:t>Los jóvenes alemanes</a:t>
            </a:r>
            <a:endParaRPr lang="es-ES_tradnl" sz="3000" b="1" dirty="0" smtClean="0">
              <a:latin typeface="Futura" charset="0"/>
            </a:endParaRPr>
          </a:p>
          <a:p>
            <a:pPr eaLnBrk="1" hangingPunct="1">
              <a:spcBef>
                <a:spcPct val="20000"/>
              </a:spcBef>
            </a:pPr>
            <a:endParaRPr lang="es-ES_tradnl" sz="4800" b="1" dirty="0">
              <a:solidFill>
                <a:srgbClr val="E60049"/>
              </a:solidFill>
              <a:latin typeface="Futur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16387" name="Espaço Reservado para Texto 11"/>
          <p:cNvSpPr txBox="1">
            <a:spLocks/>
          </p:cNvSpPr>
          <p:nvPr/>
        </p:nvSpPr>
        <p:spPr bwMode="auto">
          <a:xfrm>
            <a:off x="785813" y="1000125"/>
            <a:ext cx="731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s-ES_tradnl" sz="4800" b="1">
                <a:solidFill>
                  <a:srgbClr val="E60049"/>
                </a:solidFill>
                <a:latin typeface="Futura" charset="0"/>
              </a:rPr>
              <a:t>¡Gracias!</a:t>
            </a:r>
          </a:p>
        </p:txBody>
      </p:sp>
      <p:pic>
        <p:nvPicPr>
          <p:cNvPr id="15366" name="Picture 9" descr="http://www.abcschool.com/immagini/smile_0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1750" y="1928813"/>
            <a:ext cx="381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>
              <a:latin typeface="Futura" charset="0"/>
            </a:endParaRPr>
          </a:p>
        </p:txBody>
      </p:sp>
      <p:sp>
        <p:nvSpPr>
          <p:cNvPr id="4" name="CaixaDeTexto 6"/>
          <p:cNvSpPr txBox="1">
            <a:spLocks noChangeArrowheads="1"/>
          </p:cNvSpPr>
          <p:nvPr/>
        </p:nvSpPr>
        <p:spPr bwMode="auto">
          <a:xfrm>
            <a:off x="71438" y="4262438"/>
            <a:ext cx="714375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5" name="CaixaDeTexto 6"/>
          <p:cNvSpPr txBox="1">
            <a:spLocks noChangeArrowheads="1"/>
          </p:cNvSpPr>
          <p:nvPr/>
        </p:nvSpPr>
        <p:spPr bwMode="auto">
          <a:xfrm>
            <a:off x="642938" y="3889375"/>
            <a:ext cx="714375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O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6" name="CaixaDeTexto 6"/>
          <p:cNvSpPr txBox="1">
            <a:spLocks noChangeArrowheads="1"/>
          </p:cNvSpPr>
          <p:nvPr/>
        </p:nvSpPr>
        <p:spPr bwMode="auto">
          <a:xfrm>
            <a:off x="1214438" y="3389313"/>
            <a:ext cx="78581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N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1785938" y="2889250"/>
            <a:ext cx="714375" cy="1016000"/>
          </a:xfrm>
          <a:prstGeom prst="rect">
            <a:avLst/>
          </a:prstGeom>
          <a:solidFill>
            <a:srgbClr val="FF9900">
              <a:alpha val="37646"/>
            </a:srgbClr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T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8" name="CaixaDeTexto 6"/>
          <p:cNvSpPr txBox="1">
            <a:spLocks noChangeArrowheads="1"/>
          </p:cNvSpPr>
          <p:nvPr/>
        </p:nvSpPr>
        <p:spPr bwMode="auto">
          <a:xfrm>
            <a:off x="2286000" y="2389188"/>
            <a:ext cx="642938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E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9" name="CaixaDeTexto 6"/>
          <p:cNvSpPr txBox="1">
            <a:spLocks noChangeArrowheads="1"/>
          </p:cNvSpPr>
          <p:nvPr/>
        </p:nvSpPr>
        <p:spPr bwMode="auto">
          <a:xfrm>
            <a:off x="2786063" y="1889125"/>
            <a:ext cx="642937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X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0" name="CaixaDeTexto 6"/>
          <p:cNvSpPr txBox="1">
            <a:spLocks noChangeArrowheads="1"/>
          </p:cNvSpPr>
          <p:nvPr/>
        </p:nvSpPr>
        <p:spPr bwMode="auto">
          <a:xfrm>
            <a:off x="3143250" y="1333500"/>
            <a:ext cx="714375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T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1" name="CaixaDeTexto 6"/>
          <p:cNvSpPr txBox="1">
            <a:spLocks noChangeArrowheads="1"/>
          </p:cNvSpPr>
          <p:nvPr/>
        </p:nvSpPr>
        <p:spPr bwMode="auto">
          <a:xfrm>
            <a:off x="3571875" y="976313"/>
            <a:ext cx="642938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U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2" name="CaixaDeTexto 6"/>
          <p:cNvSpPr txBox="1">
            <a:spLocks noChangeArrowheads="1"/>
          </p:cNvSpPr>
          <p:nvPr/>
        </p:nvSpPr>
        <p:spPr bwMode="auto">
          <a:xfrm>
            <a:off x="4000500" y="476250"/>
            <a:ext cx="714375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A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3" name="CaixaDeTexto 6"/>
          <p:cNvSpPr txBox="1">
            <a:spLocks noChangeArrowheads="1"/>
          </p:cNvSpPr>
          <p:nvPr/>
        </p:nvSpPr>
        <p:spPr bwMode="auto">
          <a:xfrm>
            <a:off x="4572000" y="762000"/>
            <a:ext cx="642938" cy="1016000"/>
          </a:xfrm>
          <a:prstGeom prst="rect">
            <a:avLst/>
          </a:prstGeom>
          <a:solidFill>
            <a:srgbClr val="FFC000">
              <a:alpha val="38039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L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4" name="CaixaDeTexto 6"/>
          <p:cNvSpPr txBox="1">
            <a:spLocks noChangeArrowheads="1"/>
          </p:cNvSpPr>
          <p:nvPr/>
        </p:nvSpPr>
        <p:spPr bwMode="auto">
          <a:xfrm>
            <a:off x="5143500" y="1262063"/>
            <a:ext cx="642938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5" name="CaixaDeTexto 6"/>
          <p:cNvSpPr txBox="1">
            <a:spLocks noChangeArrowheads="1"/>
          </p:cNvSpPr>
          <p:nvPr/>
        </p:nvSpPr>
        <p:spPr bwMode="auto">
          <a:xfrm>
            <a:off x="5572125" y="1833563"/>
            <a:ext cx="714375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Z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6" name="CaixaDeTexto 6"/>
          <p:cNvSpPr txBox="1">
            <a:spLocks noChangeArrowheads="1"/>
          </p:cNvSpPr>
          <p:nvPr/>
        </p:nvSpPr>
        <p:spPr bwMode="auto">
          <a:xfrm>
            <a:off x="6072188" y="2405063"/>
            <a:ext cx="642937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A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7" name="CaixaDeTexto 6"/>
          <p:cNvSpPr txBox="1">
            <a:spLocks noChangeArrowheads="1"/>
          </p:cNvSpPr>
          <p:nvPr/>
        </p:nvSpPr>
        <p:spPr bwMode="auto">
          <a:xfrm>
            <a:off x="6643688" y="2833688"/>
            <a:ext cx="78581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8" name="CaixaDeTexto 6"/>
          <p:cNvSpPr txBox="1">
            <a:spLocks noChangeArrowheads="1"/>
          </p:cNvSpPr>
          <p:nvPr/>
        </p:nvSpPr>
        <p:spPr bwMode="auto">
          <a:xfrm>
            <a:off x="7215188" y="3333750"/>
            <a:ext cx="642937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9" name="CaixaDeTexto 6"/>
          <p:cNvSpPr txBox="1">
            <a:spLocks noChangeArrowheads="1"/>
          </p:cNvSpPr>
          <p:nvPr/>
        </p:nvSpPr>
        <p:spPr bwMode="auto">
          <a:xfrm>
            <a:off x="7643813" y="3762375"/>
            <a:ext cx="714375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O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20" name="CaixaDeTexto 6"/>
          <p:cNvSpPr txBox="1">
            <a:spLocks noChangeArrowheads="1"/>
          </p:cNvSpPr>
          <p:nvPr/>
        </p:nvSpPr>
        <p:spPr bwMode="auto">
          <a:xfrm>
            <a:off x="8143875" y="4191000"/>
            <a:ext cx="785813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N</a:t>
            </a:r>
            <a:endParaRPr lang="pt-BR" sz="2000" b="1"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build="allAtOnce" animBg="1"/>
      <p:bldP spid="6" grpId="0" build="allAtOnce" animBg="1"/>
      <p:bldP spid="7" grpId="0" build="allAtOnce" animBg="1"/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  <p:bldP spid="19" grpId="0" build="allAtOnce" animBg="1"/>
      <p:bldP spid="20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>
              <a:latin typeface="Futura" charset="0"/>
            </a:endParaRPr>
          </a:p>
        </p:txBody>
      </p:sp>
      <p:pic>
        <p:nvPicPr>
          <p:cNvPr id="27650" name="Picture 2" descr="http://www.ejemplode.net/wp-content/uploads/2012/09/Ejemplo-de-Adjetivo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76672"/>
            <a:ext cx="8477191" cy="51125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0731537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6"/>
          <p:cNvSpPr>
            <a:spLocks noChangeArrowheads="1"/>
          </p:cNvSpPr>
          <p:nvPr/>
        </p:nvSpPr>
        <p:spPr bwMode="auto">
          <a:xfrm>
            <a:off x="0" y="-747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8" name="CaixaDeTexto 6"/>
          <p:cNvSpPr txBox="1">
            <a:spLocks noChangeArrowheads="1"/>
          </p:cNvSpPr>
          <p:nvPr/>
        </p:nvSpPr>
        <p:spPr bwMode="auto">
          <a:xfrm>
            <a:off x="71438" y="4824413"/>
            <a:ext cx="1214437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E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9" name="CaixaDeTexto 6"/>
          <p:cNvSpPr txBox="1">
            <a:spLocks noChangeArrowheads="1"/>
          </p:cNvSpPr>
          <p:nvPr/>
        </p:nvSpPr>
        <p:spPr bwMode="auto">
          <a:xfrm>
            <a:off x="928688" y="4522788"/>
            <a:ext cx="1071562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X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0" name="CaixaDeTexto 6"/>
          <p:cNvSpPr txBox="1">
            <a:spLocks noChangeArrowheads="1"/>
          </p:cNvSpPr>
          <p:nvPr/>
        </p:nvSpPr>
        <p:spPr bwMode="auto">
          <a:xfrm>
            <a:off x="1714500" y="4165600"/>
            <a:ext cx="1071563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P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1" name="CaixaDeTexto 6"/>
          <p:cNvSpPr txBox="1">
            <a:spLocks noChangeArrowheads="1"/>
          </p:cNvSpPr>
          <p:nvPr/>
        </p:nvSpPr>
        <p:spPr bwMode="auto">
          <a:xfrm>
            <a:off x="2500313" y="3752850"/>
            <a:ext cx="1071562" cy="1016000"/>
          </a:xfrm>
          <a:prstGeom prst="rect">
            <a:avLst/>
          </a:prstGeom>
          <a:solidFill>
            <a:srgbClr val="FF9900">
              <a:alpha val="37646"/>
            </a:srgbClr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L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2" name="CaixaDeTexto 6"/>
          <p:cNvSpPr txBox="1">
            <a:spLocks noChangeArrowheads="1"/>
          </p:cNvSpPr>
          <p:nvPr/>
        </p:nvSpPr>
        <p:spPr bwMode="auto">
          <a:xfrm>
            <a:off x="3214688" y="3308350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3" name="CaixaDeTexto 6"/>
          <p:cNvSpPr txBox="1">
            <a:spLocks noChangeArrowheads="1"/>
          </p:cNvSpPr>
          <p:nvPr/>
        </p:nvSpPr>
        <p:spPr bwMode="auto">
          <a:xfrm>
            <a:off x="4000500" y="2879725"/>
            <a:ext cx="1071563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4" name="CaixaDeTexto 6"/>
          <p:cNvSpPr txBox="1">
            <a:spLocks noChangeArrowheads="1"/>
          </p:cNvSpPr>
          <p:nvPr/>
        </p:nvSpPr>
        <p:spPr bwMode="auto">
          <a:xfrm>
            <a:off x="4786313" y="2466975"/>
            <a:ext cx="1071562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A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5" name="CaixaDeTexto 6"/>
          <p:cNvSpPr txBox="1">
            <a:spLocks noChangeArrowheads="1"/>
          </p:cNvSpPr>
          <p:nvPr/>
        </p:nvSpPr>
        <p:spPr bwMode="auto">
          <a:xfrm>
            <a:off x="5572125" y="2109788"/>
            <a:ext cx="1071563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6" name="CaixaDeTexto 6"/>
          <p:cNvSpPr txBox="1">
            <a:spLocks noChangeArrowheads="1"/>
          </p:cNvSpPr>
          <p:nvPr/>
        </p:nvSpPr>
        <p:spPr bwMode="auto">
          <a:xfrm>
            <a:off x="6357938" y="1681163"/>
            <a:ext cx="107156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7" name="CaixaDeTexto 6"/>
          <p:cNvSpPr txBox="1">
            <a:spLocks noChangeArrowheads="1"/>
          </p:cNvSpPr>
          <p:nvPr/>
        </p:nvSpPr>
        <p:spPr bwMode="auto">
          <a:xfrm>
            <a:off x="7143750" y="1323975"/>
            <a:ext cx="1071563" cy="1016000"/>
          </a:xfrm>
          <a:prstGeom prst="rect">
            <a:avLst/>
          </a:prstGeom>
          <a:solidFill>
            <a:srgbClr val="FFC000">
              <a:alpha val="38039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Ó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8" name="CaixaDeTexto 6"/>
          <p:cNvSpPr txBox="1">
            <a:spLocks noChangeArrowheads="1"/>
          </p:cNvSpPr>
          <p:nvPr/>
        </p:nvSpPr>
        <p:spPr bwMode="auto">
          <a:xfrm>
            <a:off x="7929563" y="950913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N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9" name="CaixaDeTexto 3"/>
          <p:cNvSpPr txBox="1">
            <a:spLocks noChangeArrowheads="1"/>
          </p:cNvSpPr>
          <p:nvPr/>
        </p:nvSpPr>
        <p:spPr bwMode="auto">
          <a:xfrm rot="10800000" flipV="1">
            <a:off x="5955030" y="5184845"/>
            <a:ext cx="304609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pt-BR" sz="2000" b="1" dirty="0" smtClean="0">
                <a:solidFill>
                  <a:srgbClr val="E60049"/>
                </a:solidFill>
                <a:latin typeface="Futura" charset="0"/>
              </a:rPr>
              <a:t>Fuente: Gramática de </a:t>
            </a:r>
            <a:r>
              <a:rPr lang="pt-BR" sz="2000" b="1" dirty="0" err="1" smtClean="0">
                <a:solidFill>
                  <a:srgbClr val="E60049"/>
                </a:solidFill>
                <a:latin typeface="Futura" charset="0"/>
              </a:rPr>
              <a:t>Español</a:t>
            </a:r>
            <a:r>
              <a:rPr lang="pt-BR" sz="2000" b="1" dirty="0" smtClean="0">
                <a:solidFill>
                  <a:srgbClr val="E60049"/>
                </a:solidFill>
                <a:latin typeface="Futura" charset="0"/>
              </a:rPr>
              <a:t> Paso a Paso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  <p:bldP spid="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8"/>
          <p:cNvSpPr txBox="1">
            <a:spLocks noChangeArrowheads="1"/>
          </p:cNvSpPr>
          <p:nvPr/>
        </p:nvSpPr>
        <p:spPr bwMode="auto">
          <a:xfrm>
            <a:off x="251520" y="188640"/>
            <a:ext cx="8569325" cy="101566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s-ES_tradnl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"/>
              </a:rPr>
              <a:t>Singular/plural de los sustantivos y adjetivos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7362213"/>
              </p:ext>
            </p:extLst>
          </p:nvPr>
        </p:nvGraphicFramePr>
        <p:xfrm>
          <a:off x="323528" y="1556791"/>
          <a:ext cx="8568952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6757"/>
                <a:gridCol w="1609627"/>
                <a:gridCol w="5112568"/>
              </a:tblGrid>
              <a:tr h="604867"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Palabras</a:t>
                      </a:r>
                      <a:r>
                        <a:rPr lang="pt-BR" b="1" baseline="0" dirty="0" smtClean="0">
                          <a:latin typeface="Futura"/>
                        </a:rPr>
                        <a:t> terminadas </a:t>
                      </a:r>
                      <a:r>
                        <a:rPr lang="pt-BR" b="1" baseline="0" dirty="0" err="1" smtClean="0">
                          <a:latin typeface="Futura"/>
                        </a:rPr>
                        <a:t>en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Forman plural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Ejemplos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892899"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vocales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agregando </a:t>
                      </a:r>
                      <a:endParaRPr lang="pt-BR" b="1" dirty="0" smtClean="0">
                        <a:latin typeface="Futura"/>
                      </a:endParaRPr>
                    </a:p>
                    <a:p>
                      <a:r>
                        <a:rPr lang="pt-BR" b="1" dirty="0" smtClean="0">
                          <a:solidFill>
                            <a:srgbClr val="FF0000"/>
                          </a:solidFill>
                          <a:latin typeface="Futura"/>
                        </a:rPr>
                        <a:t>-</a:t>
                      </a:r>
                      <a:r>
                        <a:rPr lang="pt-BR" b="1" dirty="0" smtClean="0">
                          <a:solidFill>
                            <a:srgbClr val="FF0000"/>
                          </a:solidFill>
                          <a:latin typeface="Futura"/>
                        </a:rPr>
                        <a:t>s </a:t>
                      </a:r>
                      <a:r>
                        <a:rPr lang="pt-BR" b="1" dirty="0" smtClean="0">
                          <a:latin typeface="Futura"/>
                        </a:rPr>
                        <a:t>al final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la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niñ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a</a:t>
                      </a:r>
                      <a:r>
                        <a:rPr lang="pt-BR" b="1" baseline="0" dirty="0" smtClean="0">
                          <a:latin typeface="Futura"/>
                        </a:rPr>
                        <a:t> guap</a:t>
                      </a:r>
                      <a:r>
                        <a:rPr lang="pt-BR" b="1" baseline="0" dirty="0" smtClean="0">
                          <a:solidFill>
                            <a:srgbClr val="FF0000"/>
                          </a:solidFill>
                          <a:latin typeface="Futura"/>
                        </a:rPr>
                        <a:t>a</a:t>
                      </a:r>
                      <a:r>
                        <a:rPr lang="pt-BR" b="1" baseline="0" dirty="0" smtClean="0">
                          <a:latin typeface="Futura"/>
                        </a:rPr>
                        <a:t> – </a:t>
                      </a:r>
                      <a:r>
                        <a:rPr lang="pt-BR" b="1" baseline="0" dirty="0" err="1" smtClean="0">
                          <a:latin typeface="Futura"/>
                        </a:rPr>
                        <a:t>las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niña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s</a:t>
                      </a:r>
                      <a:r>
                        <a:rPr lang="pt-BR" b="1" baseline="0" dirty="0" smtClean="0">
                          <a:latin typeface="Futura"/>
                        </a:rPr>
                        <a:t> guapa</a:t>
                      </a:r>
                      <a:r>
                        <a:rPr lang="pt-BR" b="1" baseline="0" dirty="0" smtClean="0">
                          <a:solidFill>
                            <a:srgbClr val="FF0000"/>
                          </a:solidFill>
                          <a:latin typeface="Futura"/>
                        </a:rPr>
                        <a:t>s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err="1" smtClean="0">
                          <a:latin typeface="Futura"/>
                        </a:rPr>
                        <a:t>la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call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e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agradabl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e</a:t>
                      </a:r>
                      <a:r>
                        <a:rPr lang="pt-BR" b="1" baseline="0" dirty="0" smtClean="0">
                          <a:latin typeface="Futura"/>
                        </a:rPr>
                        <a:t> – </a:t>
                      </a:r>
                      <a:r>
                        <a:rPr lang="pt-BR" b="1" baseline="0" dirty="0" err="1" smtClean="0">
                          <a:latin typeface="Futura"/>
                        </a:rPr>
                        <a:t>las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calle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agrabable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s</a:t>
                      </a:r>
                      <a:endParaRPr lang="pt-BR" b="1" baseline="0" dirty="0" smtClean="0">
                        <a:solidFill>
                          <a:srgbClr val="FF0000"/>
                        </a:solidFill>
                        <a:latin typeface="Futura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err="1" smtClean="0">
                          <a:latin typeface="Futura"/>
                        </a:rPr>
                        <a:t>inmens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a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metrópol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i</a:t>
                      </a:r>
                      <a:r>
                        <a:rPr lang="pt-BR" b="1" baseline="0" dirty="0" smtClean="0">
                          <a:latin typeface="Futura"/>
                        </a:rPr>
                        <a:t> – </a:t>
                      </a:r>
                      <a:r>
                        <a:rPr lang="pt-BR" b="1" baseline="0" dirty="0" err="1" smtClean="0">
                          <a:latin typeface="Futura"/>
                        </a:rPr>
                        <a:t>inmensa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metrópoli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s</a:t>
                      </a:r>
                      <a:endParaRPr lang="pt-BR" b="1" baseline="0" dirty="0" smtClean="0">
                        <a:solidFill>
                          <a:srgbClr val="FF0000"/>
                        </a:solidFill>
                        <a:latin typeface="Futura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err="1" smtClean="0">
                          <a:latin typeface="Futura"/>
                        </a:rPr>
                        <a:t>el</a:t>
                      </a:r>
                      <a:r>
                        <a:rPr lang="pt-BR" b="1" dirty="0" smtClean="0">
                          <a:latin typeface="Futura"/>
                        </a:rPr>
                        <a:t> aut</a:t>
                      </a:r>
                      <a:r>
                        <a:rPr lang="pt-BR" b="1" dirty="0" smtClean="0">
                          <a:solidFill>
                            <a:srgbClr val="FF0000"/>
                          </a:solidFill>
                          <a:latin typeface="Futura"/>
                        </a:rPr>
                        <a:t>o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antigu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o</a:t>
                      </a:r>
                      <a:r>
                        <a:rPr lang="pt-BR" b="1" baseline="0" dirty="0" smtClean="0">
                          <a:latin typeface="Futura"/>
                        </a:rPr>
                        <a:t> – </a:t>
                      </a:r>
                      <a:r>
                        <a:rPr lang="pt-BR" b="1" baseline="0" dirty="0" err="1" smtClean="0">
                          <a:latin typeface="Futura"/>
                        </a:rPr>
                        <a:t>los</a:t>
                      </a:r>
                      <a:r>
                        <a:rPr lang="pt-BR" b="1" baseline="0" dirty="0" smtClean="0">
                          <a:latin typeface="Futura"/>
                        </a:rPr>
                        <a:t> auto</a:t>
                      </a:r>
                      <a:r>
                        <a:rPr lang="pt-BR" b="1" baseline="0" dirty="0" smtClean="0">
                          <a:solidFill>
                            <a:srgbClr val="FF0000"/>
                          </a:solidFill>
                          <a:latin typeface="Futura"/>
                        </a:rPr>
                        <a:t>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antiguo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s</a:t>
                      </a:r>
                      <a:endParaRPr lang="pt-BR" b="1" baseline="0" dirty="0" smtClean="0">
                        <a:solidFill>
                          <a:srgbClr val="FF0000"/>
                        </a:solidFill>
                        <a:latin typeface="Futura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err="1" smtClean="0">
                          <a:latin typeface="Futura"/>
                        </a:rPr>
                        <a:t>el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espírit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u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viajero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smtClean="0">
                          <a:latin typeface="Futura"/>
                        </a:rPr>
                        <a:t>– </a:t>
                      </a:r>
                      <a:r>
                        <a:rPr lang="pt-BR" b="1" baseline="0" dirty="0" err="1" smtClean="0">
                          <a:latin typeface="Futura"/>
                        </a:rPr>
                        <a:t>los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espíritu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s</a:t>
                      </a:r>
                      <a:r>
                        <a:rPr lang="pt-BR" b="1" baseline="0" dirty="0" smtClean="0">
                          <a:solidFill>
                            <a:srgbClr val="FF0000"/>
                          </a:solidFill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viajer</a:t>
                      </a:r>
                      <a:r>
                        <a:rPr lang="pt-BR" b="1" baseline="0" dirty="0" err="1" smtClean="0">
                          <a:latin typeface="Futura"/>
                        </a:rPr>
                        <a:t>o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s</a:t>
                      </a:r>
                      <a:endParaRPr lang="pt-BR" b="1" baseline="0" dirty="0" smtClean="0">
                        <a:solidFill>
                          <a:srgbClr val="FF0000"/>
                        </a:solidFill>
                        <a:latin typeface="Futura"/>
                      </a:endParaRPr>
                    </a:p>
                  </a:txBody>
                  <a:tcPr/>
                </a:tc>
              </a:tr>
              <a:tr h="892899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“i” o “u” </a:t>
                      </a:r>
                      <a:r>
                        <a:rPr lang="pt-BR" b="1" dirty="0" err="1" smtClean="0">
                          <a:latin typeface="Futura"/>
                        </a:rPr>
                        <a:t>tónicas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agregando </a:t>
                      </a:r>
                      <a:endParaRPr lang="pt-BR" b="1" dirty="0" smtClean="0">
                        <a:latin typeface="Futura"/>
                      </a:endParaRPr>
                    </a:p>
                    <a:p>
                      <a:r>
                        <a:rPr lang="pt-BR" b="1" dirty="0" smtClean="0">
                          <a:solidFill>
                            <a:srgbClr val="FF0000"/>
                          </a:solidFill>
                          <a:latin typeface="Futura"/>
                        </a:rPr>
                        <a:t>-</a:t>
                      </a:r>
                      <a:r>
                        <a:rPr lang="pt-BR" b="1" dirty="0" smtClean="0">
                          <a:solidFill>
                            <a:srgbClr val="FF0000"/>
                          </a:solidFill>
                          <a:latin typeface="Futura"/>
                        </a:rPr>
                        <a:t>s</a:t>
                      </a:r>
                      <a:r>
                        <a:rPr lang="pt-BR" b="1" dirty="0" smtClean="0">
                          <a:latin typeface="Futura"/>
                        </a:rPr>
                        <a:t> o </a:t>
                      </a:r>
                      <a:r>
                        <a:rPr lang="pt-BR" b="1" dirty="0" smtClean="0">
                          <a:solidFill>
                            <a:srgbClr val="FF0000"/>
                          </a:solidFill>
                          <a:latin typeface="Futura"/>
                        </a:rPr>
                        <a:t>-es</a:t>
                      </a:r>
                      <a:r>
                        <a:rPr lang="pt-BR" b="1" dirty="0" smtClean="0">
                          <a:latin typeface="Futura"/>
                        </a:rPr>
                        <a:t> al final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el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man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í</a:t>
                      </a:r>
                      <a:r>
                        <a:rPr lang="pt-BR" b="1" dirty="0" smtClean="0">
                          <a:latin typeface="Futura"/>
                        </a:rPr>
                        <a:t> – </a:t>
                      </a:r>
                      <a:r>
                        <a:rPr lang="pt-BR" b="1" dirty="0" err="1" smtClean="0">
                          <a:latin typeface="Futura"/>
                        </a:rPr>
                        <a:t>los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maní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s</a:t>
                      </a:r>
                      <a:r>
                        <a:rPr lang="pt-BR" b="1" dirty="0" smtClean="0">
                          <a:latin typeface="Futura"/>
                        </a:rPr>
                        <a:t> / </a:t>
                      </a:r>
                      <a:r>
                        <a:rPr lang="pt-BR" b="1" dirty="0" err="1" smtClean="0">
                          <a:latin typeface="Futura"/>
                        </a:rPr>
                        <a:t>los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maní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es</a:t>
                      </a:r>
                      <a:endParaRPr lang="pt-BR" b="1" dirty="0" smtClean="0">
                        <a:solidFill>
                          <a:srgbClr val="FF0000"/>
                        </a:solidFill>
                        <a:latin typeface="Futura"/>
                      </a:endParaRPr>
                    </a:p>
                    <a:p>
                      <a:r>
                        <a:rPr lang="pt-BR" b="1" dirty="0" err="1" smtClean="0">
                          <a:latin typeface="Futura"/>
                        </a:rPr>
                        <a:t>el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rub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í</a:t>
                      </a:r>
                      <a:r>
                        <a:rPr lang="pt-BR" b="1" baseline="0" dirty="0" smtClean="0">
                          <a:latin typeface="Futura"/>
                        </a:rPr>
                        <a:t> – </a:t>
                      </a:r>
                      <a:r>
                        <a:rPr lang="pt-BR" b="1" baseline="0" dirty="0" err="1" smtClean="0">
                          <a:latin typeface="Futura"/>
                        </a:rPr>
                        <a:t>los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rubí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s</a:t>
                      </a:r>
                      <a:r>
                        <a:rPr lang="pt-BR" b="1" baseline="0" dirty="0" smtClean="0">
                          <a:solidFill>
                            <a:srgbClr val="FF0000"/>
                          </a:solidFill>
                          <a:latin typeface="Futura"/>
                        </a:rPr>
                        <a:t> </a:t>
                      </a:r>
                      <a:r>
                        <a:rPr lang="pt-BR" b="1" baseline="0" dirty="0" smtClean="0">
                          <a:latin typeface="Futura"/>
                        </a:rPr>
                        <a:t>/ </a:t>
                      </a:r>
                      <a:r>
                        <a:rPr lang="pt-BR" b="1" baseline="0" dirty="0" err="1" smtClean="0">
                          <a:latin typeface="Futura"/>
                        </a:rPr>
                        <a:t>los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rubí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es</a:t>
                      </a:r>
                      <a:endParaRPr lang="pt-BR" b="1" baseline="0" dirty="0" smtClean="0">
                        <a:solidFill>
                          <a:srgbClr val="FF0000"/>
                        </a:solidFill>
                        <a:latin typeface="Futura"/>
                      </a:endParaRPr>
                    </a:p>
                    <a:p>
                      <a:endParaRPr lang="pt-BR" b="1" dirty="0">
                        <a:solidFill>
                          <a:srgbClr val="FF0000"/>
                        </a:solidFill>
                        <a:latin typeface="Futur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8"/>
          <p:cNvSpPr txBox="1">
            <a:spLocks noChangeArrowheads="1"/>
          </p:cNvSpPr>
          <p:nvPr/>
        </p:nvSpPr>
        <p:spPr bwMode="auto">
          <a:xfrm>
            <a:off x="251520" y="188640"/>
            <a:ext cx="8569325" cy="101566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s-ES_tradnl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"/>
              </a:rPr>
              <a:t>Singular/plural de los sustantivos y adjetivos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497834"/>
              </p:ext>
            </p:extLst>
          </p:nvPr>
        </p:nvGraphicFramePr>
        <p:xfrm>
          <a:off x="179512" y="1196752"/>
          <a:ext cx="8820471" cy="382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440160"/>
                <a:gridCol w="5724127"/>
              </a:tblGrid>
              <a:tr h="604867"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Palabras</a:t>
                      </a:r>
                      <a:r>
                        <a:rPr lang="pt-BR" b="1" baseline="0" dirty="0" smtClean="0">
                          <a:latin typeface="Futura"/>
                        </a:rPr>
                        <a:t> terminadas </a:t>
                      </a:r>
                      <a:r>
                        <a:rPr lang="pt-BR" b="1" baseline="0" dirty="0" err="1" smtClean="0">
                          <a:latin typeface="Futura"/>
                        </a:rPr>
                        <a:t>en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Forman plural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Ejemplos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892899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consonantes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agregando </a:t>
                      </a:r>
                      <a:r>
                        <a:rPr lang="pt-BR" b="1" dirty="0" smtClean="0">
                          <a:solidFill>
                            <a:srgbClr val="FF0000"/>
                          </a:solidFill>
                          <a:latin typeface="Futura"/>
                        </a:rPr>
                        <a:t>-es 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smtClean="0">
                          <a:latin typeface="Futura"/>
                        </a:rPr>
                        <a:t>al final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la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ciuda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d</a:t>
                      </a:r>
                      <a:r>
                        <a:rPr lang="pt-BR" b="1" baseline="0" dirty="0" smtClean="0">
                          <a:latin typeface="Futura"/>
                        </a:rPr>
                        <a:t> gri</a:t>
                      </a:r>
                      <a:r>
                        <a:rPr lang="pt-BR" b="1" baseline="0" dirty="0" smtClean="0">
                          <a:solidFill>
                            <a:srgbClr val="FF0000"/>
                          </a:solidFill>
                          <a:latin typeface="Futura"/>
                        </a:rPr>
                        <a:t>s</a:t>
                      </a:r>
                      <a:r>
                        <a:rPr lang="pt-BR" b="1" baseline="0" dirty="0" smtClean="0">
                          <a:latin typeface="Futura"/>
                        </a:rPr>
                        <a:t> – </a:t>
                      </a:r>
                      <a:r>
                        <a:rPr lang="pt-BR" b="1" baseline="0" dirty="0" err="1" smtClean="0">
                          <a:latin typeface="Futura"/>
                        </a:rPr>
                        <a:t>las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ciuda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des</a:t>
                      </a:r>
                      <a:r>
                        <a:rPr lang="pt-BR" b="1" baseline="0" dirty="0" smtClean="0">
                          <a:latin typeface="Futura"/>
                        </a:rPr>
                        <a:t> gri</a:t>
                      </a:r>
                      <a:r>
                        <a:rPr lang="pt-BR" b="1" baseline="0" dirty="0" smtClean="0">
                          <a:solidFill>
                            <a:srgbClr val="FF0000"/>
                          </a:solidFill>
                          <a:latin typeface="Futura"/>
                        </a:rPr>
                        <a:t>ses</a:t>
                      </a:r>
                      <a:endParaRPr lang="pt-BR" b="1" baseline="0" dirty="0" smtClean="0">
                        <a:solidFill>
                          <a:srgbClr val="FF0000"/>
                        </a:solidFill>
                        <a:latin typeface="Futura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err="1" smtClean="0">
                          <a:latin typeface="Futura"/>
                        </a:rPr>
                        <a:t>el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sándwi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ch</a:t>
                      </a:r>
                      <a:r>
                        <a:rPr lang="pt-BR" b="1" baseline="0" dirty="0" smtClean="0">
                          <a:latin typeface="Futura"/>
                        </a:rPr>
                        <a:t>– </a:t>
                      </a:r>
                      <a:r>
                        <a:rPr lang="pt-BR" b="1" baseline="0" dirty="0" err="1" smtClean="0">
                          <a:latin typeface="Futura"/>
                        </a:rPr>
                        <a:t>los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sándwi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ches</a:t>
                      </a:r>
                      <a:endParaRPr lang="pt-BR" b="1" baseline="0" dirty="0" smtClean="0">
                        <a:solidFill>
                          <a:srgbClr val="FF0000"/>
                        </a:solidFill>
                        <a:latin typeface="Futura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err="1" smtClean="0">
                          <a:latin typeface="Futura"/>
                        </a:rPr>
                        <a:t>el</a:t>
                      </a:r>
                      <a:r>
                        <a:rPr lang="pt-BR" b="1" dirty="0" smtClean="0">
                          <a:latin typeface="Futura"/>
                        </a:rPr>
                        <a:t> paste</a:t>
                      </a:r>
                      <a:r>
                        <a:rPr lang="pt-BR" b="1" dirty="0" smtClean="0">
                          <a:solidFill>
                            <a:srgbClr val="FF0000"/>
                          </a:solidFill>
                          <a:latin typeface="Futura"/>
                        </a:rPr>
                        <a:t>l</a:t>
                      </a:r>
                      <a:r>
                        <a:rPr lang="pt-BR" b="1" dirty="0" smtClean="0">
                          <a:latin typeface="Futura"/>
                        </a:rPr>
                        <a:t> especia</a:t>
                      </a:r>
                      <a:r>
                        <a:rPr lang="pt-BR" b="1" dirty="0" smtClean="0">
                          <a:solidFill>
                            <a:srgbClr val="FF0000"/>
                          </a:solidFill>
                          <a:latin typeface="Futura"/>
                        </a:rPr>
                        <a:t>l</a:t>
                      </a:r>
                      <a:r>
                        <a:rPr lang="pt-BR" b="1" baseline="0" dirty="0" smtClean="0">
                          <a:latin typeface="Futura"/>
                        </a:rPr>
                        <a:t> – </a:t>
                      </a:r>
                      <a:r>
                        <a:rPr lang="pt-BR" b="1" baseline="0" dirty="0" err="1" smtClean="0">
                          <a:latin typeface="Futura"/>
                        </a:rPr>
                        <a:t>los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paste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les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especia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les</a:t>
                      </a:r>
                      <a:endParaRPr lang="pt-BR" b="1" baseline="0" dirty="0" smtClean="0">
                        <a:solidFill>
                          <a:srgbClr val="FF0000"/>
                        </a:solidFill>
                        <a:latin typeface="Futura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baseline="0" dirty="0" err="1" smtClean="0">
                          <a:solidFill>
                            <a:schemeClr val="tx1"/>
                          </a:solidFill>
                          <a:latin typeface="Futura"/>
                        </a:rPr>
                        <a:t>el</a:t>
                      </a:r>
                      <a:r>
                        <a:rPr lang="pt-BR" b="1" baseline="0" dirty="0" smtClean="0">
                          <a:solidFill>
                            <a:schemeClr val="tx1"/>
                          </a:solidFill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chemeClr val="tx1"/>
                          </a:solidFill>
                          <a:latin typeface="Futura"/>
                        </a:rPr>
                        <a:t>docto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r</a:t>
                      </a:r>
                      <a:r>
                        <a:rPr lang="pt-BR" b="1" baseline="0" dirty="0" smtClean="0">
                          <a:solidFill>
                            <a:srgbClr val="FF0000"/>
                          </a:solidFill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chemeClr val="tx1"/>
                          </a:solidFill>
                          <a:latin typeface="Futura"/>
                        </a:rPr>
                        <a:t>catalá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n</a:t>
                      </a:r>
                      <a:r>
                        <a:rPr lang="pt-BR" b="1" baseline="0" dirty="0" smtClean="0">
                          <a:solidFill>
                            <a:schemeClr val="tx1"/>
                          </a:solidFill>
                          <a:latin typeface="Futura"/>
                        </a:rPr>
                        <a:t> </a:t>
                      </a:r>
                      <a:r>
                        <a:rPr lang="pt-BR" b="1" baseline="0" dirty="0" smtClean="0">
                          <a:solidFill>
                            <a:schemeClr val="tx1"/>
                          </a:solidFill>
                          <a:latin typeface="Futura"/>
                        </a:rPr>
                        <a:t>– </a:t>
                      </a:r>
                      <a:r>
                        <a:rPr lang="pt-BR" b="1" baseline="0" dirty="0" err="1" smtClean="0">
                          <a:solidFill>
                            <a:schemeClr val="tx1"/>
                          </a:solidFill>
                          <a:latin typeface="Futura"/>
                        </a:rPr>
                        <a:t>los</a:t>
                      </a:r>
                      <a:r>
                        <a:rPr lang="pt-BR" b="1" baseline="0" dirty="0" smtClean="0">
                          <a:solidFill>
                            <a:schemeClr val="tx1"/>
                          </a:solidFill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chemeClr val="tx1"/>
                          </a:solidFill>
                          <a:latin typeface="Futura"/>
                        </a:rPr>
                        <a:t>docto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res</a:t>
                      </a:r>
                      <a:r>
                        <a:rPr lang="pt-BR" b="1" baseline="0" dirty="0" smtClean="0">
                          <a:solidFill>
                            <a:schemeClr val="tx1"/>
                          </a:solidFill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chemeClr val="tx1"/>
                          </a:solidFill>
                          <a:latin typeface="Futura"/>
                        </a:rPr>
                        <a:t>catala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nes</a:t>
                      </a:r>
                      <a:endParaRPr lang="pt-BR" b="1" baseline="0" dirty="0" smtClean="0">
                        <a:solidFill>
                          <a:srgbClr val="FF0000"/>
                        </a:solidFill>
                        <a:latin typeface="Futura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baseline="0" dirty="0" err="1" smtClean="0">
                          <a:solidFill>
                            <a:schemeClr val="tx1"/>
                          </a:solidFill>
                          <a:latin typeface="Futura"/>
                        </a:rPr>
                        <a:t>el</a:t>
                      </a:r>
                      <a:r>
                        <a:rPr lang="pt-BR" b="1" baseline="0" dirty="0" smtClean="0">
                          <a:solidFill>
                            <a:schemeClr val="tx1"/>
                          </a:solidFill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chemeClr val="tx1"/>
                          </a:solidFill>
                          <a:latin typeface="Futura"/>
                        </a:rPr>
                        <a:t>relo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j</a:t>
                      </a:r>
                      <a:r>
                        <a:rPr lang="pt-BR" b="1" baseline="0" dirty="0" smtClean="0">
                          <a:solidFill>
                            <a:schemeClr val="tx1"/>
                          </a:solidFill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chemeClr val="tx1"/>
                          </a:solidFill>
                          <a:latin typeface="Futura"/>
                        </a:rPr>
                        <a:t>francé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s</a:t>
                      </a:r>
                      <a:r>
                        <a:rPr lang="pt-BR" b="1" baseline="0" dirty="0" smtClean="0">
                          <a:solidFill>
                            <a:schemeClr val="tx1"/>
                          </a:solidFill>
                          <a:latin typeface="Futura"/>
                        </a:rPr>
                        <a:t> – </a:t>
                      </a:r>
                      <a:r>
                        <a:rPr lang="pt-BR" b="1" baseline="0" dirty="0" err="1" smtClean="0">
                          <a:solidFill>
                            <a:schemeClr val="tx1"/>
                          </a:solidFill>
                          <a:latin typeface="Futura"/>
                        </a:rPr>
                        <a:t>los</a:t>
                      </a:r>
                      <a:r>
                        <a:rPr lang="pt-BR" b="1" baseline="0" dirty="0" smtClean="0">
                          <a:solidFill>
                            <a:schemeClr val="tx1"/>
                          </a:solidFill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solidFill>
                            <a:schemeClr val="tx1"/>
                          </a:solidFill>
                          <a:latin typeface="Futura"/>
                        </a:rPr>
                        <a:t>relo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jes</a:t>
                      </a:r>
                      <a:r>
                        <a:rPr lang="pt-BR" b="1" baseline="0" dirty="0" smtClean="0">
                          <a:solidFill>
                            <a:schemeClr val="tx1"/>
                          </a:solidFill>
                          <a:latin typeface="Futura"/>
                        </a:rPr>
                        <a:t> france</a:t>
                      </a:r>
                      <a:r>
                        <a:rPr lang="pt-BR" b="1" baseline="0" dirty="0" smtClean="0">
                          <a:solidFill>
                            <a:srgbClr val="FF0000"/>
                          </a:solidFill>
                          <a:latin typeface="Futura"/>
                        </a:rPr>
                        <a:t>ses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700" b="1" baseline="0" dirty="0" err="1" smtClean="0">
                          <a:solidFill>
                            <a:schemeClr val="tx1"/>
                          </a:solidFill>
                          <a:latin typeface="Futura"/>
                        </a:rPr>
                        <a:t>la</a:t>
                      </a:r>
                      <a:r>
                        <a:rPr lang="pt-BR" sz="1700" b="1" baseline="0" dirty="0" smtClean="0">
                          <a:solidFill>
                            <a:schemeClr val="tx1"/>
                          </a:solidFill>
                          <a:latin typeface="Futura"/>
                        </a:rPr>
                        <a:t> </a:t>
                      </a:r>
                      <a:r>
                        <a:rPr lang="pt-BR" sz="1700" b="1" baseline="0" dirty="0" err="1" smtClean="0">
                          <a:solidFill>
                            <a:schemeClr val="tx1"/>
                          </a:solidFill>
                          <a:latin typeface="Futura"/>
                        </a:rPr>
                        <a:t>canció</a:t>
                      </a:r>
                      <a:r>
                        <a:rPr lang="pt-BR" sz="1700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n</a:t>
                      </a:r>
                      <a:r>
                        <a:rPr lang="pt-BR" sz="1700" b="1" baseline="0" dirty="0" smtClean="0">
                          <a:solidFill>
                            <a:schemeClr val="tx1"/>
                          </a:solidFill>
                          <a:latin typeface="Futura"/>
                        </a:rPr>
                        <a:t> principa</a:t>
                      </a:r>
                      <a:r>
                        <a:rPr lang="pt-BR" sz="1700" b="1" baseline="0" dirty="0" smtClean="0">
                          <a:solidFill>
                            <a:srgbClr val="FF0000"/>
                          </a:solidFill>
                          <a:latin typeface="Futura"/>
                        </a:rPr>
                        <a:t>l</a:t>
                      </a:r>
                      <a:r>
                        <a:rPr lang="pt-BR" sz="1700" b="1" baseline="0" dirty="0" smtClean="0">
                          <a:solidFill>
                            <a:schemeClr val="tx1"/>
                          </a:solidFill>
                          <a:latin typeface="Futura"/>
                        </a:rPr>
                        <a:t> – </a:t>
                      </a:r>
                      <a:r>
                        <a:rPr lang="pt-BR" sz="1700" b="1" baseline="0" dirty="0" err="1" smtClean="0">
                          <a:solidFill>
                            <a:schemeClr val="tx1"/>
                          </a:solidFill>
                          <a:latin typeface="Futura"/>
                        </a:rPr>
                        <a:t>las</a:t>
                      </a:r>
                      <a:r>
                        <a:rPr lang="pt-BR" sz="1700" b="1" baseline="0" dirty="0" smtClean="0">
                          <a:solidFill>
                            <a:schemeClr val="tx1"/>
                          </a:solidFill>
                          <a:latin typeface="Futura"/>
                        </a:rPr>
                        <a:t> </a:t>
                      </a:r>
                      <a:r>
                        <a:rPr lang="pt-BR" sz="1700" b="1" baseline="0" dirty="0" err="1" smtClean="0">
                          <a:solidFill>
                            <a:schemeClr val="tx1"/>
                          </a:solidFill>
                          <a:latin typeface="Futura"/>
                        </a:rPr>
                        <a:t>cancio</a:t>
                      </a:r>
                      <a:r>
                        <a:rPr lang="pt-BR" sz="1700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nes</a:t>
                      </a:r>
                      <a:r>
                        <a:rPr lang="pt-BR" sz="1700" b="1" baseline="0" dirty="0" smtClean="0">
                          <a:solidFill>
                            <a:schemeClr val="tx1"/>
                          </a:solidFill>
                          <a:latin typeface="Futura"/>
                        </a:rPr>
                        <a:t> </a:t>
                      </a:r>
                      <a:r>
                        <a:rPr lang="pt-BR" sz="1700" b="1" baseline="0" dirty="0" err="1" smtClean="0">
                          <a:solidFill>
                            <a:schemeClr val="tx1"/>
                          </a:solidFill>
                          <a:latin typeface="Futura"/>
                        </a:rPr>
                        <a:t>principa</a:t>
                      </a:r>
                      <a:r>
                        <a:rPr lang="pt-BR" sz="1700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les</a:t>
                      </a:r>
                      <a:endParaRPr lang="pt-BR" sz="1700" b="1" baseline="0" dirty="0" smtClean="0">
                        <a:solidFill>
                          <a:srgbClr val="FF0000"/>
                        </a:solidFill>
                        <a:latin typeface="Futura"/>
                      </a:endParaRPr>
                    </a:p>
                  </a:txBody>
                  <a:tcPr/>
                </a:tc>
              </a:tr>
              <a:tr h="892899"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“z”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Futura"/>
                        </a:rPr>
                        <a:t>cambiando</a:t>
                      </a:r>
                      <a:r>
                        <a:rPr lang="pt-BR" b="1" dirty="0" smtClean="0">
                          <a:solidFill>
                            <a:srgbClr val="FF0000"/>
                          </a:solidFill>
                          <a:latin typeface="Futura"/>
                        </a:rPr>
                        <a:t> z</a:t>
                      </a:r>
                      <a:r>
                        <a:rPr lang="pt-BR" b="1" dirty="0" smtClean="0">
                          <a:solidFill>
                            <a:schemeClr val="tx1"/>
                          </a:solidFill>
                          <a:latin typeface="Futura"/>
                        </a:rPr>
                        <a:t>→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smtClean="0">
                          <a:solidFill>
                            <a:srgbClr val="FF0000"/>
                          </a:solidFill>
                          <a:latin typeface="Futura"/>
                        </a:rPr>
                        <a:t>c</a:t>
                      </a:r>
                      <a:r>
                        <a:rPr lang="pt-BR" b="1" dirty="0" smtClean="0">
                          <a:latin typeface="Futura"/>
                        </a:rPr>
                        <a:t> y agregando </a:t>
                      </a:r>
                      <a:r>
                        <a:rPr lang="pt-BR" b="1" dirty="0" smtClean="0">
                          <a:solidFill>
                            <a:srgbClr val="FF0000"/>
                          </a:solidFill>
                          <a:latin typeface="Futura"/>
                        </a:rPr>
                        <a:t>-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es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err="1" smtClean="0">
                          <a:latin typeface="Futura"/>
                        </a:rPr>
                        <a:t>la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raí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z</a:t>
                      </a:r>
                      <a:r>
                        <a:rPr lang="pt-BR" b="1" dirty="0" smtClean="0">
                          <a:latin typeface="Futura"/>
                        </a:rPr>
                        <a:t> – </a:t>
                      </a:r>
                      <a:r>
                        <a:rPr lang="pt-BR" b="1" dirty="0" err="1" smtClean="0">
                          <a:latin typeface="Futura"/>
                        </a:rPr>
                        <a:t>las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raí</a:t>
                      </a:r>
                      <a:r>
                        <a:rPr lang="pt-BR" b="1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ces</a:t>
                      </a:r>
                      <a:endParaRPr lang="pt-BR" b="1" dirty="0" smtClean="0">
                        <a:solidFill>
                          <a:srgbClr val="FF0000"/>
                        </a:solidFill>
                        <a:latin typeface="Futura"/>
                      </a:endParaRPr>
                    </a:p>
                    <a:p>
                      <a:r>
                        <a:rPr lang="pt-BR" b="1" dirty="0" err="1" smtClean="0">
                          <a:latin typeface="Futura"/>
                        </a:rPr>
                        <a:t>la</a:t>
                      </a:r>
                      <a:r>
                        <a:rPr lang="pt-BR" b="1" dirty="0" smtClean="0">
                          <a:latin typeface="Futura"/>
                        </a:rPr>
                        <a:t> nari</a:t>
                      </a:r>
                      <a:r>
                        <a:rPr lang="pt-BR" b="1" dirty="0" smtClean="0">
                          <a:solidFill>
                            <a:srgbClr val="FF0000"/>
                          </a:solidFill>
                          <a:latin typeface="Futura"/>
                        </a:rPr>
                        <a:t>z</a:t>
                      </a:r>
                      <a:r>
                        <a:rPr lang="pt-BR" b="1" baseline="0" dirty="0" smtClean="0">
                          <a:latin typeface="Futura"/>
                        </a:rPr>
                        <a:t> – </a:t>
                      </a:r>
                      <a:r>
                        <a:rPr lang="pt-BR" b="1" baseline="0" dirty="0" err="1" smtClean="0">
                          <a:latin typeface="Futura"/>
                        </a:rPr>
                        <a:t>las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nari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ces</a:t>
                      </a:r>
                      <a:endParaRPr lang="pt-BR" b="1" dirty="0">
                        <a:solidFill>
                          <a:srgbClr val="FF0000"/>
                        </a:solidFill>
                        <a:latin typeface="Futur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545395"/>
              </p:ext>
            </p:extLst>
          </p:nvPr>
        </p:nvGraphicFramePr>
        <p:xfrm>
          <a:off x="539552" y="548680"/>
          <a:ext cx="8208912" cy="3767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08912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Futura"/>
                        </a:rPr>
                        <a:t>¡OJO!</a:t>
                      </a:r>
                      <a:endParaRPr lang="pt-BR" dirty="0">
                        <a:latin typeface="Futura"/>
                      </a:endParaRPr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t-BR" b="1" dirty="0" smtClean="0">
                          <a:latin typeface="Futura"/>
                        </a:rPr>
                        <a:t>1. </a:t>
                      </a:r>
                      <a:r>
                        <a:rPr lang="pt-BR" b="1" dirty="0" err="1" smtClean="0">
                          <a:latin typeface="Futura"/>
                        </a:rPr>
                        <a:t>Las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palabras</a:t>
                      </a:r>
                      <a:r>
                        <a:rPr lang="pt-BR" b="1" dirty="0" smtClean="0">
                          <a:latin typeface="Futura"/>
                        </a:rPr>
                        <a:t> acentuadas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cuya</a:t>
                      </a:r>
                      <a:r>
                        <a:rPr lang="pt-BR" b="1" baseline="0" dirty="0" smtClean="0">
                          <a:latin typeface="Futura"/>
                        </a:rPr>
                        <a:t> sílaba tónica es la última (</a:t>
                      </a:r>
                      <a:r>
                        <a:rPr lang="pt-BR" b="1" baseline="0" dirty="0" err="1" smtClean="0">
                          <a:latin typeface="Futura"/>
                        </a:rPr>
                        <a:t>ale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mán</a:t>
                      </a:r>
                      <a:r>
                        <a:rPr lang="pt-BR" b="1" baseline="0" dirty="0" smtClean="0">
                          <a:latin typeface="Futura"/>
                        </a:rPr>
                        <a:t>, </a:t>
                      </a:r>
                      <a:r>
                        <a:rPr lang="pt-BR" b="1" baseline="0" dirty="0" err="1" smtClean="0">
                          <a:latin typeface="Futura"/>
                        </a:rPr>
                        <a:t>auto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bús</a:t>
                      </a:r>
                      <a:r>
                        <a:rPr lang="pt-BR" b="1" baseline="0" dirty="0" smtClean="0">
                          <a:latin typeface="Futura"/>
                        </a:rPr>
                        <a:t>) </a:t>
                      </a:r>
                      <a:r>
                        <a:rPr lang="pt-BR" b="1" baseline="0" dirty="0" err="1" smtClean="0">
                          <a:latin typeface="Futura"/>
                        </a:rPr>
                        <a:t>pierden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el</a:t>
                      </a:r>
                      <a:r>
                        <a:rPr lang="pt-BR" b="1" baseline="0" dirty="0" smtClean="0">
                          <a:latin typeface="Futura"/>
                        </a:rPr>
                        <a:t> acento </a:t>
                      </a:r>
                      <a:r>
                        <a:rPr lang="pt-BR" b="1" baseline="0" dirty="0" err="1" smtClean="0">
                          <a:latin typeface="Futura"/>
                        </a:rPr>
                        <a:t>en</a:t>
                      </a:r>
                      <a:r>
                        <a:rPr lang="pt-BR" b="1" baseline="0" dirty="0" smtClean="0">
                          <a:latin typeface="Futura"/>
                        </a:rPr>
                        <a:t> la </a:t>
                      </a:r>
                      <a:r>
                        <a:rPr lang="pt-BR" b="1" baseline="0" dirty="0" err="1" smtClean="0">
                          <a:latin typeface="Futura"/>
                        </a:rPr>
                        <a:t>formación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del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smtClean="0">
                          <a:latin typeface="Futura"/>
                        </a:rPr>
                        <a:t>plural (</a:t>
                      </a:r>
                      <a:r>
                        <a:rPr lang="pt-BR" b="1" baseline="0" dirty="0" err="1" smtClean="0">
                          <a:latin typeface="Futura"/>
                        </a:rPr>
                        <a:t>alem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a</a:t>
                      </a:r>
                      <a:r>
                        <a:rPr lang="pt-BR" b="1" baseline="0" dirty="0" err="1" smtClean="0">
                          <a:latin typeface="Futura"/>
                        </a:rPr>
                        <a:t>nes</a:t>
                      </a:r>
                      <a:r>
                        <a:rPr lang="pt-BR" b="1" baseline="0" dirty="0" smtClean="0">
                          <a:latin typeface="Futura"/>
                        </a:rPr>
                        <a:t>, </a:t>
                      </a:r>
                      <a:r>
                        <a:rPr lang="pt-BR" b="1" baseline="0" dirty="0" err="1" smtClean="0">
                          <a:latin typeface="Futura"/>
                        </a:rPr>
                        <a:t>autob</a:t>
                      </a:r>
                      <a:r>
                        <a:rPr lang="pt-BR" b="1" baseline="0" dirty="0" err="1" smtClean="0">
                          <a:solidFill>
                            <a:srgbClr val="FF0000"/>
                          </a:solidFill>
                          <a:latin typeface="Futura"/>
                        </a:rPr>
                        <a:t>u</a:t>
                      </a:r>
                      <a:r>
                        <a:rPr lang="pt-BR" b="1" baseline="0" dirty="0" err="1" smtClean="0">
                          <a:latin typeface="Futura"/>
                        </a:rPr>
                        <a:t>ses</a:t>
                      </a:r>
                      <a:r>
                        <a:rPr lang="pt-BR" b="1" baseline="0" dirty="0" smtClean="0">
                          <a:latin typeface="Futura"/>
                        </a:rPr>
                        <a:t>).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t-BR" b="1" dirty="0" smtClean="0">
                          <a:latin typeface="Futura"/>
                        </a:rPr>
                        <a:t>2.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Hay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sustantivos</a:t>
                      </a:r>
                      <a:r>
                        <a:rPr lang="pt-BR" b="1" baseline="0" dirty="0" smtClean="0">
                          <a:latin typeface="Futura"/>
                        </a:rPr>
                        <a:t> que se </a:t>
                      </a:r>
                      <a:r>
                        <a:rPr lang="pt-BR" b="1" baseline="0" dirty="0" err="1" smtClean="0">
                          <a:latin typeface="Futura"/>
                        </a:rPr>
                        <a:t>utilizan</a:t>
                      </a:r>
                      <a:r>
                        <a:rPr lang="pt-BR" b="1" baseline="0" dirty="0" smtClean="0">
                          <a:latin typeface="Futura"/>
                        </a:rPr>
                        <a:t> más </a:t>
                      </a:r>
                      <a:r>
                        <a:rPr lang="pt-BR" b="1" baseline="0" dirty="0" err="1" smtClean="0">
                          <a:latin typeface="Futura"/>
                        </a:rPr>
                        <a:t>en</a:t>
                      </a:r>
                      <a:r>
                        <a:rPr lang="pt-BR" b="1" baseline="0" dirty="0" smtClean="0">
                          <a:latin typeface="Futura"/>
                        </a:rPr>
                        <a:t> plural </a:t>
                      </a:r>
                      <a:r>
                        <a:rPr lang="pt-BR" b="1" baseline="0" dirty="0" smtClean="0">
                          <a:latin typeface="Futura"/>
                        </a:rPr>
                        <a:t>(</a:t>
                      </a:r>
                      <a:r>
                        <a:rPr lang="pt-BR" b="1" baseline="0" dirty="0" err="1" smtClean="0">
                          <a:latin typeface="Futura"/>
                        </a:rPr>
                        <a:t>las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tijeras</a:t>
                      </a:r>
                      <a:r>
                        <a:rPr lang="pt-BR" b="1" baseline="0" dirty="0" smtClean="0">
                          <a:latin typeface="Futura"/>
                        </a:rPr>
                        <a:t>, </a:t>
                      </a:r>
                      <a:r>
                        <a:rPr lang="pt-BR" b="1" baseline="0" dirty="0" err="1" smtClean="0">
                          <a:latin typeface="Futura"/>
                        </a:rPr>
                        <a:t>las</a:t>
                      </a:r>
                      <a:r>
                        <a:rPr lang="pt-BR" b="1" baseline="0" dirty="0" smtClean="0">
                          <a:latin typeface="Futura"/>
                        </a:rPr>
                        <a:t> gafas</a:t>
                      </a:r>
                      <a:r>
                        <a:rPr lang="pt-BR" b="1" baseline="0" dirty="0" smtClean="0">
                          <a:latin typeface="Futura"/>
                        </a:rPr>
                        <a:t>). </a:t>
                      </a:r>
                      <a:r>
                        <a:rPr lang="pt-BR" b="1" baseline="0" dirty="0" err="1" smtClean="0">
                          <a:latin typeface="Futura"/>
                        </a:rPr>
                        <a:t>Esa</a:t>
                      </a:r>
                      <a:r>
                        <a:rPr lang="pt-BR" b="1" baseline="0" dirty="0" smtClean="0">
                          <a:latin typeface="Futura"/>
                        </a:rPr>
                        <a:t> forma </a:t>
                      </a:r>
                      <a:r>
                        <a:rPr lang="pt-BR" b="1" baseline="0" dirty="0" smtClean="0">
                          <a:latin typeface="Futura"/>
                        </a:rPr>
                        <a:t>se </a:t>
                      </a:r>
                      <a:r>
                        <a:rPr lang="pt-BR" b="1" baseline="0" dirty="0" err="1" smtClean="0">
                          <a:latin typeface="Futura"/>
                        </a:rPr>
                        <a:t>refiere</a:t>
                      </a:r>
                      <a:r>
                        <a:rPr lang="pt-BR" b="1" baseline="0" dirty="0" smtClean="0">
                          <a:latin typeface="Futura"/>
                        </a:rPr>
                        <a:t> a uno o más objetos.    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  <a:tr h="124213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pt-BR" b="1" dirty="0" smtClean="0">
                          <a:latin typeface="Futura"/>
                        </a:rPr>
                        <a:t>3. </a:t>
                      </a:r>
                      <a:r>
                        <a:rPr lang="pt-BR" b="1" dirty="0" err="1" smtClean="0">
                          <a:latin typeface="Futura"/>
                        </a:rPr>
                        <a:t>Hay</a:t>
                      </a:r>
                      <a:r>
                        <a:rPr lang="pt-BR" b="1" dirty="0" smtClean="0">
                          <a:latin typeface="Futura"/>
                        </a:rPr>
                        <a:t> </a:t>
                      </a:r>
                      <a:r>
                        <a:rPr lang="pt-BR" b="1" dirty="0" err="1" smtClean="0">
                          <a:latin typeface="Futura"/>
                        </a:rPr>
                        <a:t>sustantivos</a:t>
                      </a:r>
                      <a:r>
                        <a:rPr lang="pt-BR" b="1" dirty="0" smtClean="0">
                          <a:latin typeface="Futura"/>
                        </a:rPr>
                        <a:t> que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son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invariables</a:t>
                      </a:r>
                      <a:r>
                        <a:rPr lang="pt-BR" b="1" baseline="0" dirty="0" smtClean="0">
                          <a:latin typeface="Futura"/>
                        </a:rPr>
                        <a:t> y </a:t>
                      </a:r>
                      <a:r>
                        <a:rPr lang="pt-BR" b="1" baseline="0" dirty="0" smtClean="0">
                          <a:latin typeface="Futura"/>
                        </a:rPr>
                        <a:t>a través </a:t>
                      </a:r>
                      <a:r>
                        <a:rPr lang="pt-BR" b="1" baseline="0" dirty="0" err="1" smtClean="0">
                          <a:latin typeface="Futura"/>
                        </a:rPr>
                        <a:t>del</a:t>
                      </a:r>
                      <a:r>
                        <a:rPr lang="pt-BR" b="1" baseline="0" dirty="0" smtClean="0">
                          <a:latin typeface="Futura"/>
                        </a:rPr>
                        <a:t> artículo identificamos si </a:t>
                      </a:r>
                      <a:r>
                        <a:rPr lang="pt-BR" b="1" baseline="0" dirty="0" err="1" smtClean="0">
                          <a:latin typeface="Futura"/>
                        </a:rPr>
                        <a:t>están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en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smtClean="0">
                          <a:latin typeface="Futura"/>
                        </a:rPr>
                        <a:t>singular </a:t>
                      </a:r>
                      <a:r>
                        <a:rPr lang="pt-BR" b="1" baseline="0" dirty="0" smtClean="0">
                          <a:latin typeface="Futura"/>
                        </a:rPr>
                        <a:t>o </a:t>
                      </a:r>
                      <a:r>
                        <a:rPr lang="pt-BR" b="1" baseline="0" dirty="0" smtClean="0">
                          <a:latin typeface="Futura"/>
                        </a:rPr>
                        <a:t>plural </a:t>
                      </a:r>
                      <a:r>
                        <a:rPr lang="pt-BR" b="1" baseline="0" dirty="0" smtClean="0">
                          <a:latin typeface="Futura"/>
                        </a:rPr>
                        <a:t>(</a:t>
                      </a:r>
                      <a:r>
                        <a:rPr lang="pt-BR" b="1" baseline="0" dirty="0" err="1" smtClean="0">
                          <a:latin typeface="Futura"/>
                        </a:rPr>
                        <a:t>el</a:t>
                      </a:r>
                      <a:r>
                        <a:rPr lang="pt-BR" b="1" baseline="0" dirty="0" smtClean="0">
                          <a:latin typeface="Futura"/>
                        </a:rPr>
                        <a:t> atlas/</a:t>
                      </a:r>
                      <a:r>
                        <a:rPr lang="pt-BR" b="1" baseline="0" dirty="0" err="1" smtClean="0">
                          <a:latin typeface="Futura"/>
                        </a:rPr>
                        <a:t>los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smtClean="0">
                          <a:latin typeface="Futura"/>
                        </a:rPr>
                        <a:t>atlas, </a:t>
                      </a:r>
                      <a:r>
                        <a:rPr lang="pt-BR" b="1" baseline="0" dirty="0" smtClean="0">
                          <a:latin typeface="Futura"/>
                        </a:rPr>
                        <a:t>la </a:t>
                      </a:r>
                      <a:r>
                        <a:rPr lang="pt-BR" b="1" baseline="0" dirty="0" err="1" smtClean="0">
                          <a:latin typeface="Futura"/>
                        </a:rPr>
                        <a:t>crisis</a:t>
                      </a:r>
                      <a:r>
                        <a:rPr lang="pt-BR" b="1" baseline="0" dirty="0" smtClean="0">
                          <a:latin typeface="Futura"/>
                        </a:rPr>
                        <a:t>/</a:t>
                      </a:r>
                      <a:r>
                        <a:rPr lang="pt-BR" b="1" baseline="0" dirty="0" err="1" smtClean="0">
                          <a:latin typeface="Futura"/>
                        </a:rPr>
                        <a:t>las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crisis</a:t>
                      </a:r>
                      <a:r>
                        <a:rPr lang="pt-BR" b="1" baseline="0" dirty="0" smtClean="0">
                          <a:latin typeface="Futura"/>
                        </a:rPr>
                        <a:t>, </a:t>
                      </a:r>
                      <a:r>
                        <a:rPr lang="pt-BR" b="1" baseline="0" dirty="0" err="1" smtClean="0">
                          <a:latin typeface="Futura"/>
                        </a:rPr>
                        <a:t>el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paraguas</a:t>
                      </a:r>
                      <a:r>
                        <a:rPr lang="pt-BR" b="1" baseline="0" dirty="0" smtClean="0">
                          <a:latin typeface="Futura"/>
                        </a:rPr>
                        <a:t>/</a:t>
                      </a:r>
                      <a:r>
                        <a:rPr lang="pt-BR" b="1" baseline="0" dirty="0" err="1" smtClean="0">
                          <a:latin typeface="Futura"/>
                        </a:rPr>
                        <a:t>los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paraguas</a:t>
                      </a:r>
                      <a:r>
                        <a:rPr lang="pt-BR" b="1" baseline="0" dirty="0" smtClean="0">
                          <a:latin typeface="Futura"/>
                        </a:rPr>
                        <a:t>). </a:t>
                      </a:r>
                      <a:r>
                        <a:rPr lang="pt-BR" b="1" baseline="0" dirty="0" err="1" smtClean="0">
                          <a:latin typeface="Futura"/>
                        </a:rPr>
                        <a:t>Lo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mismo</a:t>
                      </a:r>
                      <a:r>
                        <a:rPr lang="pt-BR" b="1" baseline="0" dirty="0" smtClean="0">
                          <a:latin typeface="Futura"/>
                        </a:rPr>
                        <a:t> se aplica </a:t>
                      </a:r>
                      <a:r>
                        <a:rPr lang="pt-BR" b="1" baseline="0" dirty="0" smtClean="0">
                          <a:latin typeface="Futura"/>
                        </a:rPr>
                        <a:t>a </a:t>
                      </a:r>
                      <a:r>
                        <a:rPr lang="pt-BR" b="1" baseline="0" dirty="0" err="1" smtClean="0">
                          <a:latin typeface="Futura"/>
                        </a:rPr>
                        <a:t>los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días</a:t>
                      </a:r>
                      <a:r>
                        <a:rPr lang="pt-BR" b="1" baseline="0" dirty="0" smtClean="0">
                          <a:latin typeface="Futura"/>
                        </a:rPr>
                        <a:t> de la </a:t>
                      </a:r>
                      <a:r>
                        <a:rPr lang="pt-BR" b="1" baseline="0" dirty="0" smtClean="0">
                          <a:latin typeface="Futura"/>
                        </a:rPr>
                        <a:t>semana, a </a:t>
                      </a:r>
                      <a:r>
                        <a:rPr lang="pt-BR" b="1" baseline="0" dirty="0" err="1" smtClean="0">
                          <a:latin typeface="Futura"/>
                        </a:rPr>
                        <a:t>excepción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smtClean="0">
                          <a:latin typeface="Futura"/>
                        </a:rPr>
                        <a:t>de </a:t>
                      </a:r>
                      <a:r>
                        <a:rPr lang="pt-BR" b="1" baseline="0" dirty="0" smtClean="0">
                          <a:latin typeface="Futura"/>
                        </a:rPr>
                        <a:t>sábado y </a:t>
                      </a:r>
                      <a:r>
                        <a:rPr lang="pt-BR" b="1" baseline="0" dirty="0" smtClean="0">
                          <a:latin typeface="Futura"/>
                        </a:rPr>
                        <a:t>domingo: </a:t>
                      </a:r>
                      <a:r>
                        <a:rPr lang="pt-BR" b="1" baseline="0" dirty="0" err="1" smtClean="0">
                          <a:latin typeface="Futura"/>
                        </a:rPr>
                        <a:t>el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lunes</a:t>
                      </a:r>
                      <a:r>
                        <a:rPr lang="pt-BR" b="1" baseline="0" dirty="0" smtClean="0">
                          <a:latin typeface="Futura"/>
                        </a:rPr>
                        <a:t>/</a:t>
                      </a:r>
                      <a:r>
                        <a:rPr lang="pt-BR" b="1" baseline="0" dirty="0" err="1" smtClean="0">
                          <a:latin typeface="Futura"/>
                        </a:rPr>
                        <a:t>los</a:t>
                      </a:r>
                      <a:r>
                        <a:rPr lang="pt-BR" b="1" baseline="0" dirty="0" smtClean="0">
                          <a:latin typeface="Futura"/>
                        </a:rPr>
                        <a:t> </a:t>
                      </a:r>
                      <a:r>
                        <a:rPr lang="pt-BR" b="1" baseline="0" dirty="0" err="1" smtClean="0">
                          <a:latin typeface="Futura"/>
                        </a:rPr>
                        <a:t>lunes</a:t>
                      </a:r>
                      <a:r>
                        <a:rPr lang="pt-BR" b="1" baseline="0" dirty="0" smtClean="0">
                          <a:latin typeface="Futura"/>
                        </a:rPr>
                        <a:t>, </a:t>
                      </a:r>
                      <a:r>
                        <a:rPr lang="pt-BR" b="1" baseline="0" dirty="0" err="1" smtClean="0">
                          <a:latin typeface="Futura"/>
                        </a:rPr>
                        <a:t>el</a:t>
                      </a:r>
                      <a:r>
                        <a:rPr lang="pt-BR" b="1" baseline="0" dirty="0" smtClean="0">
                          <a:latin typeface="Futura"/>
                        </a:rPr>
                        <a:t> martes/</a:t>
                      </a:r>
                      <a:r>
                        <a:rPr lang="pt-BR" b="1" baseline="0" dirty="0" err="1" smtClean="0">
                          <a:latin typeface="Futura"/>
                        </a:rPr>
                        <a:t>los</a:t>
                      </a:r>
                      <a:r>
                        <a:rPr lang="pt-BR" b="1" baseline="0" dirty="0" smtClean="0">
                          <a:latin typeface="Futura"/>
                        </a:rPr>
                        <a:t> martes etc.  </a:t>
                      </a:r>
                      <a:endParaRPr lang="pt-BR" b="1" dirty="0">
                        <a:latin typeface="Futur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6"/>
          <p:cNvSpPr>
            <a:spLocks noChangeArrowheads="1"/>
          </p:cNvSpPr>
          <p:nvPr/>
        </p:nvSpPr>
        <p:spPr bwMode="auto">
          <a:xfrm>
            <a:off x="0" y="-747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s-ES"/>
          </a:p>
        </p:txBody>
      </p:sp>
      <p:sp>
        <p:nvSpPr>
          <p:cNvPr id="8" name="CaixaDeTexto 6"/>
          <p:cNvSpPr txBox="1">
            <a:spLocks noChangeArrowheads="1"/>
          </p:cNvSpPr>
          <p:nvPr/>
        </p:nvSpPr>
        <p:spPr bwMode="auto">
          <a:xfrm>
            <a:off x="71438" y="4824413"/>
            <a:ext cx="1214437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9" name="CaixaDeTexto 6"/>
          <p:cNvSpPr txBox="1">
            <a:spLocks noChangeArrowheads="1"/>
          </p:cNvSpPr>
          <p:nvPr/>
        </p:nvSpPr>
        <p:spPr bwMode="auto">
          <a:xfrm>
            <a:off x="928688" y="4522788"/>
            <a:ext cx="1071562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O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0" name="CaixaDeTexto 6"/>
          <p:cNvSpPr txBox="1">
            <a:spLocks noChangeArrowheads="1"/>
          </p:cNvSpPr>
          <p:nvPr/>
        </p:nvSpPr>
        <p:spPr bwMode="auto">
          <a:xfrm>
            <a:off x="1714500" y="4165600"/>
            <a:ext cx="1071563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M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1" name="CaixaDeTexto 6"/>
          <p:cNvSpPr txBox="1">
            <a:spLocks noChangeArrowheads="1"/>
          </p:cNvSpPr>
          <p:nvPr/>
        </p:nvSpPr>
        <p:spPr bwMode="auto">
          <a:xfrm>
            <a:off x="2500313" y="3752850"/>
            <a:ext cx="1071562" cy="1016000"/>
          </a:xfrm>
          <a:prstGeom prst="rect">
            <a:avLst/>
          </a:prstGeom>
          <a:solidFill>
            <a:srgbClr val="FF9900">
              <a:alpha val="37646"/>
            </a:srgbClr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P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2" name="CaixaDeTexto 6"/>
          <p:cNvSpPr txBox="1">
            <a:spLocks noChangeArrowheads="1"/>
          </p:cNvSpPr>
          <p:nvPr/>
        </p:nvSpPr>
        <p:spPr bwMode="auto">
          <a:xfrm>
            <a:off x="3214688" y="3308350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E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3" name="CaixaDeTexto 6"/>
          <p:cNvSpPr txBox="1">
            <a:spLocks noChangeArrowheads="1"/>
          </p:cNvSpPr>
          <p:nvPr/>
        </p:nvSpPr>
        <p:spPr bwMode="auto">
          <a:xfrm>
            <a:off x="4000500" y="2879725"/>
            <a:ext cx="1071563" cy="1016000"/>
          </a:xfrm>
          <a:prstGeom prst="rect">
            <a:avLst/>
          </a:prstGeom>
          <a:solidFill>
            <a:srgbClr val="FF0000">
              <a:alpha val="3803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T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4" name="CaixaDeTexto 6"/>
          <p:cNvSpPr txBox="1">
            <a:spLocks noChangeArrowheads="1"/>
          </p:cNvSpPr>
          <p:nvPr/>
        </p:nvSpPr>
        <p:spPr bwMode="auto">
          <a:xfrm>
            <a:off x="4786313" y="2466975"/>
            <a:ext cx="1071562" cy="1016000"/>
          </a:xfrm>
          <a:prstGeom prst="rect">
            <a:avLst/>
          </a:prstGeom>
          <a:solidFill>
            <a:srgbClr val="FFFF00">
              <a:alpha val="38039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5" name="CaixaDeTexto 6"/>
          <p:cNvSpPr txBox="1">
            <a:spLocks noChangeArrowheads="1"/>
          </p:cNvSpPr>
          <p:nvPr/>
        </p:nvSpPr>
        <p:spPr bwMode="auto">
          <a:xfrm>
            <a:off x="5572125" y="2109788"/>
            <a:ext cx="1071563" cy="1016000"/>
          </a:xfrm>
          <a:prstGeom prst="rect">
            <a:avLst/>
          </a:prstGeom>
          <a:solidFill>
            <a:srgbClr val="00B0F0">
              <a:alpha val="38039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C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6" name="CaixaDeTexto 6"/>
          <p:cNvSpPr txBox="1">
            <a:spLocks noChangeArrowheads="1"/>
          </p:cNvSpPr>
          <p:nvPr/>
        </p:nvSpPr>
        <p:spPr bwMode="auto">
          <a:xfrm>
            <a:off x="6357938" y="1681163"/>
            <a:ext cx="1071562" cy="1016000"/>
          </a:xfrm>
          <a:prstGeom prst="rect">
            <a:avLst/>
          </a:prstGeom>
          <a:solidFill>
            <a:srgbClr val="00B050">
              <a:alpha val="38039"/>
            </a:srgbClr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I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7" name="CaixaDeTexto 6"/>
          <p:cNvSpPr txBox="1">
            <a:spLocks noChangeArrowheads="1"/>
          </p:cNvSpPr>
          <p:nvPr/>
        </p:nvSpPr>
        <p:spPr bwMode="auto">
          <a:xfrm>
            <a:off x="7143750" y="1323975"/>
            <a:ext cx="1071563" cy="1016000"/>
          </a:xfrm>
          <a:prstGeom prst="rect">
            <a:avLst/>
          </a:prstGeom>
          <a:solidFill>
            <a:srgbClr val="FFC000">
              <a:alpha val="38039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6000" b="1">
                <a:latin typeface="Candara" pitchFamily="34" charset="0"/>
              </a:rPr>
              <a:t>Ó</a:t>
            </a:r>
            <a:endParaRPr lang="pt-BR" sz="2000" b="1">
              <a:latin typeface="Calibri" pitchFamily="34" charset="0"/>
            </a:endParaRPr>
          </a:p>
        </p:txBody>
      </p:sp>
      <p:sp>
        <p:nvSpPr>
          <p:cNvPr id="18" name="CaixaDeTexto 6"/>
          <p:cNvSpPr txBox="1">
            <a:spLocks noChangeArrowheads="1"/>
          </p:cNvSpPr>
          <p:nvPr/>
        </p:nvSpPr>
        <p:spPr bwMode="auto">
          <a:xfrm>
            <a:off x="7929563" y="950913"/>
            <a:ext cx="1071562" cy="1016000"/>
          </a:xfrm>
          <a:prstGeom prst="rect">
            <a:avLst/>
          </a:prstGeom>
          <a:solidFill>
            <a:srgbClr val="FF00FF">
              <a:alpha val="38039"/>
            </a:srgb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6000" b="1">
                <a:latin typeface="Candara" pitchFamily="34" charset="0"/>
              </a:rPr>
              <a:t>N</a:t>
            </a:r>
            <a:endParaRPr lang="pt-BR" sz="2000" b="1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6"/>
          <p:cNvSpPr>
            <a:spLocks noChangeArrowheads="1"/>
          </p:cNvSpPr>
          <p:nvPr/>
        </p:nvSpPr>
        <p:spPr bwMode="auto">
          <a:xfrm>
            <a:off x="0" y="-184150"/>
            <a:ext cx="184150" cy="368300"/>
          </a:xfrm>
          <a:prstGeom prst="rect">
            <a:avLst/>
          </a:prstGeom>
          <a:noFill/>
          <a:ln>
            <a:noFill/>
          </a:ln>
          <a:ex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s-ES">
              <a:solidFill>
                <a:schemeClr val="tx1">
                  <a:lumMod val="75000"/>
                  <a:lumOff val="25000"/>
                </a:schemeClr>
              </a:solidFill>
              <a:latin typeface="Futura"/>
              <a:ea typeface="Geneva" charset="0"/>
              <a:cs typeface="Futura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51520" y="4221088"/>
            <a:ext cx="88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latin typeface="Futura"/>
              </a:rPr>
              <a:t>El plural de </a:t>
            </a:r>
            <a:r>
              <a:rPr lang="pt-BR" b="1" dirty="0" err="1" smtClean="0">
                <a:latin typeface="Futura"/>
              </a:rPr>
              <a:t>las</a:t>
            </a:r>
            <a:r>
              <a:rPr lang="pt-BR" b="1" dirty="0" smtClean="0">
                <a:latin typeface="Futura"/>
              </a:rPr>
              <a:t> </a:t>
            </a:r>
            <a:r>
              <a:rPr lang="pt-BR" b="1" dirty="0" err="1" smtClean="0">
                <a:latin typeface="Futura"/>
              </a:rPr>
              <a:t>palabras</a:t>
            </a:r>
            <a:r>
              <a:rPr lang="pt-BR" b="1" dirty="0" smtClean="0">
                <a:latin typeface="Futura"/>
              </a:rPr>
              <a:t> </a:t>
            </a:r>
            <a:r>
              <a:rPr lang="pt-BR" b="1" dirty="0" err="1" smtClean="0">
                <a:latin typeface="Futura"/>
              </a:rPr>
              <a:t>actor</a:t>
            </a:r>
            <a:r>
              <a:rPr lang="pt-BR" b="1" dirty="0" smtClean="0">
                <a:latin typeface="Futura"/>
              </a:rPr>
              <a:t> y </a:t>
            </a:r>
            <a:r>
              <a:rPr lang="pt-BR" b="1" dirty="0" err="1" smtClean="0">
                <a:latin typeface="Futura"/>
              </a:rPr>
              <a:t>actriz</a:t>
            </a:r>
            <a:r>
              <a:rPr lang="pt-BR" b="1" dirty="0" smtClean="0">
                <a:latin typeface="Futura"/>
              </a:rPr>
              <a:t> </a:t>
            </a:r>
            <a:r>
              <a:rPr lang="pt-BR" b="1" dirty="0" smtClean="0">
                <a:latin typeface="Futura"/>
              </a:rPr>
              <a:t>para </a:t>
            </a:r>
            <a:r>
              <a:rPr lang="pt-BR" b="1" dirty="0" err="1" smtClean="0">
                <a:latin typeface="Futura"/>
              </a:rPr>
              <a:t>llenar</a:t>
            </a:r>
            <a:r>
              <a:rPr lang="pt-BR" b="1" dirty="0" smtClean="0">
                <a:latin typeface="Futura"/>
              </a:rPr>
              <a:t> </a:t>
            </a:r>
            <a:r>
              <a:rPr lang="pt-BR" b="1" dirty="0" err="1" smtClean="0">
                <a:latin typeface="Futura"/>
              </a:rPr>
              <a:t>los</a:t>
            </a:r>
            <a:r>
              <a:rPr lang="pt-BR" b="1" dirty="0" smtClean="0">
                <a:latin typeface="Futura"/>
              </a:rPr>
              <a:t> </a:t>
            </a:r>
            <a:r>
              <a:rPr lang="pt-BR" b="1" dirty="0" err="1" smtClean="0">
                <a:latin typeface="Futura"/>
              </a:rPr>
              <a:t>huecos</a:t>
            </a:r>
            <a:r>
              <a:rPr lang="pt-BR" b="1" dirty="0" smtClean="0">
                <a:latin typeface="Futura"/>
              </a:rPr>
              <a:t> </a:t>
            </a:r>
            <a:r>
              <a:rPr lang="pt-BR" b="1" dirty="0" err="1" smtClean="0">
                <a:latin typeface="Futura"/>
              </a:rPr>
              <a:t>en</a:t>
            </a:r>
            <a:r>
              <a:rPr lang="pt-BR" b="1" dirty="0" smtClean="0">
                <a:latin typeface="Futura"/>
              </a:rPr>
              <a:t> la frase son...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0" y="260648"/>
            <a:ext cx="1115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 smtClean="0">
                <a:solidFill>
                  <a:srgbClr val="FF0000"/>
                </a:solidFill>
                <a:latin typeface="Futura"/>
              </a:rPr>
              <a:t>1.</a:t>
            </a:r>
            <a:endParaRPr lang="pt-BR" sz="6000" b="1" dirty="0">
              <a:solidFill>
                <a:srgbClr val="FF0000"/>
              </a:solidFill>
              <a:latin typeface="Futura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51520" y="3933056"/>
            <a:ext cx="856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 smtClean="0">
                <a:latin typeface="Candara" pitchFamily="34" charset="0"/>
              </a:rPr>
              <a:t>http://elpais.com/elpais/2014/03/05/icon/1394015998_584739.html</a:t>
            </a:r>
            <a:endParaRPr lang="pt-BR" sz="1000" b="1" dirty="0">
              <a:latin typeface="Candara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404664"/>
            <a:ext cx="7752766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ixaDeTexto 8"/>
          <p:cNvSpPr txBox="1"/>
          <p:nvPr/>
        </p:nvSpPr>
        <p:spPr>
          <a:xfrm>
            <a:off x="3818624" y="4941168"/>
            <a:ext cx="102354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 smtClean="0">
                <a:solidFill>
                  <a:srgbClr val="FF0000"/>
                </a:solidFill>
                <a:latin typeface="Futura"/>
              </a:rPr>
              <a:t>¿?</a:t>
            </a:r>
            <a:endParaRPr lang="pt-BR" sz="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7571</TotalTime>
  <Words>591</Words>
  <Application>Microsoft Office PowerPoint</Application>
  <PresentationFormat>Apresentação na tela (4:3)</PresentationFormat>
  <Paragraphs>134</Paragraphs>
  <Slides>16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de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Home</dc:creator>
  <cp:lastModifiedBy>Adriana Feitosa</cp:lastModifiedBy>
  <cp:revision>352</cp:revision>
  <dcterms:created xsi:type="dcterms:W3CDTF">2013-01-08T22:47:55Z</dcterms:created>
  <dcterms:modified xsi:type="dcterms:W3CDTF">2014-09-29T21:30:04Z</dcterms:modified>
</cp:coreProperties>
</file>