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7" r:id="rId2"/>
    <p:sldId id="295" r:id="rId3"/>
    <p:sldId id="316" r:id="rId4"/>
    <p:sldId id="297" r:id="rId5"/>
    <p:sldId id="266" r:id="rId6"/>
    <p:sldId id="318" r:id="rId7"/>
    <p:sldId id="329" r:id="rId8"/>
    <p:sldId id="323" r:id="rId9"/>
    <p:sldId id="330" r:id="rId10"/>
    <p:sldId id="280" r:id="rId11"/>
    <p:sldId id="296" r:id="rId12"/>
    <p:sldId id="264" r:id="rId1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49"/>
    <a:srgbClr val="FFFFFF"/>
    <a:srgbClr val="FF9900"/>
    <a:srgbClr val="FFFF99"/>
    <a:srgbClr val="FF00FF"/>
    <a:srgbClr val="FFDD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69" autoAdjust="0"/>
  </p:normalViewPr>
  <p:slideViewPr>
    <p:cSldViewPr>
      <p:cViewPr varScale="1">
        <p:scale>
          <a:sx n="56" d="100"/>
          <a:sy n="56" d="100"/>
        </p:scale>
        <p:origin x="177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330A955-4921-40C9-9789-A2D184F2CF49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11CA67-E9A1-432E-BBE1-8B40723DC0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73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smtClean="0">
                <a:ea typeface="Geneva" pitchFamily="124" charset="-128"/>
              </a:rPr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E6AAA-6A07-4949-96F9-A745CF7E41FD}" type="slidenum">
              <a:rPr lang="pt-BR" smtClean="0"/>
              <a:pPr/>
              <a:t>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265806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61D550-44FC-4860-99C1-42890705A5DA}" type="slidenum">
              <a:rPr lang="pt-BR" smtClean="0"/>
              <a:pPr/>
              <a:t>10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27300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Propón a los alumnos una competición. Habrá dos grupos.</a:t>
            </a:r>
          </a:p>
          <a:p>
            <a:r>
              <a:rPr lang="es-ES" dirty="0" smtClean="0">
                <a:ea typeface="Geneva" pitchFamily="124" charset="-128"/>
              </a:rPr>
              <a:t>Cada grupo escribirá en una hoja frases sin los posesivos para que el otro grupo complete.</a:t>
            </a:r>
          </a:p>
          <a:p>
            <a:endParaRPr lang="es-ES" dirty="0" smtClean="0">
              <a:ea typeface="Geneva" pitchFamily="124" charset="-128"/>
            </a:endParaRPr>
          </a:p>
          <a:p>
            <a:r>
              <a:rPr lang="es-ES" dirty="0" smtClean="0">
                <a:ea typeface="Geneva" pitchFamily="124" charset="-128"/>
              </a:rPr>
              <a:t>Determina cuánto tiempo tienen para esta etapa y si pueden consultar sus libros, diccionario o notas.</a:t>
            </a:r>
          </a:p>
          <a:p>
            <a:endParaRPr lang="es-ES" dirty="0" smtClean="0">
              <a:ea typeface="Geneva" pitchFamily="124" charset="-128"/>
            </a:endParaRPr>
          </a:p>
          <a:p>
            <a:r>
              <a:rPr lang="es-ES" dirty="0" smtClean="0">
                <a:ea typeface="Geneva" pitchFamily="124" charset="-128"/>
              </a:rPr>
              <a:t>Cambian las hojas entre los grupos para la corrección y luego otra vez para la validación de los puntos.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 smtClean="0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3DF0BD-4D14-49CA-8F7C-DA158529FB0F}" type="slidenum">
              <a:rPr lang="pt-BR" smtClean="0"/>
              <a:pPr/>
              <a:t>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32583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3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5B851-D769-4B7A-8483-F4C0C1660E4C}" type="slidenum">
              <a:rPr lang="pt-BR" smtClean="0"/>
              <a:pPr/>
              <a:t>4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97777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CE0F14-328B-419E-986E-FF59227B7E9E}" type="slidenum">
              <a:rPr lang="pt-BR" smtClean="0"/>
              <a:pPr/>
              <a:t>5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6670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6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7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8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9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17106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BC68-85D9-4C06-A722-D00AFFC2AD38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552C4-3392-4F60-B333-86AC387BE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83EF-EBBC-43FC-81DC-B3DE98A66BA5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A6E7-E443-46BE-A793-A3A240A92B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6C38-3EC2-4BAA-93BB-A3B2F516A851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D578-FD1B-4098-B308-0311AE61A4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A37-9488-4F8D-BADC-C2E0FF38C886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2202-9139-4C2B-8B81-C12D1D9FD9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D-0B4D-4E19-9C35-74FED07EE01C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3B27-E750-4594-A36C-E5675BEFD9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2A211-7094-447D-9481-60C0E1E53739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827E-1C0C-4889-9D64-A8AD1B98CE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EF4E-842D-4611-B0DF-9CD2ABE93EA1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868B-0E0B-4C06-B1D7-01A2BC056A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E050-2595-46C2-9A76-F44B374E0731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6B62-32D9-47FF-B819-E8374E1274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222E-4AE8-4DA2-8DAE-140589F8DCC5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882F-3C46-4DE2-BB8B-DE0647EDD9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D478-F5DD-43EB-8422-B93AD4DDEF36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7049-F7D7-43C3-920F-7CB78EFA7B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B3BC-22D7-4AE6-B046-88D4A98B7AAD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44C-30B0-476C-B8E0-44C9691408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Haga clic para modificar el estilo de texto del patrón</a:t>
            </a:r>
          </a:p>
          <a:p>
            <a:pPr lvl="1"/>
            <a:r>
              <a:rPr lang="pt-BR" smtClean="0"/>
              <a:t>Segundo nivel</a:t>
            </a:r>
          </a:p>
          <a:p>
            <a:pPr lvl="2"/>
            <a:r>
              <a:rPr lang="pt-BR" smtClean="0"/>
              <a:t>Tercer nivel</a:t>
            </a:r>
          </a:p>
          <a:p>
            <a:pPr lvl="3"/>
            <a:r>
              <a:rPr lang="pt-BR" smtClean="0"/>
              <a:t>Cuarto nivel</a:t>
            </a:r>
          </a:p>
          <a:p>
            <a:pPr lvl="4"/>
            <a:r>
              <a:rPr lang="pt-BR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13E66-66F9-43EA-B900-564CEE27C45E}" type="datetimeFigureOut">
              <a:rPr lang="pt-BR"/>
              <a:pPr>
                <a:defRPr/>
              </a:pPr>
              <a:t>01/06/2014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E2D72-7956-4B80-A28B-C1D80910C3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Imagen 6" descr="PPT_Boletin santillan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12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39552" y="2348880"/>
            <a:ext cx="8001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500" b="1" dirty="0" smtClean="0">
                <a:solidFill>
                  <a:srgbClr val="E60049"/>
                </a:solidFill>
                <a:latin typeface="Futura" charset="0"/>
              </a:rPr>
              <a:t>POSESIVOS</a:t>
            </a:r>
            <a:endParaRPr lang="pt-BR" sz="2000" b="1" dirty="0">
              <a:solidFill>
                <a:srgbClr val="E60049"/>
              </a:solidFill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M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357188" y="1052513"/>
            <a:ext cx="84296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404040"/>
                </a:solidFill>
                <a:latin typeface="Futura" charset="0"/>
              </a:rPr>
              <a:t>2 grupos;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Cada grupo: </a:t>
            </a: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escribirá frases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sin los posesivos.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Cambiarán las hojas para que el otro grupo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complete con los posesivos correspondientes.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Luego intercambian las hojas otra vez para la corrección.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Gana el grupo que haya </a:t>
            </a:r>
            <a:r>
              <a:rPr lang="es-ES" sz="2400" dirty="0" smtClean="0">
                <a:solidFill>
                  <a:srgbClr val="404040"/>
                </a:solidFill>
                <a:latin typeface="Futura" charset="0"/>
              </a:rPr>
              <a:t>completado correctamente más frases.</a:t>
            </a:r>
            <a:endParaRPr lang="es-ES" sz="2400" dirty="0">
              <a:solidFill>
                <a:srgbClr val="404040"/>
              </a:solidFill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s-ES_tradnl" sz="4800" b="1">
                <a:solidFill>
                  <a:srgbClr val="E60049"/>
                </a:solidFill>
                <a:latin typeface="Futura" charset="0"/>
              </a:rPr>
              <a:t>¡Gracias!</a:t>
            </a:r>
          </a:p>
        </p:txBody>
      </p:sp>
      <p:pic>
        <p:nvPicPr>
          <p:cNvPr id="1536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ixaDeTexto 6"/>
          <p:cNvSpPr txBox="1">
            <a:spLocks noChangeArrowheads="1"/>
          </p:cNvSpPr>
          <p:nvPr/>
        </p:nvSpPr>
        <p:spPr bwMode="auto">
          <a:xfrm>
            <a:off x="71438" y="426243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6" name="CaixaDeTexto 6"/>
          <p:cNvSpPr txBox="1">
            <a:spLocks noChangeArrowheads="1"/>
          </p:cNvSpPr>
          <p:nvPr/>
        </p:nvSpPr>
        <p:spPr bwMode="auto">
          <a:xfrm>
            <a:off x="642938" y="3889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7" name="CaixaDeTexto 6"/>
          <p:cNvSpPr txBox="1">
            <a:spLocks noChangeArrowheads="1"/>
          </p:cNvSpPr>
          <p:nvPr/>
        </p:nvSpPr>
        <p:spPr bwMode="auto">
          <a:xfrm>
            <a:off x="1214438" y="338931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8" name="CaixaDeTexto 6"/>
          <p:cNvSpPr txBox="1">
            <a:spLocks noChangeArrowheads="1"/>
          </p:cNvSpPr>
          <p:nvPr/>
        </p:nvSpPr>
        <p:spPr bwMode="auto">
          <a:xfrm>
            <a:off x="1785938" y="288925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0" name="CaixaDeTexto 6"/>
          <p:cNvSpPr txBox="1">
            <a:spLocks noChangeArrowheads="1"/>
          </p:cNvSpPr>
          <p:nvPr/>
        </p:nvSpPr>
        <p:spPr bwMode="auto">
          <a:xfrm>
            <a:off x="2286000" y="238918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1" name="CaixaDeTexto 6"/>
          <p:cNvSpPr txBox="1">
            <a:spLocks noChangeArrowheads="1"/>
          </p:cNvSpPr>
          <p:nvPr/>
        </p:nvSpPr>
        <p:spPr bwMode="auto">
          <a:xfrm>
            <a:off x="2786063" y="188912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2" name="CaixaDeTexto 6"/>
          <p:cNvSpPr txBox="1">
            <a:spLocks noChangeArrowheads="1"/>
          </p:cNvSpPr>
          <p:nvPr/>
        </p:nvSpPr>
        <p:spPr bwMode="auto">
          <a:xfrm>
            <a:off x="3143250" y="133350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3" name="CaixaDeTexto 6"/>
          <p:cNvSpPr txBox="1">
            <a:spLocks noChangeArrowheads="1"/>
          </p:cNvSpPr>
          <p:nvPr/>
        </p:nvSpPr>
        <p:spPr bwMode="auto">
          <a:xfrm>
            <a:off x="3571875" y="97631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U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4" name="CaixaDeTexto 6"/>
          <p:cNvSpPr txBox="1">
            <a:spLocks noChangeArrowheads="1"/>
          </p:cNvSpPr>
          <p:nvPr/>
        </p:nvSpPr>
        <p:spPr bwMode="auto">
          <a:xfrm>
            <a:off x="4000500" y="47625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5" name="CaixaDeTexto 6"/>
          <p:cNvSpPr txBox="1">
            <a:spLocks noChangeArrowheads="1"/>
          </p:cNvSpPr>
          <p:nvPr/>
        </p:nvSpPr>
        <p:spPr bwMode="auto">
          <a:xfrm>
            <a:off x="4572000" y="76200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6" name="CaixaDeTexto 6"/>
          <p:cNvSpPr txBox="1">
            <a:spLocks noChangeArrowheads="1"/>
          </p:cNvSpPr>
          <p:nvPr/>
        </p:nvSpPr>
        <p:spPr bwMode="auto">
          <a:xfrm>
            <a:off x="5143500" y="126206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7" name="CaixaDeTexto 6"/>
          <p:cNvSpPr txBox="1">
            <a:spLocks noChangeArrowheads="1"/>
          </p:cNvSpPr>
          <p:nvPr/>
        </p:nvSpPr>
        <p:spPr bwMode="auto">
          <a:xfrm>
            <a:off x="5572125" y="183356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Z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8" name="CaixaDeTexto 6"/>
          <p:cNvSpPr txBox="1">
            <a:spLocks noChangeArrowheads="1"/>
          </p:cNvSpPr>
          <p:nvPr/>
        </p:nvSpPr>
        <p:spPr bwMode="auto">
          <a:xfrm>
            <a:off x="6072188" y="240506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9" name="CaixaDeTexto 6"/>
          <p:cNvSpPr txBox="1">
            <a:spLocks noChangeArrowheads="1"/>
          </p:cNvSpPr>
          <p:nvPr/>
        </p:nvSpPr>
        <p:spPr bwMode="auto">
          <a:xfrm>
            <a:off x="6643688" y="283368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0" name="CaixaDeTexto 6"/>
          <p:cNvSpPr txBox="1">
            <a:spLocks noChangeArrowheads="1"/>
          </p:cNvSpPr>
          <p:nvPr/>
        </p:nvSpPr>
        <p:spPr bwMode="auto">
          <a:xfrm>
            <a:off x="7215188" y="333375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1" name="CaixaDeTexto 6"/>
          <p:cNvSpPr txBox="1">
            <a:spLocks noChangeArrowheads="1"/>
          </p:cNvSpPr>
          <p:nvPr/>
        </p:nvSpPr>
        <p:spPr bwMode="auto">
          <a:xfrm>
            <a:off x="7643813" y="3762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2" name="CaixaDeTexto 6"/>
          <p:cNvSpPr txBox="1">
            <a:spLocks noChangeArrowheads="1"/>
          </p:cNvSpPr>
          <p:nvPr/>
        </p:nvSpPr>
        <p:spPr bwMode="auto">
          <a:xfrm>
            <a:off x="8143875" y="419100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 animBg="1"/>
      <p:bldP spid="26" grpId="0" build="allAtOnce" animBg="1"/>
      <p:bldP spid="27" grpId="0" build="allAtOnce" animBg="1"/>
      <p:bldP spid="28" grpId="0" build="allAtOnce" animBg="1"/>
      <p:bldP spid="30" grpId="0" build="allAtOnce" animBg="1"/>
      <p:bldP spid="31" grpId="0" build="allAtOnce" animBg="1"/>
      <p:bldP spid="32" grpId="0" build="allAtOnce" animBg="1"/>
      <p:bldP spid="33" grpId="0" build="allAtOnce" animBg="1"/>
      <p:bldP spid="34" grpId="0" build="allAtOnce" animBg="1"/>
      <p:bldP spid="35" grpId="0" build="allAtOnce" animBg="1"/>
      <p:bldP spid="36" grpId="0" build="allAtOnce" animBg="1"/>
      <p:bldP spid="37" grpId="0" build="allAtOnce" animBg="1"/>
      <p:bldP spid="38" grpId="0" build="allAtOnce" animBg="1"/>
      <p:bldP spid="39" grpId="0" build="allAtOnce" animBg="1"/>
      <p:bldP spid="40" grpId="0" build="allAtOnce" animBg="1"/>
      <p:bldP spid="41" grpId="0" build="allAtOnce" animBg="1"/>
      <p:bldP spid="4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36866" name="Picture 2" descr="http://www.blogabc.microcampsp.com.br/wp-content/uploads/2013/05/Tuy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88640"/>
            <a:ext cx="4392488" cy="571380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2293" name="CaixaDeTexto 3"/>
          <p:cNvSpPr txBox="1">
            <a:spLocks noChangeArrowheads="1"/>
          </p:cNvSpPr>
          <p:nvPr/>
        </p:nvSpPr>
        <p:spPr bwMode="auto">
          <a:xfrm>
            <a:off x="250825" y="404813"/>
            <a:ext cx="8642350" cy="3939540"/>
          </a:xfrm>
          <a:prstGeom prst="rect">
            <a:avLst/>
          </a:prstGeom>
          <a:noFill/>
          <a:ln w="28575">
            <a:solidFill>
              <a:srgbClr val="E6004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sz="3500" b="1" dirty="0" err="1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Los</a:t>
            </a:r>
            <a:r>
              <a:rPr lang="pt-BR" sz="35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</a:t>
            </a:r>
            <a:r>
              <a:rPr lang="pt-BR" sz="3500" b="1" dirty="0" err="1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posesivos</a:t>
            </a:r>
            <a:endParaRPr lang="pt-BR" sz="3500" b="1" dirty="0" smtClean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eaLnBrk="1" hangingPunct="1">
              <a:defRPr/>
            </a:pPr>
            <a:r>
              <a:rPr lang="es-ES" sz="3600" b="1" dirty="0" smtClean="0">
                <a:latin typeface="Futura"/>
              </a:rPr>
              <a:t>Son los pronombres determinantes o adjetivos que expresan posesión o pertenencia. Ellos concuerdan en género y número con el sustantivo que designa la cosa poseída.</a:t>
            </a: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367918"/>
              </p:ext>
            </p:extLst>
          </p:nvPr>
        </p:nvGraphicFramePr>
        <p:xfrm>
          <a:off x="4427984" y="1700808"/>
          <a:ext cx="424847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</a:tblGrid>
              <a:tr h="0">
                <a:tc>
                  <a:txBody>
                    <a:bodyPr/>
                    <a:lstStyle/>
                    <a:p>
                      <a:r>
                        <a:rPr lang="pt-BR" sz="1500" dirty="0" err="1" smtClean="0">
                          <a:latin typeface="Futura"/>
                        </a:rPr>
                        <a:t>Un</a:t>
                      </a:r>
                      <a:r>
                        <a:rPr lang="pt-BR" sz="1500" baseline="0" dirty="0" smtClean="0">
                          <a:latin typeface="Futura"/>
                        </a:rPr>
                        <a:t> objeto </a:t>
                      </a:r>
                      <a:r>
                        <a:rPr lang="pt-BR" sz="1500" baseline="0" dirty="0" err="1" smtClean="0">
                          <a:latin typeface="Futura"/>
                        </a:rPr>
                        <a:t>poseído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err="1" smtClean="0">
                          <a:latin typeface="Futura"/>
                        </a:rPr>
                        <a:t>Varios</a:t>
                      </a:r>
                      <a:r>
                        <a:rPr lang="pt-BR" sz="1500" baseline="0" dirty="0" smtClean="0">
                          <a:latin typeface="Futura"/>
                        </a:rPr>
                        <a:t> objetos </a:t>
                      </a:r>
                      <a:r>
                        <a:rPr lang="pt-BR" sz="1500" baseline="0" dirty="0" err="1" smtClean="0">
                          <a:latin typeface="Futura"/>
                        </a:rPr>
                        <a:t>poseídos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200269"/>
              </p:ext>
            </p:extLst>
          </p:nvPr>
        </p:nvGraphicFramePr>
        <p:xfrm>
          <a:off x="539552" y="2276872"/>
          <a:ext cx="8136900" cy="2980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1"/>
                <a:gridCol w="1872208"/>
                <a:gridCol w="1080120"/>
                <a:gridCol w="1080120"/>
                <a:gridCol w="1080120"/>
                <a:gridCol w="1008111"/>
              </a:tblGrid>
              <a:tr h="44051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Futura"/>
                        </a:rPr>
                        <a:t>masc.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Futura"/>
                        </a:rPr>
                        <a:t>fem.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Futura"/>
                        </a:rPr>
                        <a:t>masc.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Futura"/>
                        </a:rPr>
                        <a:t>fem.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</a:tr>
              <a:tr h="393369">
                <a:tc rowSpan="2"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Un</a:t>
                      </a:r>
                      <a:r>
                        <a:rPr lang="pt-BR" sz="1500" b="1" dirty="0" smtClean="0">
                          <a:latin typeface="Futura"/>
                        </a:rPr>
                        <a:t> solo </a:t>
                      </a:r>
                      <a:r>
                        <a:rPr lang="pt-BR" sz="1500" b="1" dirty="0" err="1" smtClean="0">
                          <a:latin typeface="Futura"/>
                        </a:rPr>
                        <a:t>poseedor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yo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mi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mi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mis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mis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39336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tú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tu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tu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428928">
                <a:tc rowSpan="2"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Más</a:t>
                      </a:r>
                      <a:r>
                        <a:rPr lang="pt-BR" sz="1500" b="1" baseline="0" dirty="0" smtClean="0">
                          <a:latin typeface="Futura"/>
                        </a:rPr>
                        <a:t> de </a:t>
                      </a:r>
                      <a:r>
                        <a:rPr lang="pt-BR" sz="1500" b="1" baseline="0" dirty="0" err="1" smtClean="0">
                          <a:latin typeface="Futura"/>
                        </a:rPr>
                        <a:t>un</a:t>
                      </a:r>
                      <a:r>
                        <a:rPr lang="pt-BR" sz="1500" b="1" baseline="0" dirty="0" smtClean="0">
                          <a:latin typeface="Futura"/>
                        </a:rPr>
                        <a:t> </a:t>
                      </a:r>
                      <a:r>
                        <a:rPr lang="pt-BR" sz="1500" b="1" baseline="0" dirty="0" err="1" smtClean="0">
                          <a:latin typeface="Futura"/>
                        </a:rPr>
                        <a:t>poseedor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nosotros</a:t>
                      </a:r>
                      <a:r>
                        <a:rPr lang="pt-BR" sz="1500" b="1" dirty="0" smtClean="0">
                          <a:latin typeface="Futura"/>
                        </a:rPr>
                        <a:t>(as)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nuestro</a:t>
                      </a:r>
                      <a:endParaRPr lang="pt-BR" sz="1500" b="1" dirty="0" smtClean="0">
                        <a:latin typeface="Futura"/>
                      </a:endParaRPr>
                    </a:p>
                    <a:p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nuestra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nuestros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nuestras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</a:tr>
              <a:tr h="49637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vosotros</a:t>
                      </a:r>
                      <a:r>
                        <a:rPr lang="pt-BR" sz="1500" b="1" dirty="0" smtClean="0">
                          <a:latin typeface="Futura"/>
                        </a:rPr>
                        <a:t>(as)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vuestro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vuestra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vuestras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707844"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Un</a:t>
                      </a:r>
                      <a:r>
                        <a:rPr lang="pt-BR" sz="1500" b="1" dirty="0" smtClean="0">
                          <a:latin typeface="Futura"/>
                        </a:rPr>
                        <a:t> solo </a:t>
                      </a:r>
                      <a:r>
                        <a:rPr lang="pt-BR" sz="1500" b="1" dirty="0" err="1" smtClean="0">
                          <a:latin typeface="Futura"/>
                        </a:rPr>
                        <a:t>poseedor</a:t>
                      </a:r>
                      <a:r>
                        <a:rPr lang="pt-BR" sz="1500" b="1" dirty="0" smtClean="0">
                          <a:latin typeface="Futura"/>
                        </a:rPr>
                        <a:t> o </a:t>
                      </a:r>
                      <a:r>
                        <a:rPr lang="pt-BR" sz="1500" b="1" dirty="0" err="1" smtClean="0">
                          <a:latin typeface="Futura"/>
                        </a:rPr>
                        <a:t>varios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él</a:t>
                      </a:r>
                      <a:r>
                        <a:rPr lang="pt-BR" sz="1500" b="1" dirty="0" smtClean="0">
                          <a:latin typeface="Futura"/>
                        </a:rPr>
                        <a:t>/</a:t>
                      </a:r>
                      <a:r>
                        <a:rPr lang="pt-BR" sz="1500" b="1" dirty="0" err="1" smtClean="0">
                          <a:latin typeface="Futura"/>
                        </a:rPr>
                        <a:t>ella</a:t>
                      </a:r>
                      <a:r>
                        <a:rPr lang="pt-BR" sz="1500" b="1" dirty="0" smtClean="0">
                          <a:latin typeface="Futura"/>
                        </a:rPr>
                        <a:t>/</a:t>
                      </a:r>
                      <a:r>
                        <a:rPr lang="pt-BR" sz="1500" b="1" baseline="0" dirty="0" smtClean="0">
                          <a:latin typeface="Futura"/>
                        </a:rPr>
                        <a:t> </a:t>
                      </a:r>
                      <a:r>
                        <a:rPr lang="pt-BR" sz="1500" b="1" dirty="0" err="1" smtClean="0">
                          <a:latin typeface="Futura"/>
                        </a:rPr>
                        <a:t>usted</a:t>
                      </a:r>
                      <a:r>
                        <a:rPr lang="pt-BR" sz="1500" b="1" dirty="0" smtClean="0">
                          <a:latin typeface="Futura"/>
                        </a:rPr>
                        <a:t>/ </a:t>
                      </a:r>
                      <a:r>
                        <a:rPr lang="pt-BR" sz="1500" b="1" dirty="0" err="1" smtClean="0">
                          <a:latin typeface="Futura"/>
                        </a:rPr>
                        <a:t>ellos</a:t>
                      </a:r>
                      <a:r>
                        <a:rPr lang="pt-BR" sz="1500" b="1" dirty="0" smtClean="0">
                          <a:latin typeface="Futura"/>
                        </a:rPr>
                        <a:t>(as)/ </a:t>
                      </a:r>
                      <a:r>
                        <a:rPr lang="pt-BR" sz="1500" b="1" dirty="0" err="1" smtClean="0">
                          <a:latin typeface="Futura"/>
                        </a:rPr>
                        <a:t>ustedes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5539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Formas átonas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159608"/>
              </p:ext>
            </p:extLst>
          </p:nvPr>
        </p:nvGraphicFramePr>
        <p:xfrm>
          <a:off x="4427984" y="1700808"/>
          <a:ext cx="424847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</a:tblGrid>
              <a:tr h="0">
                <a:tc>
                  <a:txBody>
                    <a:bodyPr/>
                    <a:lstStyle/>
                    <a:p>
                      <a:r>
                        <a:rPr lang="pt-BR" sz="1500" dirty="0" err="1" smtClean="0">
                          <a:latin typeface="Futura"/>
                        </a:rPr>
                        <a:t>Un</a:t>
                      </a:r>
                      <a:r>
                        <a:rPr lang="pt-BR" sz="1500" baseline="0" dirty="0" smtClean="0">
                          <a:latin typeface="Futura"/>
                        </a:rPr>
                        <a:t> objeto </a:t>
                      </a:r>
                      <a:r>
                        <a:rPr lang="pt-BR" sz="1500" baseline="0" dirty="0" err="1" smtClean="0">
                          <a:latin typeface="Futura"/>
                        </a:rPr>
                        <a:t>poseído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err="1" smtClean="0">
                          <a:latin typeface="Futura"/>
                        </a:rPr>
                        <a:t>Varios</a:t>
                      </a:r>
                      <a:r>
                        <a:rPr lang="pt-BR" sz="1500" baseline="0" dirty="0" smtClean="0">
                          <a:latin typeface="Futura"/>
                        </a:rPr>
                        <a:t> objetos </a:t>
                      </a:r>
                      <a:r>
                        <a:rPr lang="pt-BR" sz="1500" baseline="0" dirty="0" err="1" smtClean="0">
                          <a:latin typeface="Futura"/>
                        </a:rPr>
                        <a:t>poseídos</a:t>
                      </a:r>
                      <a:endParaRPr lang="pt-BR" sz="1500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122796"/>
              </p:ext>
            </p:extLst>
          </p:nvPr>
        </p:nvGraphicFramePr>
        <p:xfrm>
          <a:off x="539552" y="2276872"/>
          <a:ext cx="8136900" cy="283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1"/>
                <a:gridCol w="1872208"/>
                <a:gridCol w="1080120"/>
                <a:gridCol w="1080120"/>
                <a:gridCol w="1080120"/>
                <a:gridCol w="1008111"/>
              </a:tblGrid>
              <a:tr h="440518">
                <a:tc>
                  <a:txBody>
                    <a:bodyPr/>
                    <a:lstStyle/>
                    <a:p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masc.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fem.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masc.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fem.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393369">
                <a:tc rowSpan="2"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Un</a:t>
                      </a:r>
                      <a:r>
                        <a:rPr lang="pt-BR" sz="1500" b="1" dirty="0" smtClean="0">
                          <a:latin typeface="Futura"/>
                        </a:rPr>
                        <a:t> solo </a:t>
                      </a:r>
                      <a:r>
                        <a:rPr lang="pt-BR" sz="1500" b="1" dirty="0" err="1" smtClean="0">
                          <a:latin typeface="Futura"/>
                        </a:rPr>
                        <a:t>poseedor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yo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mío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mía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míos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mías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39336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tú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tuyo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tuya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tuyos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tuyas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356920">
                <a:tc rowSpan="2"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Futura"/>
                        </a:rPr>
                        <a:t>Más</a:t>
                      </a:r>
                      <a:r>
                        <a:rPr lang="pt-BR" sz="1500" b="1" baseline="0" dirty="0" smtClean="0">
                          <a:latin typeface="Futura"/>
                        </a:rPr>
                        <a:t> de </a:t>
                      </a:r>
                      <a:r>
                        <a:rPr lang="pt-BR" sz="1500" b="1" baseline="0" dirty="0" err="1" smtClean="0">
                          <a:latin typeface="Futura"/>
                        </a:rPr>
                        <a:t>un</a:t>
                      </a:r>
                      <a:r>
                        <a:rPr lang="pt-BR" sz="1500" b="1" baseline="0" dirty="0" smtClean="0">
                          <a:latin typeface="Futura"/>
                        </a:rPr>
                        <a:t> </a:t>
                      </a:r>
                      <a:r>
                        <a:rPr lang="pt-BR" sz="1500" b="1" baseline="0" dirty="0" err="1" smtClean="0">
                          <a:latin typeface="Futura"/>
                        </a:rPr>
                        <a:t>poseedor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nosotros</a:t>
                      </a:r>
                      <a:r>
                        <a:rPr lang="pt-BR" sz="1500" b="1" dirty="0" smtClean="0">
                          <a:latin typeface="Futura"/>
                        </a:rPr>
                        <a:t>(as)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nuestro</a:t>
                      </a:r>
                      <a:endParaRPr lang="pt-BR" sz="1500" b="1" dirty="0" smtClean="0">
                        <a:latin typeface="Futura"/>
                      </a:endParaRPr>
                    </a:p>
                    <a:p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nuestra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nuestros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nuestras</a:t>
                      </a:r>
                      <a:endParaRPr lang="pt-BR" sz="1500" b="1" dirty="0" smtClean="0">
                        <a:latin typeface="Futura"/>
                      </a:endParaRPr>
                    </a:p>
                  </a:txBody>
                  <a:tcPr/>
                </a:tc>
              </a:tr>
              <a:tr h="4243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vosotros</a:t>
                      </a:r>
                      <a:r>
                        <a:rPr lang="pt-BR" sz="1500" b="1" dirty="0" smtClean="0">
                          <a:latin typeface="Futura"/>
                        </a:rPr>
                        <a:t>(as)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vuestro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vuestra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vuestrss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  <a:tr h="635836"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Un</a:t>
                      </a:r>
                      <a:r>
                        <a:rPr lang="pt-BR" sz="1500" b="1" dirty="0" smtClean="0">
                          <a:latin typeface="Futura"/>
                        </a:rPr>
                        <a:t> solo </a:t>
                      </a:r>
                      <a:r>
                        <a:rPr lang="pt-BR" sz="1500" b="1" dirty="0" err="1" smtClean="0">
                          <a:latin typeface="Futura"/>
                        </a:rPr>
                        <a:t>poseedor</a:t>
                      </a:r>
                      <a:r>
                        <a:rPr lang="pt-BR" sz="1500" b="1" dirty="0" smtClean="0">
                          <a:latin typeface="Futura"/>
                        </a:rPr>
                        <a:t> o </a:t>
                      </a:r>
                      <a:r>
                        <a:rPr lang="pt-BR" sz="1500" b="1" dirty="0" err="1" smtClean="0">
                          <a:latin typeface="Futura"/>
                        </a:rPr>
                        <a:t>varios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él</a:t>
                      </a:r>
                      <a:r>
                        <a:rPr lang="pt-BR" sz="1500" b="1" dirty="0" smtClean="0">
                          <a:latin typeface="Futura"/>
                        </a:rPr>
                        <a:t>/</a:t>
                      </a:r>
                      <a:r>
                        <a:rPr lang="pt-BR" sz="1500" b="1" dirty="0" err="1" smtClean="0">
                          <a:latin typeface="Futura"/>
                        </a:rPr>
                        <a:t>ella</a:t>
                      </a:r>
                      <a:r>
                        <a:rPr lang="pt-BR" sz="1500" b="1" dirty="0" smtClean="0">
                          <a:latin typeface="Futura"/>
                        </a:rPr>
                        <a:t>/</a:t>
                      </a:r>
                      <a:r>
                        <a:rPr lang="pt-BR" sz="1500" b="1" baseline="0" dirty="0" smtClean="0">
                          <a:latin typeface="Futura"/>
                        </a:rPr>
                        <a:t> </a:t>
                      </a:r>
                      <a:r>
                        <a:rPr lang="pt-BR" sz="1500" b="1" dirty="0" err="1" smtClean="0">
                          <a:latin typeface="Futura"/>
                        </a:rPr>
                        <a:t>usted</a:t>
                      </a:r>
                      <a:r>
                        <a:rPr lang="pt-BR" sz="1500" b="1" dirty="0" smtClean="0">
                          <a:latin typeface="Futura"/>
                        </a:rPr>
                        <a:t>/ </a:t>
                      </a:r>
                      <a:r>
                        <a:rPr lang="pt-BR" sz="1500" b="1" dirty="0" err="1" smtClean="0">
                          <a:latin typeface="Futura"/>
                        </a:rPr>
                        <a:t>ellos</a:t>
                      </a:r>
                      <a:r>
                        <a:rPr lang="pt-BR" sz="1500" b="1" dirty="0" smtClean="0">
                          <a:latin typeface="Futura"/>
                        </a:rPr>
                        <a:t>(as)/ </a:t>
                      </a:r>
                      <a:r>
                        <a:rPr lang="pt-BR" sz="1500" b="1" dirty="0" err="1" smtClean="0">
                          <a:latin typeface="Futura"/>
                        </a:rPr>
                        <a:t>ustedes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suyo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suya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suyos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b="1" dirty="0" err="1" smtClean="0">
                          <a:latin typeface="Futura"/>
                        </a:rPr>
                        <a:t>suyas</a:t>
                      </a:r>
                      <a:endParaRPr lang="pt-BR" sz="1500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CaixaDeTexto 8"/>
          <p:cNvSpPr txBox="1">
            <a:spLocks noChangeArrowheads="1"/>
          </p:cNvSpPr>
          <p:nvPr/>
        </p:nvSpPr>
        <p:spPr bwMode="auto">
          <a:xfrm>
            <a:off x="0" y="188640"/>
            <a:ext cx="9144000" cy="5539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Formas tónicas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Formas </a:t>
            </a: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átonas: anteceden directa o indirectamente al</a:t>
            </a: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sustantivo a que se refieren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385627"/>
              </p:ext>
            </p:extLst>
          </p:nvPr>
        </p:nvGraphicFramePr>
        <p:xfrm>
          <a:off x="323528" y="1926266"/>
          <a:ext cx="8496944" cy="3230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97095">
                <a:tc>
                  <a:txBody>
                    <a:bodyPr/>
                    <a:lstStyle/>
                    <a:p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Ejemplos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685396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antecede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sustantivo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Tu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accent1"/>
                          </a:solidFill>
                          <a:latin typeface="Futura"/>
                        </a:rPr>
                        <a:t>libro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está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silla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685396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antecede a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sustantivo</a:t>
                      </a:r>
                      <a:r>
                        <a:rPr lang="pt-BR" b="1" baseline="0" dirty="0" smtClean="0">
                          <a:latin typeface="Futura"/>
                        </a:rPr>
                        <a:t> antecedido de adjetivo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Nuestra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antigua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accent1"/>
                          </a:solidFill>
                          <a:latin typeface="Futura"/>
                        </a:rPr>
                        <a:t>casa</a:t>
                      </a:r>
                      <a:r>
                        <a:rPr lang="pt-BR" b="1" baseline="0" dirty="0" smtClean="0">
                          <a:latin typeface="Futura"/>
                        </a:rPr>
                        <a:t> está a venta.</a:t>
                      </a:r>
                    </a:p>
                  </a:txBody>
                  <a:tcPr/>
                </a:tc>
              </a:tr>
              <a:tr h="1189452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antecede a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adverbios</a:t>
                      </a:r>
                      <a:r>
                        <a:rPr lang="pt-BR" b="1" dirty="0" smtClean="0">
                          <a:latin typeface="Futura"/>
                        </a:rPr>
                        <a:t> más, </a:t>
                      </a:r>
                      <a:r>
                        <a:rPr lang="pt-BR" b="1" dirty="0" err="1" smtClean="0">
                          <a:latin typeface="Futura"/>
                        </a:rPr>
                        <a:t>mejor</a:t>
                      </a:r>
                      <a:r>
                        <a:rPr lang="pt-BR" b="1" dirty="0" smtClean="0">
                          <a:latin typeface="Futura"/>
                        </a:rPr>
                        <a:t> y </a:t>
                      </a:r>
                      <a:r>
                        <a:rPr lang="pt-BR" b="1" dirty="0" err="1" smtClean="0">
                          <a:latin typeface="Futura"/>
                        </a:rPr>
                        <a:t>peor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Que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tus</a:t>
                      </a:r>
                      <a:r>
                        <a:rPr lang="pt-BR" b="1" baseline="0" dirty="0" smtClean="0">
                          <a:latin typeface="Futura"/>
                        </a:rPr>
                        <a:t> más lindos </a:t>
                      </a:r>
                      <a:r>
                        <a:rPr lang="pt-BR" b="1" baseline="0" dirty="0" err="1" smtClean="0">
                          <a:solidFill>
                            <a:schemeClr val="accent1"/>
                          </a:solidFill>
                          <a:latin typeface="Futura"/>
                        </a:rPr>
                        <a:t>sueños</a:t>
                      </a:r>
                      <a:r>
                        <a:rPr lang="pt-BR" b="1" baseline="0" dirty="0" smtClean="0">
                          <a:latin typeface="Futura"/>
                        </a:rPr>
                        <a:t> se </a:t>
                      </a:r>
                      <a:r>
                        <a:rPr lang="pt-BR" b="1" baseline="0" dirty="0" err="1" smtClean="0">
                          <a:latin typeface="Futura"/>
                        </a:rPr>
                        <a:t>conviertan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realidad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>
                          <a:latin typeface="Futura"/>
                        </a:rPr>
                        <a:t>Es 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mi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mejor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accent1"/>
                          </a:solidFill>
                          <a:latin typeface="Futura"/>
                        </a:rPr>
                        <a:t>amigo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Fue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mi </a:t>
                      </a:r>
                      <a:r>
                        <a:rPr lang="pt-BR" b="1" baseline="0" dirty="0" err="1" smtClean="0">
                          <a:latin typeface="Futura"/>
                        </a:rPr>
                        <a:t>peor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accent1"/>
                          </a:solidFill>
                          <a:latin typeface="Futura"/>
                        </a:rPr>
                        <a:t>año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</a:p>
                    <a:p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Formas tónicas: aparecen </a:t>
            </a: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pospuestas</a:t>
            </a:r>
          </a:p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o </a:t>
            </a:r>
            <a:r>
              <a:rPr lang="es-ES_tradnl" sz="3000" b="1" dirty="0" err="1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independentes</a:t>
            </a:r>
            <a:r>
              <a:rPr lang="es-ES_tradnl" sz="3000" b="1" dirty="0" smtClean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 del sustantivo a que se refieren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276783"/>
              </p:ext>
            </p:extLst>
          </p:nvPr>
        </p:nvGraphicFramePr>
        <p:xfrm>
          <a:off x="323528" y="1628800"/>
          <a:ext cx="8496944" cy="379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97095">
                <a:tc>
                  <a:txBody>
                    <a:bodyPr/>
                    <a:lstStyle/>
                    <a:p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Ejemplos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480361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pospuesta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sustantivo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accent1"/>
                          </a:solidFill>
                          <a:latin typeface="Futura"/>
                        </a:rPr>
                        <a:t>libro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suyo</a:t>
                      </a:r>
                      <a:r>
                        <a:rPr lang="pt-BR" b="1" baseline="0" dirty="0" smtClean="0">
                          <a:latin typeface="Futura"/>
                        </a:rPr>
                        <a:t> está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silla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443037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pospuesta</a:t>
                      </a:r>
                      <a:r>
                        <a:rPr lang="pt-BR" b="1" dirty="0" smtClean="0">
                          <a:latin typeface="Futura"/>
                        </a:rPr>
                        <a:t> a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baseline="0" dirty="0" smtClean="0">
                          <a:latin typeface="Futura"/>
                        </a:rPr>
                        <a:t> verbo/ </a:t>
                      </a:r>
                      <a:r>
                        <a:rPr lang="pt-BR" b="1" baseline="0" dirty="0" err="1" smtClean="0">
                          <a:latin typeface="Futura"/>
                        </a:rPr>
                        <a:t>conjunción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El </a:t>
                      </a:r>
                      <a:r>
                        <a:rPr lang="pt-BR" b="1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Futura"/>
                        </a:rPr>
                        <a:t>libro</a:t>
                      </a:r>
                      <a:r>
                        <a:rPr lang="pt-BR" b="1" dirty="0" smtClean="0">
                          <a:latin typeface="Futura"/>
                        </a:rPr>
                        <a:t> no </a:t>
                      </a:r>
                      <a:r>
                        <a:rPr lang="pt-BR" b="1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es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mío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  <a:latin typeface="Futura"/>
                        </a:rPr>
                        <a:t>sino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tuyo</a:t>
                      </a:r>
                      <a:r>
                        <a:rPr lang="pt-BR" b="1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477721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pospuesta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latin typeface="Futura"/>
                        </a:rPr>
                        <a:t>a </a:t>
                      </a:r>
                      <a:r>
                        <a:rPr lang="pt-BR" b="1" dirty="0" err="1" smtClean="0">
                          <a:latin typeface="Futura"/>
                        </a:rPr>
                        <a:t>un</a:t>
                      </a:r>
                      <a:r>
                        <a:rPr lang="pt-BR" b="1" dirty="0" smtClean="0">
                          <a:latin typeface="Futura"/>
                        </a:rPr>
                        <a:t> artículo definido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¿</a:t>
                      </a:r>
                      <a:r>
                        <a:rPr lang="pt-BR" b="1" dirty="0" err="1" smtClean="0">
                          <a:latin typeface="Futura"/>
                        </a:rPr>
                        <a:t>Esos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Futura"/>
                        </a:rPr>
                        <a:t>libros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son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nuestros</a:t>
                      </a:r>
                      <a:r>
                        <a:rPr lang="pt-BR" b="1" baseline="0" dirty="0" smtClean="0">
                          <a:latin typeface="Futura"/>
                        </a:rPr>
                        <a:t>?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656421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pospuesta</a:t>
                      </a:r>
                      <a:r>
                        <a:rPr lang="pt-BR" b="1" dirty="0" smtClean="0">
                          <a:latin typeface="Futura"/>
                        </a:rPr>
                        <a:t> a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adverbios</a:t>
                      </a:r>
                      <a:r>
                        <a:rPr lang="pt-BR" b="1" dirty="0" smtClean="0">
                          <a:latin typeface="Futura"/>
                        </a:rPr>
                        <a:t> más, menos </a:t>
                      </a:r>
                      <a:r>
                        <a:rPr lang="pt-BR" b="1" dirty="0" smtClean="0">
                          <a:latin typeface="Futura"/>
                        </a:rPr>
                        <a:t>o </a:t>
                      </a:r>
                      <a:r>
                        <a:rPr lang="pt-BR" b="1" dirty="0" err="1" smtClean="0">
                          <a:latin typeface="Futura"/>
                        </a:rPr>
                        <a:t>muy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Esa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Futura"/>
                        </a:rPr>
                        <a:t>victoria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más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mía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691105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pospuesta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latin typeface="Futura"/>
                        </a:rPr>
                        <a:t>al </a:t>
                      </a:r>
                      <a:r>
                        <a:rPr lang="pt-BR" b="1" dirty="0" smtClean="0">
                          <a:latin typeface="Futura"/>
                        </a:rPr>
                        <a:t>artículo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(</a:t>
                      </a:r>
                      <a:r>
                        <a:rPr lang="pt-BR" b="1" baseline="0" dirty="0" err="1" smtClean="0"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+ </a:t>
                      </a:r>
                      <a:r>
                        <a:rPr lang="pt-BR" b="1" baseline="0" dirty="0" err="1" smtClean="0">
                          <a:latin typeface="Futura"/>
                        </a:rPr>
                        <a:t>posesivo</a:t>
                      </a:r>
                      <a:r>
                        <a:rPr lang="pt-BR" b="1" baseline="0" dirty="0" smtClean="0">
                          <a:latin typeface="Futura"/>
                        </a:rPr>
                        <a:t> tónico = valor enfático)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mío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es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informática.</a:t>
                      </a:r>
                      <a:r>
                        <a:rPr lang="pt-BR" b="1" baseline="0" dirty="0" smtClean="0">
                          <a:latin typeface="Futura"/>
                        </a:rPr>
                        <a:t> (mi </a:t>
                      </a:r>
                      <a:r>
                        <a:rPr lang="pt-BR" b="1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Futura"/>
                        </a:rPr>
                        <a:t>especialidad</a:t>
                      </a:r>
                      <a:r>
                        <a:rPr lang="pt-BR" b="1" baseline="0" dirty="0" smtClean="0">
                          <a:latin typeface="Futura"/>
                        </a:rPr>
                        <a:t>)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aislada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-¿De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quién</a:t>
                      </a:r>
                      <a:r>
                        <a:rPr lang="pt-BR" b="1" baseline="0" dirty="0" smtClean="0">
                          <a:latin typeface="Futura"/>
                        </a:rPr>
                        <a:t> es este libro?</a:t>
                      </a:r>
                    </a:p>
                    <a:p>
                      <a:r>
                        <a:rPr lang="pt-BR" b="1" baseline="0" dirty="0" smtClean="0">
                          <a:latin typeface="Futura"/>
                        </a:rPr>
                        <a:t>- 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Mío</a:t>
                      </a:r>
                      <a:r>
                        <a:rPr lang="pt-BR" b="1" baseline="0" dirty="0" smtClean="0">
                          <a:latin typeface="Futura"/>
                        </a:rPr>
                        <a:t>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52937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2765</TotalTime>
  <Words>521</Words>
  <Application>Microsoft Office PowerPoint</Application>
  <PresentationFormat>Apresentação na tela (4:3)</PresentationFormat>
  <Paragraphs>168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Candara</vt:lpstr>
      <vt:lpstr>Futura</vt:lpstr>
      <vt:lpstr>Geneva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EDITORA</cp:lastModifiedBy>
  <cp:revision>297</cp:revision>
  <dcterms:created xsi:type="dcterms:W3CDTF">2013-01-08T22:47:55Z</dcterms:created>
  <dcterms:modified xsi:type="dcterms:W3CDTF">2014-06-01T23:26:11Z</dcterms:modified>
</cp:coreProperties>
</file>