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95" r:id="rId3"/>
    <p:sldId id="316" r:id="rId4"/>
    <p:sldId id="317" r:id="rId5"/>
    <p:sldId id="297" r:id="rId6"/>
    <p:sldId id="266" r:id="rId7"/>
    <p:sldId id="329" r:id="rId8"/>
    <p:sldId id="304" r:id="rId9"/>
    <p:sldId id="31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1" r:id="rId20"/>
    <p:sldId id="330" r:id="rId21"/>
    <p:sldId id="280" r:id="rId22"/>
    <p:sldId id="296" r:id="rId23"/>
    <p:sldId id="264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9"/>
    <a:srgbClr val="FFFFFF"/>
    <a:srgbClr val="FF9900"/>
    <a:srgbClr val="FFFF99"/>
    <a:srgbClr val="FF00FF"/>
    <a:srgbClr val="FFDDFF"/>
    <a:srgbClr val="FFCCFF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69" autoAdjust="0"/>
  </p:normalViewPr>
  <p:slideViewPr>
    <p:cSldViewPr>
      <p:cViewPr varScale="1">
        <p:scale>
          <a:sx n="54" d="100"/>
          <a:sy n="54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30A955-4921-40C9-9789-A2D184F2CF49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11CA67-E9A1-432E-BBE1-8B40723DC0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847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BR" smtClean="0">
                <a:ea typeface="Geneva" pitchFamily="124" charset="-128"/>
              </a:rPr>
              <a:t>Esta presentación en power point la podrás, de acuerdo con el currículum de cada grupo, trabajar vía cañón, televisión o pizarra digital interactiva. Esperamos que te sea muy útil.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E6AAA-6A07-4949-96F9-A745CF7E41FD}" type="slidenum">
              <a:rPr lang="pt-BR" smtClean="0"/>
              <a:pPr/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26580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1D550-44FC-4860-99C1-42890705A5DA}" type="slidenum">
              <a:rPr lang="pt-BR" smtClean="0"/>
              <a:pPr/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72730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Propón</a:t>
            </a:r>
            <a:r>
              <a:rPr lang="pt-BR" dirty="0" smtClean="0"/>
              <a:t> a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alumnos</a:t>
            </a:r>
            <a:r>
              <a:rPr lang="pt-BR" dirty="0" smtClean="0"/>
              <a:t> una </a:t>
            </a:r>
            <a:r>
              <a:rPr lang="pt-BR" dirty="0" err="1" smtClean="0"/>
              <a:t>práctica</a:t>
            </a:r>
            <a:r>
              <a:rPr lang="pt-BR" dirty="0" smtClean="0"/>
              <a:t> antes de la </a:t>
            </a:r>
            <a:r>
              <a:rPr lang="pt-BR" dirty="0" err="1" smtClean="0"/>
              <a:t>competición</a:t>
            </a:r>
            <a:r>
              <a:rPr lang="pt-BR" dirty="0" smtClean="0"/>
              <a:t>.</a:t>
            </a:r>
            <a:r>
              <a:rPr lang="pt-BR" baseline="0" dirty="0" smtClean="0"/>
              <a:t> </a:t>
            </a:r>
            <a:r>
              <a:rPr lang="pt-BR" dirty="0" err="1" smtClean="0"/>
              <a:t>Pídeles</a:t>
            </a:r>
            <a:r>
              <a:rPr lang="pt-BR" baseline="0" dirty="0" smtClean="0"/>
              <a:t> que </a:t>
            </a:r>
            <a:r>
              <a:rPr lang="pt-BR" baseline="0" dirty="0" err="1" smtClean="0"/>
              <a:t>inserten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los</a:t>
            </a:r>
            <a:r>
              <a:rPr lang="pt-BR" baseline="0" dirty="0" smtClean="0"/>
              <a:t> signos de </a:t>
            </a:r>
            <a:r>
              <a:rPr lang="pt-BR" baseline="0" dirty="0" err="1" smtClean="0"/>
              <a:t>puntuación</a:t>
            </a:r>
            <a:r>
              <a:rPr lang="pt-BR" baseline="0" dirty="0" smtClean="0"/>
              <a:t> en </a:t>
            </a:r>
            <a:r>
              <a:rPr lang="pt-BR" baseline="0" dirty="0" err="1" smtClean="0"/>
              <a:t>las</a:t>
            </a:r>
            <a:r>
              <a:rPr lang="pt-BR" baseline="0" dirty="0" smtClean="0"/>
              <a:t> frases dadas. </a:t>
            </a:r>
            <a:r>
              <a:rPr lang="pt-BR" baseline="0" dirty="0" err="1" smtClean="0"/>
              <a:t>Pídeles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además</a:t>
            </a:r>
            <a:r>
              <a:rPr lang="pt-BR" baseline="0" dirty="0" smtClean="0"/>
              <a:t>, que </a:t>
            </a:r>
            <a:r>
              <a:rPr lang="pt-BR" baseline="0" dirty="0" err="1" smtClean="0"/>
              <a:t>piensen</a:t>
            </a:r>
            <a:r>
              <a:rPr lang="pt-BR" baseline="0" dirty="0" smtClean="0"/>
              <a:t> en más de una </a:t>
            </a:r>
            <a:r>
              <a:rPr lang="pt-BR" baseline="0" dirty="0" err="1" smtClean="0"/>
              <a:t>posibilidad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entonación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Por </a:t>
            </a:r>
            <a:r>
              <a:rPr lang="pt-BR" baseline="0" dirty="0" err="1" smtClean="0"/>
              <a:t>ejemplo</a:t>
            </a:r>
            <a:r>
              <a:rPr lang="pt-BR" baseline="0" dirty="0" smtClean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Futura"/>
              </a:rPr>
              <a:t>Si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hombre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supiera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valor que </a:t>
            </a:r>
            <a:r>
              <a:rPr lang="pt-BR" sz="1200" dirty="0" err="1" smtClean="0">
                <a:latin typeface="Futura"/>
              </a:rPr>
              <a:t>tiene</a:t>
            </a:r>
            <a:r>
              <a:rPr lang="pt-BR" sz="1200" dirty="0" smtClean="0">
                <a:latin typeface="Futura"/>
              </a:rPr>
              <a:t>, realmente la </a:t>
            </a:r>
            <a:r>
              <a:rPr lang="pt-BR" sz="1200" dirty="0" err="1" smtClean="0">
                <a:latin typeface="Futura"/>
              </a:rPr>
              <a:t>mujer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andaría</a:t>
            </a:r>
            <a:r>
              <a:rPr lang="pt-BR" sz="1200" dirty="0" smtClean="0">
                <a:latin typeface="Futura"/>
              </a:rPr>
              <a:t> a </a:t>
            </a:r>
            <a:r>
              <a:rPr lang="pt-BR" sz="1200" dirty="0" err="1" smtClean="0">
                <a:latin typeface="Futura"/>
              </a:rPr>
              <a:t>cuatro</a:t>
            </a:r>
            <a:r>
              <a:rPr lang="pt-BR" sz="1200" dirty="0" smtClean="0">
                <a:latin typeface="Futura"/>
              </a:rPr>
              <a:t> patas en </a:t>
            </a:r>
            <a:r>
              <a:rPr lang="pt-BR" sz="1200" dirty="0" err="1" smtClean="0">
                <a:latin typeface="Futura"/>
              </a:rPr>
              <a:t>su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búsqueda</a:t>
            </a:r>
            <a:r>
              <a:rPr lang="pt-BR" sz="1200" dirty="0" smtClean="0">
                <a:latin typeface="Futura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Futura"/>
              </a:rPr>
              <a:t>Si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hombre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supiera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valor que </a:t>
            </a:r>
            <a:r>
              <a:rPr lang="pt-BR" sz="1200" dirty="0" err="1" smtClean="0">
                <a:latin typeface="Futura"/>
              </a:rPr>
              <a:t>tiene</a:t>
            </a:r>
            <a:r>
              <a:rPr lang="pt-BR" sz="1200" dirty="0" smtClean="0">
                <a:latin typeface="Futura"/>
              </a:rPr>
              <a:t> realmente, la </a:t>
            </a:r>
            <a:r>
              <a:rPr lang="pt-BR" sz="1200" dirty="0" err="1" smtClean="0">
                <a:latin typeface="Futura"/>
              </a:rPr>
              <a:t>mujer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andaría</a:t>
            </a:r>
            <a:r>
              <a:rPr lang="pt-BR" sz="1200" dirty="0" smtClean="0">
                <a:latin typeface="Futura"/>
              </a:rPr>
              <a:t> a </a:t>
            </a:r>
            <a:r>
              <a:rPr lang="pt-BR" sz="1200" dirty="0" err="1" smtClean="0">
                <a:latin typeface="Futura"/>
              </a:rPr>
              <a:t>cuatro</a:t>
            </a:r>
            <a:r>
              <a:rPr lang="pt-BR" sz="1200" dirty="0" smtClean="0">
                <a:latin typeface="Futura"/>
              </a:rPr>
              <a:t> patas en </a:t>
            </a:r>
            <a:r>
              <a:rPr lang="pt-BR" sz="1200" dirty="0" err="1" smtClean="0">
                <a:latin typeface="Futura"/>
              </a:rPr>
              <a:t>su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búsqueda</a:t>
            </a:r>
            <a:r>
              <a:rPr lang="pt-BR" sz="1200" dirty="0" smtClean="0">
                <a:latin typeface="Futura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Futura"/>
              </a:rPr>
              <a:t>Si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hombre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supiera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valor que </a:t>
            </a:r>
            <a:r>
              <a:rPr lang="pt-BR" sz="1200" dirty="0" err="1" smtClean="0">
                <a:latin typeface="Futura"/>
              </a:rPr>
              <a:t>tiene</a:t>
            </a:r>
            <a:r>
              <a:rPr lang="pt-BR" sz="1200" dirty="0" smtClean="0">
                <a:latin typeface="Futura"/>
              </a:rPr>
              <a:t> realmente la </a:t>
            </a:r>
            <a:r>
              <a:rPr lang="pt-BR" sz="1200" dirty="0" err="1" smtClean="0">
                <a:latin typeface="Futura"/>
              </a:rPr>
              <a:t>mujer</a:t>
            </a:r>
            <a:r>
              <a:rPr lang="pt-BR" sz="1200" dirty="0" smtClean="0">
                <a:latin typeface="Futura"/>
              </a:rPr>
              <a:t>, </a:t>
            </a:r>
            <a:r>
              <a:rPr lang="pt-BR" sz="1200" dirty="0" err="1" smtClean="0">
                <a:latin typeface="Futura"/>
              </a:rPr>
              <a:t>andaría</a:t>
            </a:r>
            <a:r>
              <a:rPr lang="pt-BR" sz="1200" dirty="0" smtClean="0">
                <a:latin typeface="Futura"/>
              </a:rPr>
              <a:t> a </a:t>
            </a:r>
            <a:r>
              <a:rPr lang="pt-BR" sz="1200" dirty="0" err="1" smtClean="0">
                <a:latin typeface="Futura"/>
              </a:rPr>
              <a:t>cuatro</a:t>
            </a:r>
            <a:r>
              <a:rPr lang="pt-BR" sz="1200" dirty="0" smtClean="0">
                <a:latin typeface="Futura"/>
              </a:rPr>
              <a:t> patas en </a:t>
            </a:r>
            <a:r>
              <a:rPr lang="pt-BR" sz="1200" dirty="0" err="1" smtClean="0">
                <a:latin typeface="Futura"/>
              </a:rPr>
              <a:t>su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búsqueda</a:t>
            </a:r>
            <a:r>
              <a:rPr lang="pt-BR" sz="1200" dirty="0" smtClean="0">
                <a:latin typeface="Futura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Futura"/>
              </a:rPr>
              <a:t>Si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hombre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supiera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valor que </a:t>
            </a:r>
            <a:r>
              <a:rPr lang="pt-BR" sz="1200" dirty="0" err="1" smtClean="0">
                <a:latin typeface="Futura"/>
              </a:rPr>
              <a:t>tiene</a:t>
            </a:r>
            <a:r>
              <a:rPr lang="pt-BR" sz="1200" dirty="0" smtClean="0">
                <a:latin typeface="Futura"/>
              </a:rPr>
              <a:t> realmente la </a:t>
            </a:r>
            <a:r>
              <a:rPr lang="pt-BR" sz="1200" dirty="0" err="1" smtClean="0">
                <a:latin typeface="Futura"/>
              </a:rPr>
              <a:t>mujer</a:t>
            </a:r>
            <a:r>
              <a:rPr lang="pt-BR" sz="1200" dirty="0" smtClean="0">
                <a:latin typeface="Futura"/>
              </a:rPr>
              <a:t>,  ¡</a:t>
            </a:r>
            <a:r>
              <a:rPr lang="pt-BR" sz="1200" dirty="0" err="1" smtClean="0">
                <a:latin typeface="Futura"/>
              </a:rPr>
              <a:t>andaría</a:t>
            </a:r>
            <a:r>
              <a:rPr lang="pt-BR" sz="1200" dirty="0" smtClean="0">
                <a:latin typeface="Futura"/>
              </a:rPr>
              <a:t> a </a:t>
            </a:r>
            <a:r>
              <a:rPr lang="pt-BR" sz="1200" dirty="0" err="1" smtClean="0">
                <a:latin typeface="Futura"/>
              </a:rPr>
              <a:t>cuatro</a:t>
            </a:r>
            <a:r>
              <a:rPr lang="pt-BR" sz="1200" dirty="0" smtClean="0">
                <a:latin typeface="Futura"/>
              </a:rPr>
              <a:t> patas en </a:t>
            </a:r>
            <a:r>
              <a:rPr lang="pt-BR" sz="1200" dirty="0" err="1" smtClean="0">
                <a:latin typeface="Futura"/>
              </a:rPr>
              <a:t>su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búsqueda</a:t>
            </a:r>
            <a:r>
              <a:rPr lang="pt-BR" sz="1200" dirty="0" smtClean="0">
                <a:latin typeface="Futura"/>
              </a:rPr>
              <a:t>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Futura"/>
              </a:rPr>
              <a:t>Si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hombre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supiera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el</a:t>
            </a:r>
            <a:r>
              <a:rPr lang="pt-BR" sz="1200" dirty="0" smtClean="0">
                <a:latin typeface="Futura"/>
              </a:rPr>
              <a:t> valor que </a:t>
            </a:r>
            <a:r>
              <a:rPr lang="pt-BR" sz="1200" dirty="0" err="1" smtClean="0">
                <a:latin typeface="Futura"/>
              </a:rPr>
              <a:t>tiene</a:t>
            </a:r>
            <a:r>
              <a:rPr lang="pt-BR" sz="1200" dirty="0" smtClean="0">
                <a:latin typeface="Futura"/>
              </a:rPr>
              <a:t>, ¿realmente la </a:t>
            </a:r>
            <a:r>
              <a:rPr lang="pt-BR" sz="1200" dirty="0" err="1" smtClean="0">
                <a:latin typeface="Futura"/>
              </a:rPr>
              <a:t>mujer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andaría</a:t>
            </a:r>
            <a:r>
              <a:rPr lang="pt-BR" sz="1200" dirty="0" smtClean="0">
                <a:latin typeface="Futura"/>
              </a:rPr>
              <a:t> a </a:t>
            </a:r>
            <a:r>
              <a:rPr lang="pt-BR" sz="1200" dirty="0" err="1" smtClean="0">
                <a:latin typeface="Futura"/>
              </a:rPr>
              <a:t>cuatro</a:t>
            </a:r>
            <a:r>
              <a:rPr lang="pt-BR" sz="1200" dirty="0" smtClean="0">
                <a:latin typeface="Futura"/>
              </a:rPr>
              <a:t> patas en </a:t>
            </a:r>
            <a:r>
              <a:rPr lang="pt-BR" sz="1200" dirty="0" err="1" smtClean="0">
                <a:latin typeface="Futura"/>
              </a:rPr>
              <a:t>su</a:t>
            </a:r>
            <a:r>
              <a:rPr lang="pt-BR" sz="1200" dirty="0" smtClean="0">
                <a:latin typeface="Futura"/>
              </a:rPr>
              <a:t> </a:t>
            </a:r>
            <a:r>
              <a:rPr lang="pt-BR" sz="1200" dirty="0" err="1" smtClean="0">
                <a:latin typeface="Futura"/>
              </a:rPr>
              <a:t>búsqueda</a:t>
            </a:r>
            <a:r>
              <a:rPr lang="pt-BR" sz="1200" dirty="0" smtClean="0">
                <a:latin typeface="Futura"/>
              </a:rPr>
              <a:t>?</a:t>
            </a:r>
          </a:p>
          <a:p>
            <a:endParaRPr lang="pt-BR" dirty="0" smtClean="0"/>
          </a:p>
          <a:p>
            <a:r>
              <a:rPr lang="pt-BR" dirty="0" smtClean="0"/>
              <a:t>Si te parece </a:t>
            </a:r>
            <a:r>
              <a:rPr lang="pt-BR" dirty="0" err="1" smtClean="0"/>
              <a:t>mejor</a:t>
            </a:r>
            <a:r>
              <a:rPr lang="pt-BR" dirty="0" smtClean="0"/>
              <a:t> una </a:t>
            </a:r>
            <a:r>
              <a:rPr lang="pt-BR" dirty="0" err="1" smtClean="0"/>
              <a:t>práctica</a:t>
            </a:r>
            <a:r>
              <a:rPr lang="pt-BR" dirty="0" smtClean="0"/>
              <a:t> audiovisual, utiliza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disponible</a:t>
            </a:r>
            <a:r>
              <a:rPr lang="pt-BR" baseline="0" dirty="0" smtClean="0"/>
              <a:t> en esta página:</a:t>
            </a:r>
            <a:endParaRPr lang="pt-BR" dirty="0" smtClean="0"/>
          </a:p>
          <a:p>
            <a:r>
              <a:rPr lang="pt-BR" dirty="0" smtClean="0"/>
              <a:t>http://educacion.practicopedia.lainformacion.com/lengua-y-literatura/como-utilizar-los-signos-de-puntuacion-2620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proponer</a:t>
            </a:r>
            <a:r>
              <a:rPr lang="pt-BR" dirty="0" smtClean="0"/>
              <a:t> una </a:t>
            </a:r>
            <a:r>
              <a:rPr lang="pt-BR" dirty="0" err="1" smtClean="0"/>
              <a:t>práctica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Muestra</a:t>
            </a:r>
            <a:r>
              <a:rPr lang="pt-BR" dirty="0" smtClean="0"/>
              <a:t> la carta </a:t>
            </a:r>
            <a:r>
              <a:rPr lang="pt-BR" dirty="0" err="1" smtClean="0"/>
              <a:t>sin</a:t>
            </a:r>
            <a:r>
              <a:rPr lang="pt-BR" dirty="0" smtClean="0"/>
              <a:t> </a:t>
            </a:r>
            <a:r>
              <a:rPr lang="pt-BR" dirty="0" err="1" smtClean="0"/>
              <a:t>puntuación</a:t>
            </a:r>
            <a:r>
              <a:rPr lang="pt-BR" baseline="0" dirty="0" smtClean="0"/>
              <a:t> y, antes de seguir </a:t>
            </a:r>
            <a:r>
              <a:rPr lang="pt-BR" baseline="0" dirty="0" err="1" smtClean="0"/>
              <a:t>con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video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pide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los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alumnos</a:t>
            </a:r>
            <a:r>
              <a:rPr lang="pt-BR" baseline="0" dirty="0" smtClean="0"/>
              <a:t> que </a:t>
            </a:r>
            <a:r>
              <a:rPr lang="pt-BR" baseline="0" dirty="0" err="1" smtClean="0"/>
              <a:t>inserten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los</a:t>
            </a:r>
            <a:r>
              <a:rPr lang="pt-BR" baseline="0" dirty="0" smtClean="0"/>
              <a:t> signos. </a:t>
            </a:r>
            <a:r>
              <a:rPr lang="pt-BR" baseline="0" dirty="0" err="1" smtClean="0"/>
              <a:t>Luego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sigue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el</a:t>
            </a:r>
            <a:r>
              <a:rPr lang="pt-BR" baseline="0" dirty="0" smtClean="0"/>
              <a:t> visionado para que </a:t>
            </a:r>
            <a:r>
              <a:rPr lang="pt-BR" baseline="0" dirty="0" err="1" smtClean="0"/>
              <a:t>comprueben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sus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respuestas</a:t>
            </a:r>
            <a:r>
              <a:rPr lang="pt-BR" baseline="0" dirty="0" smtClean="0"/>
              <a:t>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1CA67-E9A1-432E-BBE1-8B40723DC03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3DF0BD-4D14-49CA-8F7C-DA158529FB0F}" type="slidenum">
              <a:rPr lang="pt-BR" smtClean="0"/>
              <a:pPr/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32583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1D550-44FC-4860-99C1-42890705A5DA}" type="slidenum">
              <a:rPr lang="pt-BR" smtClean="0"/>
              <a:pPr/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72730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Propón a los alumnos una competición. Habrá dos grupos.</a:t>
            </a:r>
          </a:p>
          <a:p>
            <a:r>
              <a:rPr lang="es-ES" dirty="0" smtClean="0">
                <a:ea typeface="Geneva" pitchFamily="124" charset="-128"/>
              </a:rPr>
              <a:t>Cada grupo escribirá en una hoja frases sin signos de puntuación para que el otro grupo complete.</a:t>
            </a: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Determina cuánto tiempo tienen para esta etapa y si pueden consultar sus libros, diccionario o notas.</a:t>
            </a: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Cambian las hojas entre los grupos para la corrección y luego otra vez para la validación de los puntos.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20708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smtClean="0">
              <a:ea typeface="Geneva" pitchFamily="124" charset="-128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83B60-0CF7-4A40-8B27-24C8B0FB41C4}" type="slidenum">
              <a:rPr lang="pt-BR" smtClean="0"/>
              <a:pPr/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83398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856F7-A8EC-4AAC-9901-89054176775D}" type="slidenum">
              <a:rPr lang="pt-BR" smtClean="0"/>
              <a:pPr/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26548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856F7-A8EC-4AAC-9901-89054176775D}" type="slidenum">
              <a:rPr lang="pt-BR" smtClean="0"/>
              <a:pPr/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87458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5B851-D769-4B7A-8483-F4C0C1660E4C}" type="slidenum">
              <a:rPr lang="pt-BR" smtClean="0"/>
              <a:pPr/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97777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CE0F14-328B-419E-986E-FF59227B7E9E}" type="slidenum">
              <a:rPr lang="pt-BR" smtClean="0"/>
              <a:pPr/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6670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AF6B5-24CA-40F7-AD8E-8EAB0DC2A32F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546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BC68-85D9-4C06-A722-D00AFFC2AD38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52C4-3392-4F60-B333-86AC387BE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83EF-EBBC-43FC-81DC-B3DE98A66BA5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A6E7-E443-46BE-A793-A3A240A92B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C38-3EC2-4BAA-93BB-A3B2F516A851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D578-FD1B-4098-B308-0311AE61A4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7A37-9488-4F8D-BADC-C2E0FF38C886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2202-9139-4C2B-8B81-C12D1D9FD9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F51D-0B4D-4E19-9C35-74FED07EE01C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3B27-E750-4594-A36C-E5675BEFD9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211-7094-447D-9481-60C0E1E53739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827E-1C0C-4889-9D64-A8AD1B98CE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EF4E-842D-4611-B0DF-9CD2ABE93EA1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868B-0E0B-4C06-B1D7-01A2BC056A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E050-2595-46C2-9A76-F44B374E0731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6B62-32D9-47FF-B819-E8374E1274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222E-4AE8-4DA2-8DAE-140589F8DCC5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882F-3C46-4DE2-BB8B-DE0647EDD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D478-F5DD-43EB-8422-B93AD4DDEF36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7049-F7D7-43C3-920F-7CB78EFA7B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B3BC-22D7-4AE6-B046-88D4A98B7AAD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D44C-30B0-476C-B8E0-44C9691408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513E66-66F9-43EA-B900-564CEE27C45E}" type="datetimeFigureOut">
              <a:rPr lang="pt-BR"/>
              <a:pPr>
                <a:defRPr/>
              </a:pPr>
              <a:t>05/05/2014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9E2D72-7956-4B80-A28B-C1D80910C3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n 6" descr="PPT_Boletin santillan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pais.com/elpais/portada_america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029" name="CaixaDeTexto 3"/>
          <p:cNvSpPr txBox="1">
            <a:spLocks noChangeArrowheads="1"/>
          </p:cNvSpPr>
          <p:nvPr/>
        </p:nvSpPr>
        <p:spPr bwMode="auto">
          <a:xfrm>
            <a:off x="539552" y="2348880"/>
            <a:ext cx="8001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500" b="1" dirty="0" smtClean="0">
                <a:solidFill>
                  <a:srgbClr val="E60049"/>
                </a:solidFill>
                <a:latin typeface="Futura" charset="0"/>
              </a:rPr>
              <a:t>SIGNOS DE PUNTUACIÓN</a:t>
            </a:r>
            <a:endParaRPr lang="pt-BR" sz="2000" b="1" dirty="0">
              <a:solidFill>
                <a:srgbClr val="E60049"/>
              </a:solidFill>
              <a:latin typeface="Futur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el punto y coma 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(;)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124744"/>
            <a:ext cx="8496944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5. </a:t>
            </a:r>
            <a:r>
              <a:rPr lang="es-ES" sz="3000" b="1" u="sng" dirty="0" smtClean="0">
                <a:latin typeface="Futura"/>
              </a:rPr>
              <a:t>Punto y coma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</a:t>
            </a:r>
            <a:r>
              <a:rPr lang="es-ES" sz="3000" b="1" dirty="0" smtClean="0">
                <a:latin typeface="Futura"/>
              </a:rPr>
              <a:t>Indica </a:t>
            </a:r>
            <a:r>
              <a:rPr lang="es-ES" sz="3000" b="1" dirty="0" smtClean="0">
                <a:latin typeface="Futura"/>
              </a:rPr>
              <a:t>en la oración una pausa más larga que la señalada por la coma y más corta que la señalada por el punto.</a:t>
            </a:r>
          </a:p>
          <a:p>
            <a:pPr>
              <a:buFontTx/>
              <a:buChar char="-"/>
            </a:pPr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Murió en México, donde soñó, y adonde transportó los sueños de </a:t>
            </a:r>
            <a:r>
              <a:rPr lang="es-ES" sz="3000" dirty="0" err="1" smtClean="0">
                <a:latin typeface="Futura"/>
              </a:rPr>
              <a:t>Aracataca</a:t>
            </a:r>
            <a:r>
              <a:rPr lang="es-ES" sz="3000" dirty="0" smtClean="0">
                <a:latin typeface="Futura"/>
              </a:rPr>
              <a:t>. Colombia vivió con él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;</a:t>
            </a:r>
            <a:r>
              <a:rPr lang="es-ES" sz="3000" dirty="0" smtClean="0">
                <a:latin typeface="Futura"/>
              </a:rPr>
              <a:t> muchas veces le declaró sus desavenencias, pero esa fue siempre su patria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;</a:t>
            </a:r>
            <a:r>
              <a:rPr lang="es-ES" sz="3000" dirty="0" smtClean="0">
                <a:latin typeface="Futura"/>
              </a:rPr>
              <a:t> se exilió alguna vez (viniendo a México)</a:t>
            </a: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dos puntos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(:)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980728"/>
            <a:ext cx="8496944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6. </a:t>
            </a:r>
            <a:r>
              <a:rPr lang="es-ES" sz="3000" b="1" u="sng" dirty="0" smtClean="0">
                <a:latin typeface="Futura"/>
              </a:rPr>
              <a:t>Dos puntos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</a:t>
            </a:r>
            <a:r>
              <a:rPr lang="es-ES" sz="3000" b="1" dirty="0" smtClean="0">
                <a:latin typeface="Futura"/>
              </a:rPr>
              <a:t>Indican </a:t>
            </a:r>
            <a:r>
              <a:rPr lang="es-ES" sz="3000" b="1" dirty="0" smtClean="0">
                <a:latin typeface="Futura"/>
              </a:rPr>
              <a:t>una pausa en el enunciado para llamar la atención del lector y poner énfasis en lo que sigue.</a:t>
            </a:r>
          </a:p>
          <a:p>
            <a:pPr algn="just">
              <a:buFontTx/>
              <a:buChar char="-"/>
            </a:pPr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Peña Nieto y Santos prepararon protocolos, hicieron las guardias correspondientes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:</a:t>
            </a:r>
            <a:r>
              <a:rPr lang="es-ES" sz="3000" dirty="0" smtClean="0">
                <a:latin typeface="Futura"/>
              </a:rPr>
              <a:t> rindieron pleitesía a la creación literaria, compartieron el asombro de la multitud mexicana por la literatura del fabulador.</a:t>
            </a: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puntos suspensivos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(…)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650280"/>
            <a:ext cx="8496944" cy="39395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7. </a:t>
            </a:r>
            <a:r>
              <a:rPr lang="es-ES" sz="3000" b="1" u="sng" dirty="0" smtClean="0">
                <a:latin typeface="Futura"/>
              </a:rPr>
              <a:t>Puntos suspensivos</a:t>
            </a:r>
            <a:r>
              <a:rPr lang="es-ES" sz="3000" b="1" dirty="0" smtClean="0">
                <a:latin typeface="Futura"/>
              </a:rPr>
              <a:t> –</a:t>
            </a:r>
            <a:r>
              <a:rPr lang="es-ES" sz="3000" b="1" dirty="0" smtClean="0">
                <a:latin typeface="Futura"/>
              </a:rPr>
              <a:t> Establecen </a:t>
            </a:r>
            <a:r>
              <a:rPr lang="es-ES" sz="3000" b="1" dirty="0" smtClean="0">
                <a:latin typeface="Futura"/>
              </a:rPr>
              <a:t>una pausa especial dentro del texto y que indica un suspenso.</a:t>
            </a:r>
          </a:p>
          <a:p>
            <a:pPr algn="just">
              <a:buFontTx/>
              <a:buChar char="-"/>
            </a:pPr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Como en la vieja canción de Gardel, que él también le escuchó al cubano </a:t>
            </a:r>
            <a:r>
              <a:rPr lang="es-ES" sz="3000" dirty="0" err="1" smtClean="0">
                <a:latin typeface="Futura"/>
              </a:rPr>
              <a:t>Eliades</a:t>
            </a:r>
            <a:r>
              <a:rPr lang="es-ES" sz="3000" dirty="0" smtClean="0">
                <a:latin typeface="Futura"/>
              </a:rPr>
              <a:t> Ochoa, “sus ojos se cerraron y el mundo sigue andando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…</a:t>
            </a:r>
            <a:r>
              <a:rPr lang="es-ES" sz="3000" dirty="0" smtClean="0">
                <a:latin typeface="Futura"/>
              </a:rPr>
              <a:t>”.</a:t>
            </a: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los paréntesis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 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908720"/>
            <a:ext cx="8496944" cy="48628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8. </a:t>
            </a:r>
            <a:r>
              <a:rPr lang="es-ES" sz="3000" b="1" u="sng" dirty="0" smtClean="0">
                <a:latin typeface="Futura"/>
              </a:rPr>
              <a:t>Paréntesis</a:t>
            </a:r>
            <a:r>
              <a:rPr lang="es-ES" sz="3000" b="1" dirty="0" smtClean="0">
                <a:latin typeface="Futura"/>
              </a:rPr>
              <a:t> – Añaden a </a:t>
            </a:r>
            <a:r>
              <a:rPr lang="es-ES" sz="3000" b="1" dirty="0" smtClean="0">
                <a:latin typeface="Futura"/>
              </a:rPr>
              <a:t>la oración una información de carácter adicional o aclaratorio.</a:t>
            </a:r>
          </a:p>
          <a:p>
            <a:pPr algn="just"/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Se exilió alguna vez 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(</a:t>
            </a:r>
            <a:r>
              <a:rPr lang="es-ES" sz="3000" dirty="0" smtClean="0">
                <a:latin typeface="Futura"/>
              </a:rPr>
              <a:t>viniendo a México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)</a:t>
            </a:r>
            <a:r>
              <a:rPr lang="es-ES" sz="3000" dirty="0" smtClean="0">
                <a:latin typeface="Futura"/>
              </a:rPr>
              <a:t>, la cambió por Barcelona o por París, viajó por todo el mundo solo o con su mujer inseparable; fue pobre de solemnidad en Colombia y en México, y rico (después de </a:t>
            </a:r>
            <a:r>
              <a:rPr lang="es-ES" sz="3000" i="1" dirty="0" smtClean="0">
                <a:latin typeface="Futura"/>
              </a:rPr>
              <a:t>Cien años de soledad</a:t>
            </a:r>
            <a:r>
              <a:rPr lang="es-ES" sz="3000" dirty="0" smtClean="0">
                <a:latin typeface="Futura"/>
              </a:rPr>
              <a:t> y del Nobel) en los mismos sitios.</a:t>
            </a: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interrogación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(¿?)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411029"/>
            <a:ext cx="8496944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8. </a:t>
            </a:r>
            <a:r>
              <a:rPr lang="es-ES" sz="3000" b="1" u="sng" dirty="0" smtClean="0">
                <a:latin typeface="Futura"/>
              </a:rPr>
              <a:t>Signos de interrogación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</a:t>
            </a:r>
            <a:r>
              <a:rPr lang="es-ES" sz="3000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Indican </a:t>
            </a:r>
            <a:r>
              <a:rPr lang="es-ES" sz="3000" b="1" dirty="0" smtClean="0">
                <a:latin typeface="Futura"/>
              </a:rPr>
              <a:t>que la oración que precede o sigue a dichos signos, es una pregunta.</a:t>
            </a:r>
          </a:p>
          <a:p>
            <a:pPr algn="just"/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¿</a:t>
            </a:r>
            <a:r>
              <a:rPr lang="es-ES" sz="3000" dirty="0" smtClean="0">
                <a:latin typeface="Futura"/>
              </a:rPr>
              <a:t>Recuerda algo concreto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?</a:t>
            </a:r>
            <a:r>
              <a:rPr lang="es-ES" sz="3000" dirty="0" smtClean="0">
                <a:latin typeface="Futura"/>
              </a:rPr>
              <a:t> "Sí, me dijo que podría haberse pasado la vida hablando de mariposas</a:t>
            </a:r>
            <a:r>
              <a:rPr lang="es-ES" sz="3000" dirty="0" smtClean="0"/>
              <a:t>".</a:t>
            </a:r>
            <a:endParaRPr lang="es-ES" sz="3000" dirty="0" smtClean="0">
              <a:latin typeface="Futura"/>
            </a:endParaRP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</a:t>
            </a:r>
            <a:r>
              <a:rPr lang="es-ES_tradnl" sz="3000" b="1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– exclamación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(¡ !)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980728"/>
            <a:ext cx="8496944" cy="39395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9. </a:t>
            </a:r>
            <a:r>
              <a:rPr lang="es-ES" sz="3000" b="1" u="sng" dirty="0" smtClean="0">
                <a:latin typeface="Futura"/>
              </a:rPr>
              <a:t>Signos </a:t>
            </a:r>
            <a:r>
              <a:rPr lang="es-ES" sz="3000" b="1" u="sng" dirty="0" smtClean="0">
                <a:latin typeface="Futura"/>
              </a:rPr>
              <a:t>de </a:t>
            </a:r>
            <a:r>
              <a:rPr lang="es-ES" sz="3000" b="1" u="sng" dirty="0" smtClean="0">
                <a:latin typeface="Futura"/>
              </a:rPr>
              <a:t>exclamación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</a:t>
            </a:r>
            <a:r>
              <a:rPr lang="es-ES" sz="3000" b="1" dirty="0" smtClean="0">
                <a:latin typeface="Futura"/>
              </a:rPr>
              <a:t>Dan a la frase una entonación exclamativa con la intención de enfatizarla y llamar la atención del lector.</a:t>
            </a:r>
          </a:p>
          <a:p>
            <a:pPr algn="just"/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En la puerta, donde más de 10.000 devotos y lectores llevaban horas haciendo cola para decirle adiós, se escuchaba un grito: "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¡</a:t>
            </a:r>
            <a:r>
              <a:rPr lang="es-ES" sz="3000" dirty="0" smtClean="0">
                <a:latin typeface="Futura"/>
              </a:rPr>
              <a:t>Viva </a:t>
            </a:r>
            <a:r>
              <a:rPr lang="es-ES" sz="3000" dirty="0" err="1" smtClean="0">
                <a:latin typeface="Futura"/>
              </a:rPr>
              <a:t>Gabo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!</a:t>
            </a:r>
            <a:r>
              <a:rPr lang="es-ES" sz="3000" dirty="0" smtClean="0">
                <a:latin typeface="Futura"/>
              </a:rPr>
              <a:t>".</a:t>
            </a: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las comillas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(“”)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980728"/>
            <a:ext cx="8496944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10. </a:t>
            </a:r>
            <a:r>
              <a:rPr lang="es-ES" sz="3000" b="1" u="sng" dirty="0" smtClean="0">
                <a:latin typeface="Futura"/>
              </a:rPr>
              <a:t>Comillas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Se </a:t>
            </a:r>
            <a:r>
              <a:rPr lang="es-ES" sz="3000" b="1" dirty="0" smtClean="0">
                <a:latin typeface="Futura"/>
              </a:rPr>
              <a:t>utilizan para transcribir un texto o palabra dicha por alguien. También para señalar el título de una obra, periódico, etcétera.</a:t>
            </a:r>
          </a:p>
          <a:p>
            <a:pPr algn="just"/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 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"</a:t>
            </a:r>
            <a:r>
              <a:rPr lang="es-ES" sz="3000" dirty="0" smtClean="0">
                <a:latin typeface="Futura"/>
              </a:rPr>
              <a:t>Qué privilegio llamarle compatriota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"</a:t>
            </a:r>
            <a:r>
              <a:rPr lang="es-ES" sz="3000" dirty="0" smtClean="0">
                <a:latin typeface="Futura"/>
              </a:rPr>
              <a:t>, incidió Santos. Y recalcó que se trata 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"</a:t>
            </a:r>
            <a:r>
              <a:rPr lang="es-ES" sz="3000" dirty="0" smtClean="0">
                <a:latin typeface="Futura"/>
              </a:rPr>
              <a:t>del más colombiano de los colombianos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".</a:t>
            </a:r>
            <a:r>
              <a:rPr lang="es-ES" sz="3000" dirty="0" smtClean="0">
                <a:latin typeface="Futura"/>
              </a:rPr>
              <a:t> 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"</a:t>
            </a:r>
            <a:r>
              <a:rPr lang="es-ES" sz="3000" dirty="0" smtClean="0">
                <a:latin typeface="Futura"/>
              </a:rPr>
              <a:t>Gloria eterna a quien más gloria nos ha dado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"</a:t>
            </a:r>
            <a:r>
              <a:rPr lang="es-ES" sz="3000" dirty="0" smtClean="0">
                <a:latin typeface="Futura"/>
              </a:rPr>
              <a:t>, remató.</a:t>
            </a: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http://cultura.elpais.com/cultura/2014/04/21/actualidad/1398106806_098741.html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</a:t>
            </a: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guion </a:t>
            </a: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corto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(-)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980728"/>
            <a:ext cx="8496944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11. </a:t>
            </a:r>
            <a:r>
              <a:rPr lang="es-ES" sz="3000" b="1" u="sng" dirty="0" smtClean="0">
                <a:latin typeface="Futura"/>
              </a:rPr>
              <a:t>Guion corto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Se </a:t>
            </a:r>
            <a:r>
              <a:rPr lang="es-ES" sz="3000" b="1" dirty="0" smtClean="0">
                <a:latin typeface="Futura"/>
              </a:rPr>
              <a:t>emplea para dividir una palabra que queda al final de la línea y entre dos palabras que, sin llegar a fundirse, forman una sola.</a:t>
            </a:r>
          </a:p>
          <a:p>
            <a:pPr algn="just"/>
            <a:endParaRPr lang="es-ES" sz="3000" b="1" dirty="0" smtClean="0">
              <a:latin typeface="Futura"/>
            </a:endParaRPr>
          </a:p>
          <a:p>
            <a:pPr algn="just"/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Una protesta anti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-</a:t>
            </a:r>
            <a:r>
              <a:rPr lang="es-ES" sz="3000" dirty="0" smtClean="0">
                <a:latin typeface="Futura"/>
              </a:rPr>
              <a:t>OTAN ha derivado en un enfrentamiento entre manifestantes y policías este domingo en Chicago, donde se reunieron los miembros de la Alianza. </a:t>
            </a:r>
          </a:p>
          <a:p>
            <a:pPr algn="r"/>
            <a:r>
              <a:rPr lang="es-ES" sz="1000" dirty="0" smtClean="0">
                <a:latin typeface="Futura"/>
              </a:rPr>
              <a:t>http://internacional.elpais.com/internacional/2012/05/21/album/1337573752_564218.html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0" y="188913"/>
            <a:ext cx="9144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</a:t>
            </a: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Raya o guion largo 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</a:t>
            </a:r>
            <a:r>
              <a:rPr lang="es-ES" sz="4800" dirty="0" smtClean="0">
                <a:solidFill>
                  <a:srgbClr val="FF0000"/>
                </a:solidFill>
              </a:rPr>
              <a:t>—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772816"/>
            <a:ext cx="8496944" cy="30777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Futura"/>
              </a:rPr>
              <a:t>12. </a:t>
            </a:r>
            <a:r>
              <a:rPr lang="es-ES" sz="3000" b="1" u="sng" dirty="0" smtClean="0">
                <a:latin typeface="Futura"/>
              </a:rPr>
              <a:t>Raya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Se </a:t>
            </a:r>
            <a:r>
              <a:rPr lang="es-ES" sz="3000" b="1" dirty="0" smtClean="0">
                <a:latin typeface="Futura"/>
              </a:rPr>
              <a:t>emplea para </a:t>
            </a:r>
            <a:r>
              <a:rPr lang="es-ES" sz="3000" b="1" dirty="0" smtClean="0">
                <a:latin typeface="Futura"/>
              </a:rPr>
              <a:t>separar oraciones incidentales o indicar el diálogo en los escritos.</a:t>
            </a:r>
          </a:p>
          <a:p>
            <a:pPr algn="just"/>
            <a:endParaRPr lang="es-ES" sz="3000" b="1" dirty="0" smtClean="0">
              <a:latin typeface="Futura"/>
            </a:endParaRPr>
          </a:p>
          <a:p>
            <a:r>
              <a:rPr lang="es-ES" sz="3000" b="1" dirty="0" smtClean="0">
                <a:latin typeface="Futura"/>
              </a:rPr>
              <a:t>Ej.: </a:t>
            </a:r>
            <a:r>
              <a:rPr lang="es-ES" sz="3000" b="1" dirty="0" smtClean="0">
                <a:latin typeface="Futura"/>
              </a:rPr>
              <a:t> 	</a:t>
            </a:r>
            <a:r>
              <a:rPr lang="es-ES" sz="3200" dirty="0" smtClean="0">
                <a:solidFill>
                  <a:srgbClr val="FF0000"/>
                </a:solidFill>
              </a:rPr>
              <a:t>—</a:t>
            </a:r>
            <a:r>
              <a:rPr lang="es-ES" sz="3200" dirty="0" smtClean="0"/>
              <a:t>Hola</a:t>
            </a:r>
            <a:r>
              <a:rPr lang="es-ES" sz="3200" dirty="0" smtClean="0"/>
              <a:t>, ¿qué tal?</a:t>
            </a:r>
            <a:br>
              <a:rPr lang="es-ES" sz="3200" dirty="0" smtClean="0"/>
            </a:br>
            <a:r>
              <a:rPr lang="es-ES" sz="3200" dirty="0" smtClean="0"/>
              <a:t>	</a:t>
            </a:r>
            <a:r>
              <a:rPr lang="es-ES" sz="3200" dirty="0" smtClean="0">
                <a:solidFill>
                  <a:srgbClr val="FF0000"/>
                </a:solidFill>
              </a:rPr>
              <a:t>—</a:t>
            </a:r>
            <a:r>
              <a:rPr lang="es-ES" sz="3200" dirty="0" smtClean="0"/>
              <a:t>Bien</a:t>
            </a:r>
            <a:r>
              <a:rPr lang="es-ES" sz="3200" dirty="0" smtClean="0"/>
              <a:t>, ¿y tú?</a:t>
            </a:r>
            <a:endParaRPr lang="es-ES" sz="3000" dirty="0" smtClean="0">
              <a:latin typeface="Futura"/>
            </a:endParaRPr>
          </a:p>
          <a:p>
            <a:pPr algn="r"/>
            <a:r>
              <a:rPr lang="es-ES" sz="1000" dirty="0" smtClean="0">
                <a:latin typeface="Futura"/>
              </a:rPr>
              <a:t>http://cultura.elpais.com/cultura/2014/04/21/actualidad/1398105261_052392.html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1168102" y="3911377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 dirty="0" smtClean="0">
                <a:latin typeface="Candara" pitchFamily="34" charset="0"/>
              </a:rPr>
              <a:t>P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2025352" y="3609752"/>
            <a:ext cx="1071562" cy="1015663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R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2811164" y="3252564"/>
            <a:ext cx="1071563" cy="1015663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Á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596977" y="2839814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C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4311352" y="2395314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T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5097164" y="1966689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I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5882977" y="1553939"/>
            <a:ext cx="1071562" cy="1015663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C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6668789" y="1196752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Candara" pitchFamily="34" charset="0"/>
              </a:rPr>
              <a:t>A</a:t>
            </a:r>
            <a:endParaRPr lang="pt-BR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71438" y="4262438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42938" y="3889375"/>
            <a:ext cx="714375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7" name="CaixaDeTexto 6"/>
          <p:cNvSpPr txBox="1">
            <a:spLocks noChangeArrowheads="1"/>
          </p:cNvSpPr>
          <p:nvPr/>
        </p:nvSpPr>
        <p:spPr bwMode="auto">
          <a:xfrm>
            <a:off x="1214438" y="3389313"/>
            <a:ext cx="78581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8" name="CaixaDeTexto 6"/>
          <p:cNvSpPr txBox="1">
            <a:spLocks noChangeArrowheads="1"/>
          </p:cNvSpPr>
          <p:nvPr/>
        </p:nvSpPr>
        <p:spPr bwMode="auto">
          <a:xfrm>
            <a:off x="1785938" y="2889250"/>
            <a:ext cx="714375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0" name="CaixaDeTexto 6"/>
          <p:cNvSpPr txBox="1">
            <a:spLocks noChangeArrowheads="1"/>
          </p:cNvSpPr>
          <p:nvPr/>
        </p:nvSpPr>
        <p:spPr bwMode="auto">
          <a:xfrm>
            <a:off x="2286000" y="2389188"/>
            <a:ext cx="642938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1" name="CaixaDeTexto 6"/>
          <p:cNvSpPr txBox="1">
            <a:spLocks noChangeArrowheads="1"/>
          </p:cNvSpPr>
          <p:nvPr/>
        </p:nvSpPr>
        <p:spPr bwMode="auto">
          <a:xfrm>
            <a:off x="2786063" y="1889125"/>
            <a:ext cx="642937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X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2" name="CaixaDeTexto 6"/>
          <p:cNvSpPr txBox="1">
            <a:spLocks noChangeArrowheads="1"/>
          </p:cNvSpPr>
          <p:nvPr/>
        </p:nvSpPr>
        <p:spPr bwMode="auto">
          <a:xfrm>
            <a:off x="3143250" y="1333500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3" name="CaixaDeTexto 6"/>
          <p:cNvSpPr txBox="1">
            <a:spLocks noChangeArrowheads="1"/>
          </p:cNvSpPr>
          <p:nvPr/>
        </p:nvSpPr>
        <p:spPr bwMode="auto">
          <a:xfrm>
            <a:off x="3571875" y="976313"/>
            <a:ext cx="642938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U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4" name="CaixaDeTexto 6"/>
          <p:cNvSpPr txBox="1">
            <a:spLocks noChangeArrowheads="1"/>
          </p:cNvSpPr>
          <p:nvPr/>
        </p:nvSpPr>
        <p:spPr bwMode="auto">
          <a:xfrm>
            <a:off x="4000500" y="476250"/>
            <a:ext cx="714375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5" name="CaixaDeTexto 6"/>
          <p:cNvSpPr txBox="1">
            <a:spLocks noChangeArrowheads="1"/>
          </p:cNvSpPr>
          <p:nvPr/>
        </p:nvSpPr>
        <p:spPr bwMode="auto">
          <a:xfrm>
            <a:off x="4572000" y="762000"/>
            <a:ext cx="642938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L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6" name="CaixaDeTexto 6"/>
          <p:cNvSpPr txBox="1">
            <a:spLocks noChangeArrowheads="1"/>
          </p:cNvSpPr>
          <p:nvPr/>
        </p:nvSpPr>
        <p:spPr bwMode="auto">
          <a:xfrm>
            <a:off x="5143500" y="1262063"/>
            <a:ext cx="642938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7" name="CaixaDeTexto 6"/>
          <p:cNvSpPr txBox="1">
            <a:spLocks noChangeArrowheads="1"/>
          </p:cNvSpPr>
          <p:nvPr/>
        </p:nvSpPr>
        <p:spPr bwMode="auto">
          <a:xfrm>
            <a:off x="5572125" y="1833563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Z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8" name="CaixaDeTexto 6"/>
          <p:cNvSpPr txBox="1">
            <a:spLocks noChangeArrowheads="1"/>
          </p:cNvSpPr>
          <p:nvPr/>
        </p:nvSpPr>
        <p:spPr bwMode="auto">
          <a:xfrm>
            <a:off x="6072188" y="2405063"/>
            <a:ext cx="642937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9" name="CaixaDeTexto 6"/>
          <p:cNvSpPr txBox="1">
            <a:spLocks noChangeArrowheads="1"/>
          </p:cNvSpPr>
          <p:nvPr/>
        </p:nvSpPr>
        <p:spPr bwMode="auto">
          <a:xfrm>
            <a:off x="6643688" y="2833688"/>
            <a:ext cx="78581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40" name="CaixaDeTexto 6"/>
          <p:cNvSpPr txBox="1">
            <a:spLocks noChangeArrowheads="1"/>
          </p:cNvSpPr>
          <p:nvPr/>
        </p:nvSpPr>
        <p:spPr bwMode="auto">
          <a:xfrm>
            <a:off x="7215188" y="3333750"/>
            <a:ext cx="642937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41" name="CaixaDeTexto 6"/>
          <p:cNvSpPr txBox="1">
            <a:spLocks noChangeArrowheads="1"/>
          </p:cNvSpPr>
          <p:nvPr/>
        </p:nvSpPr>
        <p:spPr bwMode="auto">
          <a:xfrm>
            <a:off x="7643813" y="3762375"/>
            <a:ext cx="714375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42" name="CaixaDeTexto 6"/>
          <p:cNvSpPr txBox="1">
            <a:spLocks noChangeArrowheads="1"/>
          </p:cNvSpPr>
          <p:nvPr/>
        </p:nvSpPr>
        <p:spPr bwMode="auto">
          <a:xfrm>
            <a:off x="8143875" y="4191000"/>
            <a:ext cx="78581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30" grpId="0" build="allAtOnce" animBg="1"/>
      <p:bldP spid="31" grpId="0" build="allAtOnce" animBg="1"/>
      <p:bldP spid="32" grpId="0" build="allAtOnce" animBg="1"/>
      <p:bldP spid="33" grpId="0" build="allAtOnce" animBg="1"/>
      <p:bldP spid="34" grpId="0" build="allAtOnce" animBg="1"/>
      <p:bldP spid="35" grpId="0" build="allAtOnce" animBg="1"/>
      <p:bldP spid="36" grpId="0" build="allAtOnce" animBg="1"/>
      <p:bldP spid="37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 animBg="1"/>
      <p:bldP spid="4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0466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Futura"/>
              </a:rPr>
              <a:t>Si </a:t>
            </a:r>
            <a:r>
              <a:rPr lang="pt-BR" sz="3000" dirty="0" err="1" smtClean="0">
                <a:latin typeface="Futura"/>
              </a:rPr>
              <a:t>el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hombre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supiera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el</a:t>
            </a:r>
            <a:r>
              <a:rPr lang="pt-BR" sz="3000" dirty="0" smtClean="0">
                <a:latin typeface="Futura"/>
              </a:rPr>
              <a:t> valor que </a:t>
            </a:r>
            <a:r>
              <a:rPr lang="pt-BR" sz="3000" dirty="0" err="1" smtClean="0">
                <a:latin typeface="Futura"/>
              </a:rPr>
              <a:t>tiene</a:t>
            </a:r>
            <a:r>
              <a:rPr lang="pt-BR" sz="3000" dirty="0" smtClean="0">
                <a:latin typeface="Futura"/>
              </a:rPr>
              <a:t> realmente</a:t>
            </a:r>
            <a:r>
              <a:rPr lang="pt-BR" sz="3000" dirty="0" smtClean="0">
                <a:latin typeface="Futura"/>
              </a:rPr>
              <a:t> la </a:t>
            </a:r>
            <a:r>
              <a:rPr lang="pt-BR" sz="3000" dirty="0" err="1" smtClean="0">
                <a:latin typeface="Futura"/>
              </a:rPr>
              <a:t>mujer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andaría</a:t>
            </a:r>
            <a:r>
              <a:rPr lang="pt-BR" sz="3000" dirty="0" smtClean="0">
                <a:latin typeface="Futura"/>
              </a:rPr>
              <a:t> a </a:t>
            </a:r>
            <a:r>
              <a:rPr lang="pt-BR" sz="3000" dirty="0" err="1" smtClean="0">
                <a:latin typeface="Futura"/>
              </a:rPr>
              <a:t>cuatro</a:t>
            </a:r>
            <a:r>
              <a:rPr lang="pt-BR" sz="3000" dirty="0" smtClean="0">
                <a:latin typeface="Futura"/>
              </a:rPr>
              <a:t> patas en </a:t>
            </a:r>
            <a:r>
              <a:rPr lang="pt-BR" sz="3000" dirty="0" err="1" smtClean="0">
                <a:latin typeface="Futura"/>
              </a:rPr>
              <a:t>su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búsqueda</a:t>
            </a:r>
            <a:endParaRPr lang="pt-BR" sz="3000" dirty="0" smtClean="0">
              <a:latin typeface="Futura"/>
            </a:endParaRPr>
          </a:p>
          <a:p>
            <a:endParaRPr lang="pt-BR" sz="3000" dirty="0" smtClean="0">
              <a:latin typeface="Futura"/>
            </a:endParaRPr>
          </a:p>
          <a:p>
            <a:r>
              <a:rPr lang="pt-BR" sz="3000" dirty="0" smtClean="0">
                <a:latin typeface="Futura"/>
              </a:rPr>
              <a:t>No espere</a:t>
            </a:r>
          </a:p>
          <a:p>
            <a:endParaRPr lang="pt-BR" sz="3000" dirty="0" smtClean="0">
              <a:latin typeface="Futura"/>
            </a:endParaRPr>
          </a:p>
          <a:p>
            <a:r>
              <a:rPr lang="pt-BR" sz="3000" dirty="0" err="1" smtClean="0">
                <a:latin typeface="Futura"/>
              </a:rPr>
              <a:t>Eso</a:t>
            </a:r>
            <a:r>
              <a:rPr lang="pt-BR" sz="3000" dirty="0" smtClean="0">
                <a:latin typeface="Futura"/>
              </a:rPr>
              <a:t> solo </a:t>
            </a:r>
            <a:r>
              <a:rPr lang="pt-BR" sz="3000" dirty="0" err="1" smtClean="0">
                <a:latin typeface="Futura"/>
              </a:rPr>
              <a:t>él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lo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resuelve</a:t>
            </a:r>
            <a:endParaRPr lang="pt-BR" sz="3000" dirty="0" smtClean="0">
              <a:latin typeface="Futura"/>
            </a:endParaRPr>
          </a:p>
          <a:p>
            <a:endParaRPr lang="pt-BR" sz="3000" dirty="0" smtClean="0">
              <a:latin typeface="Futura"/>
            </a:endParaRPr>
          </a:p>
          <a:p>
            <a:r>
              <a:rPr lang="pt-BR" sz="3000" dirty="0" smtClean="0">
                <a:latin typeface="Futura"/>
              </a:rPr>
              <a:t>Vamos a perder </a:t>
            </a:r>
            <a:r>
              <a:rPr lang="pt-BR" sz="3000" dirty="0" err="1" smtClean="0">
                <a:latin typeface="Futura"/>
              </a:rPr>
              <a:t>poco</a:t>
            </a:r>
            <a:r>
              <a:rPr lang="pt-BR" sz="3000" dirty="0" smtClean="0">
                <a:latin typeface="Futura"/>
              </a:rPr>
              <a:t> se </a:t>
            </a:r>
            <a:r>
              <a:rPr lang="pt-BR" sz="3000" dirty="0" err="1" smtClean="0">
                <a:latin typeface="Futura"/>
              </a:rPr>
              <a:t>resolvió</a:t>
            </a:r>
            <a:endParaRPr lang="pt-BR" sz="3000" dirty="0" smtClean="0">
              <a:latin typeface="Futura"/>
            </a:endParaRPr>
          </a:p>
          <a:p>
            <a:endParaRPr lang="pt-BR" sz="3000" dirty="0" smtClean="0">
              <a:latin typeface="Futura"/>
            </a:endParaRPr>
          </a:p>
          <a:p>
            <a:r>
              <a:rPr lang="pt-BR" sz="3000" dirty="0" smtClean="0">
                <a:latin typeface="Futura"/>
              </a:rPr>
              <a:t>No queremos saber</a:t>
            </a:r>
          </a:p>
          <a:p>
            <a:endParaRPr lang="pt-BR" sz="3000" dirty="0" smtClean="0">
              <a:latin typeface="Futura"/>
            </a:endParaRPr>
          </a:p>
          <a:p>
            <a:r>
              <a:rPr lang="pt-BR" sz="3000" dirty="0" smtClean="0">
                <a:latin typeface="Futura"/>
              </a:rPr>
              <a:t>No </a:t>
            </a:r>
            <a:r>
              <a:rPr lang="pt-BR" sz="3000" dirty="0" err="1" smtClean="0">
                <a:latin typeface="Futura"/>
              </a:rPr>
              <a:t>tenga</a:t>
            </a:r>
            <a:r>
              <a:rPr lang="pt-BR" sz="3000" dirty="0" smtClean="0">
                <a:latin typeface="Futura"/>
              </a:rPr>
              <a:t> </a:t>
            </a:r>
            <a:r>
              <a:rPr lang="pt-BR" sz="3000" dirty="0" err="1" smtClean="0">
                <a:latin typeface="Futura"/>
              </a:rPr>
              <a:t>clemencia</a:t>
            </a:r>
            <a:endParaRPr lang="pt-BR" sz="3000" dirty="0">
              <a:latin typeface="Futu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1438" y="4824413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928688" y="4522788"/>
            <a:ext cx="1071562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714500" y="4165600"/>
            <a:ext cx="107156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M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500313" y="3752850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P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14688" y="3308350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000500" y="2879725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4786313" y="2466975"/>
            <a:ext cx="1071562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2109788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357938" y="1681163"/>
            <a:ext cx="107156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7143750" y="1323975"/>
            <a:ext cx="1071563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Ó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929563" y="950913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357188" y="1052513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400" b="1" dirty="0">
                <a:solidFill>
                  <a:srgbClr val="404040"/>
                </a:solidFill>
                <a:latin typeface="Futura" charset="0"/>
              </a:rPr>
              <a:t>2 grupos;</a:t>
            </a:r>
          </a:p>
          <a:p>
            <a:pPr eaLnBrk="1" hangingPunct="1"/>
            <a:endParaRPr lang="es-ES" sz="2400" dirty="0">
              <a:solidFill>
                <a:srgbClr val="404040"/>
              </a:solidFill>
              <a:latin typeface="Futura" charset="0"/>
            </a:endParaRPr>
          </a:p>
          <a:p>
            <a:pPr eaLnBrk="1" hangingPunct="1"/>
            <a:r>
              <a:rPr lang="es-ES" sz="2400" dirty="0">
                <a:solidFill>
                  <a:srgbClr val="404040"/>
                </a:solidFill>
                <a:latin typeface="Futura" charset="0"/>
              </a:rPr>
              <a:t>Cada grupo: </a:t>
            </a:r>
          </a:p>
          <a:p>
            <a:pPr eaLnBrk="1" hangingPunct="1"/>
            <a:r>
              <a:rPr lang="es-ES" sz="2400" dirty="0">
                <a:solidFill>
                  <a:srgbClr val="404040"/>
                </a:solidFill>
                <a:latin typeface="Futura" charset="0"/>
              </a:rPr>
              <a:t>escribirá frases </a:t>
            </a:r>
            <a:r>
              <a:rPr lang="es-ES" sz="2400" dirty="0" smtClean="0">
                <a:solidFill>
                  <a:srgbClr val="404040"/>
                </a:solidFill>
                <a:latin typeface="Futura" charset="0"/>
              </a:rPr>
              <a:t>sin puntuación.</a:t>
            </a:r>
            <a:endParaRPr lang="es-ES" sz="2400" dirty="0">
              <a:solidFill>
                <a:srgbClr val="404040"/>
              </a:solidFill>
              <a:latin typeface="Futura" charset="0"/>
            </a:endParaRPr>
          </a:p>
          <a:p>
            <a:pPr eaLnBrk="1" hangingPunct="1"/>
            <a:endParaRPr lang="es-ES" sz="2400" dirty="0">
              <a:solidFill>
                <a:srgbClr val="404040"/>
              </a:solidFill>
              <a:latin typeface="Futura" charset="0"/>
            </a:endParaRPr>
          </a:p>
          <a:p>
            <a:pPr eaLnBrk="1" hangingPunct="1"/>
            <a:r>
              <a:rPr lang="es-ES" sz="2400" dirty="0">
                <a:solidFill>
                  <a:srgbClr val="404040"/>
                </a:solidFill>
                <a:latin typeface="Futura" charset="0"/>
              </a:rPr>
              <a:t>Cambiarán las hojas para que el otro grupo </a:t>
            </a:r>
            <a:r>
              <a:rPr lang="es-ES" sz="2400" dirty="0" smtClean="0">
                <a:solidFill>
                  <a:srgbClr val="404040"/>
                </a:solidFill>
                <a:latin typeface="Futura" charset="0"/>
              </a:rPr>
              <a:t>complete con los signos de puntuación necesarios.</a:t>
            </a:r>
            <a:endParaRPr lang="es-ES" sz="2400" dirty="0">
              <a:solidFill>
                <a:srgbClr val="404040"/>
              </a:solidFill>
              <a:latin typeface="Futura" charset="0"/>
            </a:endParaRPr>
          </a:p>
          <a:p>
            <a:pPr eaLnBrk="1" hangingPunct="1"/>
            <a:r>
              <a:rPr lang="es-ES" sz="2400" dirty="0">
                <a:solidFill>
                  <a:srgbClr val="404040"/>
                </a:solidFill>
                <a:latin typeface="Futura" charset="0"/>
              </a:rPr>
              <a:t>Luego intercambian las hojas otra vez para la corrección.</a:t>
            </a:r>
          </a:p>
          <a:p>
            <a:pPr eaLnBrk="1" hangingPunct="1"/>
            <a:endParaRPr lang="es-ES" sz="2400" dirty="0">
              <a:solidFill>
                <a:srgbClr val="404040"/>
              </a:solidFill>
              <a:latin typeface="Futura" charset="0"/>
            </a:endParaRPr>
          </a:p>
          <a:p>
            <a:pPr eaLnBrk="1" hangingPunct="1"/>
            <a:r>
              <a:rPr lang="es-ES" sz="2400" dirty="0">
                <a:solidFill>
                  <a:srgbClr val="404040"/>
                </a:solidFill>
                <a:latin typeface="Futura" charset="0"/>
              </a:rPr>
              <a:t>Gana el grupo que haya </a:t>
            </a:r>
            <a:r>
              <a:rPr lang="es-ES" sz="2400" dirty="0" smtClean="0">
                <a:solidFill>
                  <a:srgbClr val="404040"/>
                </a:solidFill>
                <a:latin typeface="Futura" charset="0"/>
              </a:rPr>
              <a:t>completado correctamente más frases.</a:t>
            </a:r>
            <a:endParaRPr lang="es-ES" sz="2400" dirty="0">
              <a:solidFill>
                <a:srgbClr val="404040"/>
              </a:solidFill>
              <a:latin typeface="Futur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6387" name="Espaço Reservado para Texto 11"/>
          <p:cNvSpPr txBox="1">
            <a:spLocks/>
          </p:cNvSpPr>
          <p:nvPr/>
        </p:nvSpPr>
        <p:spPr bwMode="auto">
          <a:xfrm>
            <a:off x="785813" y="1000125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_tradnl" sz="4800" b="1">
                <a:solidFill>
                  <a:srgbClr val="E60049"/>
                </a:solidFill>
                <a:latin typeface="Futura" charset="0"/>
              </a:rPr>
              <a:t>¡Gracias!</a:t>
            </a:r>
          </a:p>
        </p:txBody>
      </p:sp>
      <p:pic>
        <p:nvPicPr>
          <p:cNvPr id="15366" name="Picture 9" descr="http://www.abcschool.com/immagini/smile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9288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>
              <a:latin typeface="Futur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0486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>
              <a:latin typeface="Futur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630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06723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1438" y="4824413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928688" y="4522788"/>
            <a:ext cx="1071562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X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714500" y="4165600"/>
            <a:ext cx="107156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P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500313" y="3752850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L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14688" y="3308350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000500" y="2879725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4786313" y="2466975"/>
            <a:ext cx="1071562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2109788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357938" y="1681163"/>
            <a:ext cx="107156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7143750" y="1323975"/>
            <a:ext cx="1071563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Ó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929563" y="950913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2293" name="CaixaDeTexto 3"/>
          <p:cNvSpPr txBox="1">
            <a:spLocks noChangeArrowheads="1"/>
          </p:cNvSpPr>
          <p:nvPr/>
        </p:nvSpPr>
        <p:spPr bwMode="auto">
          <a:xfrm>
            <a:off x="250825" y="404813"/>
            <a:ext cx="8642350" cy="2785378"/>
          </a:xfrm>
          <a:prstGeom prst="rect">
            <a:avLst/>
          </a:prstGeom>
          <a:noFill/>
          <a:ln w="28575">
            <a:solidFill>
              <a:srgbClr val="E6004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</a:t>
            </a:r>
            <a:r>
              <a:rPr lang="pt-BR" sz="3500" b="1" dirty="0" err="1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puntuación</a:t>
            </a:r>
            <a:endParaRPr lang="pt-BR" sz="3500" b="1" dirty="0" smtClean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  <a:p>
            <a:pPr algn="ctr" eaLnBrk="1" hangingPunct="1">
              <a:defRPr/>
            </a:pPr>
            <a:endParaRPr lang="pt-BR" sz="3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  <a:p>
            <a:pPr eaLnBrk="1" hangingPunct="1">
              <a:defRPr/>
            </a:pPr>
            <a:r>
              <a:rPr lang="es-ES" sz="3500" b="1" dirty="0" smtClean="0">
                <a:latin typeface="Futura"/>
              </a:rPr>
              <a:t>Son signos ortográficos que indican: pausa en la oración, el modo en que la oración debe ser entendida, etc.</a:t>
            </a:r>
            <a:endParaRPr lang="pt-BR" sz="3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pnN4pakJK10/TJt88FHmPcI/AAAAAAAABSg/oxq_ECJ3h2g/s640/sig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08912" cy="556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1116013" y="188913"/>
            <a:ext cx="6624637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punto (.)</a:t>
            </a:r>
            <a:endParaRPr lang="es-ES_tradnl" sz="30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340768"/>
            <a:ext cx="8496944" cy="38625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Futura"/>
              </a:rPr>
              <a:t>1. </a:t>
            </a:r>
            <a:r>
              <a:rPr lang="es-ES" sz="3000" b="1" u="sng" dirty="0" smtClean="0">
                <a:latin typeface="Futura"/>
              </a:rPr>
              <a:t>Punto final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</a:t>
            </a:r>
            <a:r>
              <a:rPr lang="es-ES" sz="3000" b="1" dirty="0" smtClean="0">
                <a:latin typeface="Futura"/>
              </a:rPr>
              <a:t>Señala el final de una oración.</a:t>
            </a:r>
          </a:p>
          <a:p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Mi madre está muy feliz</a:t>
            </a:r>
            <a:r>
              <a:rPr lang="es-ES" sz="3000" dirty="0" smtClean="0">
                <a:solidFill>
                  <a:srgbClr val="FF0000"/>
                </a:solidFill>
                <a:latin typeface="Futura"/>
              </a:rPr>
              <a:t>.</a:t>
            </a:r>
          </a:p>
          <a:p>
            <a:r>
              <a:rPr lang="es-ES" sz="3000" b="1" dirty="0" smtClean="0">
                <a:latin typeface="Futura"/>
              </a:rPr>
              <a:t>2. </a:t>
            </a:r>
            <a:r>
              <a:rPr lang="es-ES" sz="3000" b="1" u="sng" dirty="0" smtClean="0">
                <a:latin typeface="Futura"/>
              </a:rPr>
              <a:t>Punto y seguido</a:t>
            </a:r>
            <a:r>
              <a:rPr lang="es-ES" sz="3000" b="1" dirty="0" smtClean="0">
                <a:latin typeface="Futura"/>
              </a:rPr>
              <a:t> </a:t>
            </a:r>
            <a:r>
              <a:rPr lang="es-ES" sz="3000" b="1" dirty="0" smtClean="0">
                <a:latin typeface="Futura"/>
              </a:rPr>
              <a:t>– </a:t>
            </a:r>
            <a:r>
              <a:rPr lang="es-ES" sz="3000" b="1" dirty="0" smtClean="0">
                <a:latin typeface="Futura"/>
              </a:rPr>
              <a:t>Separa enunciados dentro del mismo párrafo.</a:t>
            </a:r>
          </a:p>
          <a:p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Mi </a:t>
            </a:r>
            <a:r>
              <a:rPr lang="es-ES" sz="3000" dirty="0" smtClean="0">
                <a:latin typeface="Futura"/>
              </a:rPr>
              <a:t>madre está feliz</a:t>
            </a:r>
            <a:r>
              <a:rPr lang="es-ES" sz="3000" dirty="0" smtClean="0">
                <a:solidFill>
                  <a:srgbClr val="FF0000"/>
                </a:solidFill>
                <a:latin typeface="Futura"/>
              </a:rPr>
              <a:t>.</a:t>
            </a:r>
            <a:r>
              <a:rPr lang="es-ES" sz="3000" dirty="0" smtClean="0">
                <a:latin typeface="Futura"/>
              </a:rPr>
              <a:t> Hoy vamos al cine juntas.</a:t>
            </a:r>
          </a:p>
          <a:p>
            <a:r>
              <a:rPr lang="es-ES" sz="3000" b="1" dirty="0" smtClean="0">
                <a:latin typeface="Futura"/>
              </a:rPr>
              <a:t>3. </a:t>
            </a:r>
            <a:r>
              <a:rPr lang="es-ES" sz="3000" b="1" u="sng" dirty="0" smtClean="0">
                <a:latin typeface="Futura"/>
              </a:rPr>
              <a:t>Punto y aparte</a:t>
            </a:r>
            <a:r>
              <a:rPr lang="es-ES" sz="3000" b="1" dirty="0" smtClean="0">
                <a:latin typeface="Futura"/>
              </a:rPr>
              <a:t> – Separa oraciones de párrafos diferentes. </a:t>
            </a:r>
            <a:r>
              <a:rPr lang="es-ES" sz="3500" b="1" dirty="0" smtClean="0">
                <a:latin typeface="Futura"/>
              </a:rPr>
              <a:t> </a:t>
            </a:r>
            <a:endParaRPr lang="pt-BR" sz="3500" b="1" dirty="0">
              <a:latin typeface="Futur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395536" y="188913"/>
            <a:ext cx="8424936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Signos de puntuación – la coma </a:t>
            </a:r>
            <a:r>
              <a:rPr lang="es-ES_tradnl" sz="4500" b="1" dirty="0" smtClean="0">
                <a:solidFill>
                  <a:srgbClr val="E600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charset="0"/>
              </a:rPr>
              <a:t>(,)</a:t>
            </a:r>
            <a:endParaRPr lang="es-ES_tradnl" sz="4500" b="1" dirty="0">
              <a:solidFill>
                <a:srgbClr val="E600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124744"/>
            <a:ext cx="8496944" cy="35548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Futura"/>
              </a:rPr>
              <a:t>4. </a:t>
            </a:r>
            <a:r>
              <a:rPr lang="es-ES" sz="3200" b="1" u="sng" dirty="0" smtClean="0">
                <a:latin typeface="Futura"/>
              </a:rPr>
              <a:t>Coma</a:t>
            </a:r>
            <a:r>
              <a:rPr lang="es-ES" sz="3200" b="1" dirty="0" smtClean="0">
                <a:latin typeface="Futura"/>
              </a:rPr>
              <a:t> </a:t>
            </a:r>
            <a:r>
              <a:rPr lang="es-ES" sz="3200" b="1" dirty="0" smtClean="0">
                <a:latin typeface="Futura"/>
              </a:rPr>
              <a:t>– </a:t>
            </a:r>
            <a:r>
              <a:rPr lang="es-ES" sz="3000" b="1" dirty="0" smtClean="0">
                <a:latin typeface="Futura"/>
              </a:rPr>
              <a:t>Señala </a:t>
            </a:r>
            <a:r>
              <a:rPr lang="es-ES" sz="3000" b="1" dirty="0" smtClean="0">
                <a:latin typeface="Futura"/>
              </a:rPr>
              <a:t>una pequeña pausa dentro de la oración.</a:t>
            </a:r>
          </a:p>
          <a:p>
            <a:endParaRPr lang="es-ES" sz="3000" b="1" dirty="0" smtClean="0">
              <a:latin typeface="Futura"/>
            </a:endParaRPr>
          </a:p>
          <a:p>
            <a:r>
              <a:rPr lang="es-ES" sz="3000" b="1" dirty="0" smtClean="0">
                <a:latin typeface="Futura"/>
              </a:rPr>
              <a:t>Ej.: </a:t>
            </a:r>
            <a:r>
              <a:rPr lang="es-ES" sz="3000" dirty="0" smtClean="0">
                <a:latin typeface="Futura"/>
              </a:rPr>
              <a:t>El ministro de Relaciones Exteriores del gigante asiático inicia una gira por La Habana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,</a:t>
            </a:r>
            <a:r>
              <a:rPr lang="es-ES" sz="3000" dirty="0" smtClean="0">
                <a:latin typeface="Futura"/>
              </a:rPr>
              <a:t> Caracas</a:t>
            </a:r>
            <a:r>
              <a:rPr lang="es-ES" sz="3000" b="1" dirty="0" smtClean="0">
                <a:solidFill>
                  <a:srgbClr val="FF0000"/>
                </a:solidFill>
                <a:latin typeface="Futura"/>
              </a:rPr>
              <a:t>,</a:t>
            </a:r>
            <a:r>
              <a:rPr lang="es-ES" sz="3000" dirty="0" smtClean="0">
                <a:latin typeface="Futura"/>
              </a:rPr>
              <a:t> Buenos Aires y Brasilia para fortalecer las relaciones políticas y económicas.</a:t>
            </a:r>
          </a:p>
          <a:p>
            <a:pPr algn="r"/>
            <a:r>
              <a:rPr lang="pt-BR" sz="1000" b="1" dirty="0" smtClean="0">
                <a:latin typeface="Futura"/>
                <a:hlinkClick r:id="rId3"/>
              </a:rPr>
              <a:t>http://elpais.com/elpais/portada_america.html</a:t>
            </a:r>
            <a:r>
              <a:rPr lang="pt-BR" sz="1000" b="1" dirty="0" smtClean="0">
                <a:latin typeface="Futura"/>
              </a:rPr>
              <a:t> </a:t>
            </a:r>
            <a:endParaRPr lang="pt-BR" sz="1000" b="1" dirty="0">
              <a:latin typeface="Futur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1145</Words>
  <Application>Microsoft Office PowerPoint</Application>
  <PresentationFormat>Apresentação na tela (4:3)</PresentationFormat>
  <Paragraphs>169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adrianaf</cp:lastModifiedBy>
  <cp:revision>290</cp:revision>
  <dcterms:created xsi:type="dcterms:W3CDTF">2013-01-08T22:47:55Z</dcterms:created>
  <dcterms:modified xsi:type="dcterms:W3CDTF">2014-05-06T02:37:32Z</dcterms:modified>
</cp:coreProperties>
</file>