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7" r:id="rId2"/>
    <p:sldId id="295" r:id="rId3"/>
    <p:sldId id="284" r:id="rId4"/>
    <p:sldId id="297" r:id="rId5"/>
    <p:sldId id="283" r:id="rId6"/>
    <p:sldId id="319" r:id="rId7"/>
    <p:sldId id="320" r:id="rId8"/>
    <p:sldId id="324" r:id="rId9"/>
    <p:sldId id="323" r:id="rId10"/>
    <p:sldId id="280" r:id="rId11"/>
    <p:sldId id="296" r:id="rId12"/>
    <p:sldId id="264" r:id="rId13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FFFF99"/>
    <a:srgbClr val="FF00FF"/>
    <a:srgbClr val="FFDDFF"/>
    <a:srgbClr val="FFCCFF"/>
    <a:srgbClr val="FFCCCC"/>
    <a:srgbClr val="FFFF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9" autoAdjust="0"/>
    <p:restoredTop sz="73357" autoAdjust="0"/>
  </p:normalViewPr>
  <p:slideViewPr>
    <p:cSldViewPr>
      <p:cViewPr varScale="1">
        <p:scale>
          <a:sx n="54" d="100"/>
          <a:sy n="54" d="100"/>
        </p:scale>
        <p:origin x="20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2F44CAFD-3D91-4ED1-B7CC-474E300530D8}" type="datetimeFigureOut">
              <a:rPr lang="pt-BR"/>
              <a:pPr>
                <a:defRPr/>
              </a:pPr>
              <a:t>17/07/2020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E8035DE-1A4A-40DA-A662-4F0174D7424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50572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F321CD1-E066-4795-B727-703C0AA31290}" type="datetimeFigureOut">
              <a:rPr lang="pt-BR"/>
              <a:pPr>
                <a:defRPr/>
              </a:pPr>
              <a:t>17/07/2020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DEEBF9A-5E27-4930-82AD-8640F4520E2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95977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mtClean="0"/>
              <a:t>Esta presentación en power point la podrás, de acuerdo con el currículum de cada grupo, trabajar vía cañón, televisión o pizarra digital interactiva. Esperamos que te sea muy útil.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75C65EC-520D-4B06-A2E7-DBBE4A79705A}" type="slidenum">
              <a:rPr lang="pt-BR" altLang="pt-BR">
                <a:latin typeface="Calibri" panose="020F0502020204030204" pitchFamily="34" charset="0"/>
              </a:rPr>
              <a:pPr eaLnBrk="1" hangingPunct="1"/>
              <a:t>1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234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74F80C5-F33B-4166-B229-3B9C4E2A3D66}" type="slidenum">
              <a:rPr lang="pt-BR" altLang="pt-BR">
                <a:latin typeface="Calibri" panose="020F0502020204030204" pitchFamily="34" charset="0"/>
              </a:rPr>
              <a:pPr eaLnBrk="1" hangingPunct="1"/>
              <a:t>2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703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27D2EAA-1BED-4008-81A7-687AFF40E7AD}" type="slidenum">
              <a:rPr lang="pt-BR" altLang="pt-BR">
                <a:latin typeface="Calibri" panose="020F0502020204030204" pitchFamily="34" charset="0"/>
              </a:rPr>
              <a:pPr eaLnBrk="1" hangingPunct="1"/>
              <a:t>3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068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F541155-4A75-418F-A5FC-5C5B324283DA}" type="slidenum">
              <a:rPr lang="pt-BR" altLang="pt-BR">
                <a:latin typeface="Calibri" panose="020F0502020204030204" pitchFamily="34" charset="0"/>
              </a:rPr>
              <a:pPr eaLnBrk="1" hangingPunct="1"/>
              <a:t>4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5216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408EE21-2771-4B60-A603-BBAEC84ADA94}" type="slidenum">
              <a:rPr lang="pt-BR" altLang="pt-BR">
                <a:latin typeface="Calibri" panose="020F0502020204030204" pitchFamily="34" charset="0"/>
              </a:rPr>
              <a:pPr eaLnBrk="1" hangingPunct="1"/>
              <a:t>8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0936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ES" altLang="pt-BR" smtClean="0"/>
              <a:t>Propón a los alumnos una competición. Habrá dos grupos. Les dirás una expresión: 1 grupo tendrá que formular una frase con más que 5 palabras con “haber” y el otro con “tener”. El grupo que empiece elige el verbo y el otro grupo no podrá repetir palabras de la otra frase.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A17382E-3753-48BF-9605-DAD052A0DF05}" type="slidenum">
              <a:rPr lang="pt-BR" altLang="pt-BR">
                <a:latin typeface="Calibri" panose="020F0502020204030204" pitchFamily="34" charset="0"/>
              </a:rPr>
              <a:pPr eaLnBrk="1" hangingPunct="1"/>
              <a:t>10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818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8A8E571-5C9E-40BA-8336-1E229E0ADAF2}" type="slidenum">
              <a:rPr lang="pt-BR" altLang="pt-BR">
                <a:latin typeface="Calibri" panose="020F0502020204030204" pitchFamily="34" charset="0"/>
              </a:rPr>
              <a:pPr eaLnBrk="1" hangingPunct="1"/>
              <a:t>11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7660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_tradnl" alt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E7E163B-7588-46B1-A2FA-0CBC54EFA81A}" type="slidenum">
              <a:rPr lang="pt-BR" altLang="pt-BR">
                <a:latin typeface="Calibri" panose="020F0502020204030204" pitchFamily="34" charset="0"/>
              </a:rPr>
              <a:pPr eaLnBrk="1" hangingPunct="1"/>
              <a:t>12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360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59B69-BD88-4AC4-A7AA-3C5BF27CCFA7}" type="datetimeFigureOut">
              <a:rPr lang="pt-BR"/>
              <a:pPr>
                <a:defRPr/>
              </a:pPr>
              <a:t>17/07/2020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C87277-C44D-481D-A967-223A0DC494D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14071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1CAE6-3CCD-4B83-BE45-D9EEF3C5D55A}" type="datetimeFigureOut">
              <a:rPr lang="pt-BR"/>
              <a:pPr>
                <a:defRPr/>
              </a:pPr>
              <a:t>17/07/2020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44256-8BC1-45B1-B8DB-196FB90E343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47045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C42B0-C06F-419B-9A9A-4B6D10562F69}" type="datetimeFigureOut">
              <a:rPr lang="pt-BR"/>
              <a:pPr>
                <a:defRPr/>
              </a:pPr>
              <a:t>17/07/2020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CBEB0-08C7-4A60-A996-BE6000A8A22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2471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260BE-04E8-4F64-BDD3-CDB7F56B483F}" type="datetimeFigureOut">
              <a:rPr lang="pt-BR"/>
              <a:pPr>
                <a:defRPr/>
              </a:pPr>
              <a:t>17/07/2020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656D1-AF0E-4B76-B208-FFC8E09291C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1389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AD758-8346-4A36-AE86-D98BB53FB46E}" type="datetimeFigureOut">
              <a:rPr lang="pt-BR"/>
              <a:pPr>
                <a:defRPr/>
              </a:pPr>
              <a:t>17/07/2020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A06CE4-E143-4FFA-B3E2-258AF67414A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9822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BD35B-A93C-4F5A-AEF1-DCFE89DCEDE9}" type="datetimeFigureOut">
              <a:rPr lang="pt-BR"/>
              <a:pPr>
                <a:defRPr/>
              </a:pPr>
              <a:t>17/07/2020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A80B0-C107-4E4E-B246-BB24A5CCA31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6999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380E4-08CB-4FAF-8742-054023408823}" type="datetimeFigureOut">
              <a:rPr lang="pt-BR"/>
              <a:pPr>
                <a:defRPr/>
              </a:pPr>
              <a:t>17/07/2020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02E98B-6502-47F3-8229-B9EC841DCF2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730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BD0F6-0A7B-43DF-9DE0-E25AB44E4493}" type="datetimeFigureOut">
              <a:rPr lang="pt-BR"/>
              <a:pPr>
                <a:defRPr/>
              </a:pPr>
              <a:t>17/07/2020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2AB98-9DEB-4C84-BC4E-9BE3E860FFD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7974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pt-BR">
              <a:latin typeface="Arial" charset="0"/>
            </a:endParaRPr>
          </a:p>
        </p:txBody>
      </p:sp>
      <p:grpSp>
        <p:nvGrpSpPr>
          <p:cNvPr id="3" name="Grupo 33"/>
          <p:cNvGrpSpPr>
            <a:grpSpLocks/>
          </p:cNvGrpSpPr>
          <p:nvPr userDrawn="1"/>
        </p:nvGrpSpPr>
        <p:grpSpPr bwMode="auto">
          <a:xfrm>
            <a:off x="0" y="0"/>
            <a:ext cx="9144000" cy="787400"/>
            <a:chOff x="0" y="-24"/>
            <a:chExt cx="9144000" cy="787406"/>
          </a:xfrm>
        </p:grpSpPr>
        <p:sp>
          <p:nvSpPr>
            <p:cNvPr id="4" name="CaixaDeTexto 24"/>
            <p:cNvSpPr txBox="1">
              <a:spLocks noChangeArrowheads="1"/>
            </p:cNvSpPr>
            <p:nvPr/>
          </p:nvSpPr>
          <p:spPr bwMode="auto">
            <a:xfrm>
              <a:off x="0" y="-24"/>
              <a:ext cx="9144000" cy="76994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>
                <a:latin typeface="Arial" charset="0"/>
              </a:endParaRPr>
            </a:p>
            <a:p>
              <a:pPr>
                <a:defRPr/>
              </a:pPr>
              <a:r>
                <a:rPr lang="en-US" sz="2000" b="1" dirty="0" err="1">
                  <a:solidFill>
                    <a:srgbClr val="FF0000"/>
                  </a:solidFill>
                  <a:latin typeface="Candara" pitchFamily="34" charset="0"/>
                </a:rPr>
                <a:t>Bolet</a:t>
              </a:r>
              <a:r>
                <a:rPr lang="pt-BR" sz="2000" b="1" dirty="0" err="1">
                  <a:solidFill>
                    <a:srgbClr val="FF0000"/>
                  </a:solidFill>
                  <a:latin typeface="Candara" pitchFamily="34" charset="0"/>
                </a:rPr>
                <a:t>ín</a:t>
              </a:r>
              <a:r>
                <a:rPr lang="pt-BR" sz="2000" b="1" dirty="0">
                  <a:solidFill>
                    <a:srgbClr val="FF0000"/>
                  </a:solidFill>
                  <a:latin typeface="Candara" pitchFamily="34" charset="0"/>
                </a:rPr>
                <a:t> </a:t>
              </a:r>
              <a:r>
                <a:rPr lang="pt-BR" sz="2600" b="1" dirty="0">
                  <a:solidFill>
                    <a:srgbClr val="FF0000"/>
                  </a:solidFill>
                  <a:latin typeface="Candara" pitchFamily="34" charset="0"/>
                </a:rPr>
                <a:t>Santillana</a:t>
              </a:r>
            </a:p>
          </p:txBody>
        </p:sp>
        <p:graphicFrame>
          <p:nvGraphicFramePr>
            <p:cNvPr id="5" name="Object 25"/>
            <p:cNvGraphicFramePr>
              <a:graphicFrameLocks noChangeAspect="1"/>
            </p:cNvGraphicFramePr>
            <p:nvPr userDrawn="1"/>
          </p:nvGraphicFramePr>
          <p:xfrm>
            <a:off x="7247845" y="0"/>
            <a:ext cx="1896155" cy="7857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866" name="Imagem de bitmap" r:id="rId3" imgW="1181265" imgH="485586" progId="Paint.Picture">
                    <p:embed/>
                  </p:oleObj>
                </mc:Choice>
                <mc:Fallback>
                  <p:oleObj name="Imagem de bitmap" r:id="rId3" imgW="1181265" imgH="485586" progId="Paint.Picture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47845" y="0"/>
                          <a:ext cx="1896155" cy="78579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6" name="Conector reto 5"/>
            <p:cNvCxnSpPr/>
            <p:nvPr/>
          </p:nvCxnSpPr>
          <p:spPr>
            <a:xfrm>
              <a:off x="0" y="785795"/>
              <a:ext cx="9144000" cy="1587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4E88F-B62E-4C2B-9EC8-478F74209BE1}" type="datetimeFigureOut">
              <a:rPr lang="pt-BR"/>
              <a:pPr>
                <a:defRPr/>
              </a:pPr>
              <a:t>17/07/2020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121D00-428F-4E67-86A6-B09F41152E1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26455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0C82E-2C6B-4BB7-AA35-706847F61323}" type="datetimeFigureOut">
              <a:rPr lang="pt-BR"/>
              <a:pPr>
                <a:defRPr/>
              </a:pPr>
              <a:t>17/07/2020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A7DE1-F067-4FE0-A807-D7DDFB6DF86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3208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DA26B-9C40-4CC2-895E-B545A5D843D3}" type="datetimeFigureOut">
              <a:rPr lang="pt-BR"/>
              <a:pPr>
                <a:defRPr/>
              </a:pPr>
              <a:t>17/07/2020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07B44-C578-42BA-9A4B-8CF9F9EC218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63539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717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561F725-02F5-485B-8E6A-8B838AED8259}" type="datetimeFigureOut">
              <a:rPr lang="pt-BR"/>
              <a:pPr>
                <a:defRPr/>
              </a:pPr>
              <a:t>17/07/2020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3717113-9CD6-430D-8BF5-075AC8C4CD92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83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jpeg"/><Relationship Id="rId5" Type="http://schemas.openxmlformats.org/officeDocument/2006/relationships/image" Target="../media/image1.png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grpSp>
        <p:nvGrpSpPr>
          <p:cNvPr id="2052" name="Grupo 33"/>
          <p:cNvGrpSpPr>
            <a:grpSpLocks/>
          </p:cNvGrpSpPr>
          <p:nvPr/>
        </p:nvGrpSpPr>
        <p:grpSpPr bwMode="auto">
          <a:xfrm>
            <a:off x="0" y="0"/>
            <a:ext cx="9144000" cy="787400"/>
            <a:chOff x="0" y="-24"/>
            <a:chExt cx="9144000" cy="787406"/>
          </a:xfrm>
        </p:grpSpPr>
        <p:sp>
          <p:nvSpPr>
            <p:cNvPr id="2054" name="CaixaDeTexto 24"/>
            <p:cNvSpPr txBox="1">
              <a:spLocks noChangeArrowheads="1"/>
            </p:cNvSpPr>
            <p:nvPr/>
          </p:nvSpPr>
          <p:spPr bwMode="auto">
            <a:xfrm>
              <a:off x="0" y="-24"/>
              <a:ext cx="9144000" cy="7694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pt-BR"/>
            </a:p>
            <a:p>
              <a:pPr eaLnBrk="1" hangingPunct="1"/>
              <a:r>
                <a:rPr lang="en-US" altLang="pt-BR" sz="2000" b="1">
                  <a:solidFill>
                    <a:srgbClr val="FF0000"/>
                  </a:solidFill>
                  <a:latin typeface="Candara" panose="020E0502030303020204" pitchFamily="34" charset="0"/>
                </a:rPr>
                <a:t>Bolet</a:t>
              </a:r>
              <a:r>
                <a:rPr lang="pt-BR" altLang="pt-BR" sz="2000" b="1">
                  <a:solidFill>
                    <a:srgbClr val="FF0000"/>
                  </a:solidFill>
                  <a:latin typeface="Candara" panose="020E0502030303020204" pitchFamily="34" charset="0"/>
                </a:rPr>
                <a:t>ín </a:t>
              </a:r>
              <a:r>
                <a:rPr lang="pt-BR" altLang="pt-BR" sz="2600" b="1">
                  <a:solidFill>
                    <a:srgbClr val="FF0000"/>
                  </a:solidFill>
                  <a:latin typeface="Candara" panose="020E0502030303020204" pitchFamily="34" charset="0"/>
                </a:rPr>
                <a:t>Santillana</a:t>
              </a:r>
            </a:p>
          </p:txBody>
        </p:sp>
        <p:graphicFrame>
          <p:nvGraphicFramePr>
            <p:cNvPr id="2050" name="Object 25"/>
            <p:cNvGraphicFramePr>
              <a:graphicFrameLocks noChangeAspect="1"/>
            </p:cNvGraphicFramePr>
            <p:nvPr/>
          </p:nvGraphicFramePr>
          <p:xfrm>
            <a:off x="7247845" y="0"/>
            <a:ext cx="1896155" cy="7857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6" name="Imagem de bitmap" r:id="rId4" imgW="1181265" imgH="485586" progId="Paint.Picture">
                    <p:embed/>
                  </p:oleObj>
                </mc:Choice>
                <mc:Fallback>
                  <p:oleObj name="Imagem de bitmap" r:id="rId4" imgW="1181265" imgH="485586" progId="Paint.Picture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47845" y="0"/>
                          <a:ext cx="1896155" cy="78579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9" name="Conector reto 28"/>
            <p:cNvCxnSpPr/>
            <p:nvPr/>
          </p:nvCxnSpPr>
          <p:spPr>
            <a:xfrm>
              <a:off x="0" y="785795"/>
              <a:ext cx="9144000" cy="1587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029" name="CaixaDeTexto 3"/>
          <p:cNvSpPr txBox="1">
            <a:spLocks noChangeArrowheads="1"/>
          </p:cNvSpPr>
          <p:nvPr/>
        </p:nvSpPr>
        <p:spPr bwMode="auto">
          <a:xfrm>
            <a:off x="571500" y="1500188"/>
            <a:ext cx="8001000" cy="424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9000">
                <a:solidFill>
                  <a:srgbClr val="FF0000"/>
                </a:solidFill>
                <a:latin typeface="Candara" panose="020E0502030303020204" pitchFamily="34" charset="0"/>
              </a:rPr>
              <a:t>PRESENTE DE INDICATIVO </a:t>
            </a:r>
          </a:p>
          <a:p>
            <a:pPr algn="ctr" eaLnBrk="1" hangingPunct="1"/>
            <a:r>
              <a:rPr lang="pt-BR" altLang="pt-BR" sz="9000">
                <a:solidFill>
                  <a:srgbClr val="FF0000"/>
                </a:solidFill>
                <a:latin typeface="Candara" panose="020E0502030303020204" pitchFamily="34" charset="0"/>
              </a:rPr>
              <a:t>(REPASO)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grpSp>
        <p:nvGrpSpPr>
          <p:cNvPr id="3076" name="Grupo 33"/>
          <p:cNvGrpSpPr>
            <a:grpSpLocks/>
          </p:cNvGrpSpPr>
          <p:nvPr/>
        </p:nvGrpSpPr>
        <p:grpSpPr bwMode="auto">
          <a:xfrm>
            <a:off x="0" y="0"/>
            <a:ext cx="9144000" cy="787400"/>
            <a:chOff x="0" y="-24"/>
            <a:chExt cx="9144000" cy="787406"/>
          </a:xfrm>
        </p:grpSpPr>
        <p:sp>
          <p:nvSpPr>
            <p:cNvPr id="3088" name="CaixaDeTexto 24"/>
            <p:cNvSpPr txBox="1">
              <a:spLocks noChangeArrowheads="1"/>
            </p:cNvSpPr>
            <p:nvPr/>
          </p:nvSpPr>
          <p:spPr bwMode="auto">
            <a:xfrm>
              <a:off x="0" y="-24"/>
              <a:ext cx="9144000" cy="7694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pt-BR"/>
            </a:p>
            <a:p>
              <a:pPr eaLnBrk="1" hangingPunct="1"/>
              <a:r>
                <a:rPr lang="en-US" altLang="pt-BR" sz="2000" b="1">
                  <a:solidFill>
                    <a:srgbClr val="FF0000"/>
                  </a:solidFill>
                  <a:latin typeface="Candara" panose="020E0502030303020204" pitchFamily="34" charset="0"/>
                </a:rPr>
                <a:t>Bolet</a:t>
              </a:r>
              <a:r>
                <a:rPr lang="pt-BR" altLang="pt-BR" sz="2000" b="1">
                  <a:solidFill>
                    <a:srgbClr val="FF0000"/>
                  </a:solidFill>
                  <a:latin typeface="Candara" panose="020E0502030303020204" pitchFamily="34" charset="0"/>
                </a:rPr>
                <a:t>ín </a:t>
              </a:r>
              <a:r>
                <a:rPr lang="pt-BR" altLang="pt-BR" sz="2600" b="1">
                  <a:solidFill>
                    <a:srgbClr val="FF0000"/>
                  </a:solidFill>
                  <a:latin typeface="Candara" panose="020E0502030303020204" pitchFamily="34" charset="0"/>
                </a:rPr>
                <a:t>Santillana</a:t>
              </a:r>
            </a:p>
          </p:txBody>
        </p:sp>
        <p:graphicFrame>
          <p:nvGraphicFramePr>
            <p:cNvPr id="3074" name="Object 25"/>
            <p:cNvGraphicFramePr>
              <a:graphicFrameLocks noChangeAspect="1"/>
            </p:cNvGraphicFramePr>
            <p:nvPr/>
          </p:nvGraphicFramePr>
          <p:xfrm>
            <a:off x="7247845" y="0"/>
            <a:ext cx="1896155" cy="7857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Imagem de bitmap" r:id="rId4" imgW="1181265" imgH="485586" progId="Paint.Picture">
                    <p:embed/>
                  </p:oleObj>
                </mc:Choice>
                <mc:Fallback>
                  <p:oleObj name="Imagem de bitmap" r:id="rId4" imgW="1181265" imgH="485586" progId="Paint.Picture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47845" y="0"/>
                          <a:ext cx="1896155" cy="78579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9" name="Conector reto 28"/>
            <p:cNvCxnSpPr/>
            <p:nvPr/>
          </p:nvCxnSpPr>
          <p:spPr>
            <a:xfrm>
              <a:off x="0" y="785795"/>
              <a:ext cx="9144000" cy="1587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8" name="CaixaDeTexto 6"/>
          <p:cNvSpPr txBox="1">
            <a:spLocks noChangeArrowheads="1"/>
          </p:cNvSpPr>
          <p:nvPr/>
        </p:nvSpPr>
        <p:spPr bwMode="auto">
          <a:xfrm>
            <a:off x="71438" y="5572125"/>
            <a:ext cx="1214437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6000" b="1">
                <a:latin typeface="Candara" panose="020E0502030303020204" pitchFamily="34" charset="0"/>
              </a:rPr>
              <a:t>C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9" name="CaixaDeTexto 6"/>
          <p:cNvSpPr txBox="1">
            <a:spLocks noChangeArrowheads="1"/>
          </p:cNvSpPr>
          <p:nvPr/>
        </p:nvSpPr>
        <p:spPr bwMode="auto">
          <a:xfrm>
            <a:off x="928688" y="5270500"/>
            <a:ext cx="1071562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O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0" name="CaixaDeTexto 6"/>
          <p:cNvSpPr txBox="1">
            <a:spLocks noChangeArrowheads="1"/>
          </p:cNvSpPr>
          <p:nvPr/>
        </p:nvSpPr>
        <p:spPr bwMode="auto">
          <a:xfrm>
            <a:off x="1714500" y="4913313"/>
            <a:ext cx="107156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M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2500313" y="4500563"/>
            <a:ext cx="1071562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P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2" name="CaixaDeTexto 6"/>
          <p:cNvSpPr txBox="1">
            <a:spLocks noChangeArrowheads="1"/>
          </p:cNvSpPr>
          <p:nvPr/>
        </p:nvSpPr>
        <p:spPr bwMode="auto">
          <a:xfrm>
            <a:off x="3214688" y="4056063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E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3" name="CaixaDeTexto 6"/>
          <p:cNvSpPr txBox="1">
            <a:spLocks noChangeArrowheads="1"/>
          </p:cNvSpPr>
          <p:nvPr/>
        </p:nvSpPr>
        <p:spPr bwMode="auto">
          <a:xfrm>
            <a:off x="4000500" y="3627438"/>
            <a:ext cx="1071563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T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4" name="CaixaDeTexto 6"/>
          <p:cNvSpPr txBox="1">
            <a:spLocks noChangeArrowheads="1"/>
          </p:cNvSpPr>
          <p:nvPr/>
        </p:nvSpPr>
        <p:spPr bwMode="auto">
          <a:xfrm>
            <a:off x="4786313" y="3214688"/>
            <a:ext cx="1071562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I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5" name="CaixaDeTexto 6"/>
          <p:cNvSpPr txBox="1">
            <a:spLocks noChangeArrowheads="1"/>
          </p:cNvSpPr>
          <p:nvPr/>
        </p:nvSpPr>
        <p:spPr bwMode="auto">
          <a:xfrm>
            <a:off x="5572125" y="2857500"/>
            <a:ext cx="1071563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C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6" name="CaixaDeTexto 6"/>
          <p:cNvSpPr txBox="1">
            <a:spLocks noChangeArrowheads="1"/>
          </p:cNvSpPr>
          <p:nvPr/>
        </p:nvSpPr>
        <p:spPr bwMode="auto">
          <a:xfrm>
            <a:off x="6357938" y="2428875"/>
            <a:ext cx="107156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I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7" name="CaixaDeTexto 6"/>
          <p:cNvSpPr txBox="1">
            <a:spLocks noChangeArrowheads="1"/>
          </p:cNvSpPr>
          <p:nvPr/>
        </p:nvSpPr>
        <p:spPr bwMode="auto">
          <a:xfrm>
            <a:off x="7143750" y="2071688"/>
            <a:ext cx="1071563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6000" b="1">
                <a:latin typeface="Candara" panose="020E0502030303020204" pitchFamily="34" charset="0"/>
              </a:rPr>
              <a:t>Ó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8" name="CaixaDeTexto 6"/>
          <p:cNvSpPr txBox="1">
            <a:spLocks noChangeArrowheads="1"/>
          </p:cNvSpPr>
          <p:nvPr/>
        </p:nvSpPr>
        <p:spPr bwMode="auto">
          <a:xfrm>
            <a:off x="7929563" y="1698625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N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grpSp>
        <p:nvGrpSpPr>
          <p:cNvPr id="4100" name="Grupo 33"/>
          <p:cNvGrpSpPr>
            <a:grpSpLocks/>
          </p:cNvGrpSpPr>
          <p:nvPr/>
        </p:nvGrpSpPr>
        <p:grpSpPr bwMode="auto">
          <a:xfrm>
            <a:off x="0" y="0"/>
            <a:ext cx="9144000" cy="787400"/>
            <a:chOff x="0" y="-24"/>
            <a:chExt cx="9144000" cy="787406"/>
          </a:xfrm>
        </p:grpSpPr>
        <p:sp>
          <p:nvSpPr>
            <p:cNvPr id="4102" name="CaixaDeTexto 24"/>
            <p:cNvSpPr txBox="1">
              <a:spLocks noChangeArrowheads="1"/>
            </p:cNvSpPr>
            <p:nvPr/>
          </p:nvSpPr>
          <p:spPr bwMode="auto">
            <a:xfrm>
              <a:off x="0" y="-24"/>
              <a:ext cx="9144000" cy="7694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pt-BR"/>
            </a:p>
            <a:p>
              <a:pPr eaLnBrk="1" hangingPunct="1"/>
              <a:r>
                <a:rPr lang="en-US" altLang="pt-BR" sz="2000" b="1">
                  <a:solidFill>
                    <a:srgbClr val="FF0000"/>
                  </a:solidFill>
                  <a:latin typeface="Candara" panose="020E0502030303020204" pitchFamily="34" charset="0"/>
                </a:rPr>
                <a:t>Bolet</a:t>
              </a:r>
              <a:r>
                <a:rPr lang="pt-BR" altLang="pt-BR" sz="2000" b="1">
                  <a:solidFill>
                    <a:srgbClr val="FF0000"/>
                  </a:solidFill>
                  <a:latin typeface="Candara" panose="020E0502030303020204" pitchFamily="34" charset="0"/>
                </a:rPr>
                <a:t>ín </a:t>
              </a:r>
              <a:r>
                <a:rPr lang="pt-BR" altLang="pt-BR" sz="2600" b="1">
                  <a:solidFill>
                    <a:srgbClr val="FF0000"/>
                  </a:solidFill>
                  <a:latin typeface="Candara" panose="020E0502030303020204" pitchFamily="34" charset="0"/>
                </a:rPr>
                <a:t>Santillana</a:t>
              </a:r>
            </a:p>
          </p:txBody>
        </p:sp>
        <p:graphicFrame>
          <p:nvGraphicFramePr>
            <p:cNvPr id="4098" name="Object 25"/>
            <p:cNvGraphicFramePr>
              <a:graphicFrameLocks noChangeAspect="1"/>
            </p:cNvGraphicFramePr>
            <p:nvPr/>
          </p:nvGraphicFramePr>
          <p:xfrm>
            <a:off x="7247845" y="0"/>
            <a:ext cx="1896155" cy="7857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4" name="Imagem de bitmap" r:id="rId4" imgW="1181265" imgH="485586" progId="Paint.Picture">
                    <p:embed/>
                  </p:oleObj>
                </mc:Choice>
                <mc:Fallback>
                  <p:oleObj name="Imagem de bitmap" r:id="rId4" imgW="1181265" imgH="485586" progId="Paint.Picture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47845" y="0"/>
                          <a:ext cx="1896155" cy="78579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9" name="Conector reto 28"/>
            <p:cNvCxnSpPr/>
            <p:nvPr/>
          </p:nvCxnSpPr>
          <p:spPr>
            <a:xfrm>
              <a:off x="0" y="785795"/>
              <a:ext cx="9144000" cy="1587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9" name="CaixaDeTexto 3"/>
          <p:cNvSpPr txBox="1">
            <a:spLocks noChangeArrowheads="1"/>
          </p:cNvSpPr>
          <p:nvPr/>
        </p:nvSpPr>
        <p:spPr bwMode="auto">
          <a:xfrm>
            <a:off x="428625" y="1476375"/>
            <a:ext cx="8072438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s-ES" altLang="pt-BR" sz="2800">
                <a:latin typeface="Candara" panose="020E0502030303020204" pitchFamily="34" charset="0"/>
              </a:rPr>
              <a:t> 2 grupos compiten;</a:t>
            </a:r>
          </a:p>
          <a:p>
            <a:pPr eaLnBrk="1" hangingPunct="1">
              <a:buFontTx/>
              <a:buChar char="-"/>
            </a:pPr>
            <a:r>
              <a:rPr lang="es-ES" altLang="pt-BR" sz="2800">
                <a:latin typeface="Candara" panose="020E0502030303020204" pitchFamily="34" charset="0"/>
              </a:rPr>
              <a:t> Cada grupo: elige una irregularidad para que el otro grupo diga un verbo y una forma conjugada.</a:t>
            </a:r>
          </a:p>
          <a:p>
            <a:pPr eaLnBrk="1" hangingPunct="1"/>
            <a:endParaRPr lang="es-ES" altLang="pt-BR" sz="2800">
              <a:latin typeface="Candara" panose="020E0502030303020204" pitchFamily="34" charset="0"/>
            </a:endParaRPr>
          </a:p>
          <a:p>
            <a:pPr eaLnBrk="1" hangingPunct="1"/>
            <a:r>
              <a:rPr lang="es-ES" altLang="pt-BR" sz="2800">
                <a:latin typeface="Candara" panose="020E0502030303020204" pitchFamily="34" charset="0"/>
              </a:rPr>
              <a:t>Por ejemplo:</a:t>
            </a:r>
          </a:p>
          <a:p>
            <a:pPr eaLnBrk="1" hangingPunct="1"/>
            <a:endParaRPr lang="es-ES" altLang="pt-BR" sz="2800">
              <a:latin typeface="Candara" panose="020E0502030303020204" pitchFamily="34" charset="0"/>
            </a:endParaRPr>
          </a:p>
          <a:p>
            <a:pPr eaLnBrk="1" hangingPunct="1"/>
            <a:r>
              <a:rPr lang="es-ES" altLang="pt-BR" sz="2800">
                <a:latin typeface="Candara" panose="020E0502030303020204" pitchFamily="34" charset="0"/>
              </a:rPr>
              <a:t>Grupo A: Diptongación</a:t>
            </a:r>
          </a:p>
          <a:p>
            <a:pPr eaLnBrk="1" hangingPunct="1"/>
            <a:r>
              <a:rPr lang="es-ES" altLang="pt-BR" sz="2800">
                <a:latin typeface="Candara" panose="020E0502030303020204" pitchFamily="34" charset="0"/>
              </a:rPr>
              <a:t>Grupo B: </a:t>
            </a:r>
            <a:r>
              <a:rPr lang="es-ES" altLang="pt-BR" sz="2800" i="1">
                <a:latin typeface="Candara" panose="020E0502030303020204" pitchFamily="34" charset="0"/>
              </a:rPr>
              <a:t>Jugar – juego</a:t>
            </a:r>
          </a:p>
          <a:p>
            <a:pPr eaLnBrk="1" hangingPunct="1"/>
            <a:endParaRPr lang="es-ES" altLang="pt-BR" sz="2800" i="1">
              <a:latin typeface="Candara" panose="020E0502030303020204" pitchFamily="34" charset="0"/>
            </a:endParaRPr>
          </a:p>
          <a:p>
            <a:pPr eaLnBrk="1" hangingPunct="1"/>
            <a:r>
              <a:rPr lang="es-ES" altLang="pt-BR" sz="2800">
                <a:latin typeface="Candara" panose="020E0502030303020204" pitchFamily="34" charset="0"/>
              </a:rPr>
              <a:t>El objetivo es dar más respuestas correctas.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grpSp>
        <p:nvGrpSpPr>
          <p:cNvPr id="5124" name="Grupo 33"/>
          <p:cNvGrpSpPr>
            <a:grpSpLocks/>
          </p:cNvGrpSpPr>
          <p:nvPr/>
        </p:nvGrpSpPr>
        <p:grpSpPr bwMode="auto">
          <a:xfrm>
            <a:off x="0" y="0"/>
            <a:ext cx="9144000" cy="787400"/>
            <a:chOff x="0" y="-24"/>
            <a:chExt cx="9144000" cy="787406"/>
          </a:xfrm>
        </p:grpSpPr>
        <p:sp>
          <p:nvSpPr>
            <p:cNvPr id="5127" name="CaixaDeTexto 24"/>
            <p:cNvSpPr txBox="1">
              <a:spLocks noChangeArrowheads="1"/>
            </p:cNvSpPr>
            <p:nvPr/>
          </p:nvSpPr>
          <p:spPr bwMode="auto">
            <a:xfrm>
              <a:off x="0" y="-24"/>
              <a:ext cx="9144000" cy="7694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pt-BR"/>
            </a:p>
            <a:p>
              <a:pPr eaLnBrk="1" hangingPunct="1"/>
              <a:r>
                <a:rPr lang="en-US" altLang="pt-BR" sz="2000" b="1">
                  <a:solidFill>
                    <a:srgbClr val="FF0000"/>
                  </a:solidFill>
                  <a:latin typeface="Candara" panose="020E0502030303020204" pitchFamily="34" charset="0"/>
                </a:rPr>
                <a:t>Bolet</a:t>
              </a:r>
              <a:r>
                <a:rPr lang="pt-BR" altLang="pt-BR" sz="2000" b="1">
                  <a:solidFill>
                    <a:srgbClr val="FF0000"/>
                  </a:solidFill>
                  <a:latin typeface="Candara" panose="020E0502030303020204" pitchFamily="34" charset="0"/>
                </a:rPr>
                <a:t>ín </a:t>
              </a:r>
              <a:r>
                <a:rPr lang="pt-BR" altLang="pt-BR" sz="2600" b="1">
                  <a:solidFill>
                    <a:srgbClr val="FF0000"/>
                  </a:solidFill>
                  <a:latin typeface="Candara" panose="020E0502030303020204" pitchFamily="34" charset="0"/>
                </a:rPr>
                <a:t>Santillana</a:t>
              </a:r>
            </a:p>
          </p:txBody>
        </p:sp>
        <p:graphicFrame>
          <p:nvGraphicFramePr>
            <p:cNvPr id="5122" name="Object 25"/>
            <p:cNvGraphicFramePr>
              <a:graphicFrameLocks noChangeAspect="1"/>
            </p:cNvGraphicFramePr>
            <p:nvPr/>
          </p:nvGraphicFramePr>
          <p:xfrm>
            <a:off x="7247845" y="0"/>
            <a:ext cx="1896155" cy="7857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9" name="Imagem de bitmap" r:id="rId4" imgW="1181265" imgH="485586" progId="Paint.Picture">
                    <p:embed/>
                  </p:oleObj>
                </mc:Choice>
                <mc:Fallback>
                  <p:oleObj name="Imagem de bitmap" r:id="rId4" imgW="1181265" imgH="485586" progId="Paint.Picture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47845" y="0"/>
                          <a:ext cx="1896155" cy="78579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9" name="Conector reto 28"/>
            <p:cNvCxnSpPr/>
            <p:nvPr/>
          </p:nvCxnSpPr>
          <p:spPr>
            <a:xfrm>
              <a:off x="0" y="785795"/>
              <a:ext cx="9144000" cy="1587"/>
            </a:xfrm>
            <a:prstGeom prst="line">
              <a:avLst/>
            </a:prstGeom>
            <a:ln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8" name="Espaço Reservado para Texto 11"/>
          <p:cNvSpPr txBox="1">
            <a:spLocks/>
          </p:cNvSpPr>
          <p:nvPr/>
        </p:nvSpPr>
        <p:spPr bwMode="auto">
          <a:xfrm>
            <a:off x="785813" y="1000125"/>
            <a:ext cx="731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s-ES_tradnl" sz="4800" b="1" kern="0" dirty="0">
                <a:solidFill>
                  <a:srgbClr val="FF0000"/>
                </a:solidFill>
                <a:latin typeface="Candara" pitchFamily="34" charset="0"/>
              </a:rPr>
              <a:t>¡Gracias!</a:t>
            </a:r>
          </a:p>
        </p:txBody>
      </p:sp>
      <p:pic>
        <p:nvPicPr>
          <p:cNvPr id="5126" name="Picture 9" descr="http://www.abcschool.com/immagini/smile_003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928813"/>
            <a:ext cx="3810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6"/>
          <p:cNvSpPr txBox="1">
            <a:spLocks noChangeArrowheads="1"/>
          </p:cNvSpPr>
          <p:nvPr/>
        </p:nvSpPr>
        <p:spPr bwMode="auto">
          <a:xfrm>
            <a:off x="71438" y="4929188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6000" b="1">
                <a:latin typeface="Candara" panose="020E0502030303020204" pitchFamily="34" charset="0"/>
              </a:rPr>
              <a:t>C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9" name="CaixaDeTexto 6"/>
          <p:cNvSpPr txBox="1">
            <a:spLocks noChangeArrowheads="1"/>
          </p:cNvSpPr>
          <p:nvPr/>
        </p:nvSpPr>
        <p:spPr bwMode="auto">
          <a:xfrm>
            <a:off x="642938" y="4556125"/>
            <a:ext cx="714375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O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0" name="CaixaDeTexto 6"/>
          <p:cNvSpPr txBox="1">
            <a:spLocks noChangeArrowheads="1"/>
          </p:cNvSpPr>
          <p:nvPr/>
        </p:nvSpPr>
        <p:spPr bwMode="auto">
          <a:xfrm>
            <a:off x="1214438" y="4056063"/>
            <a:ext cx="78581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N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1785938" y="3556000"/>
            <a:ext cx="714375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T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2" name="CaixaDeTexto 6"/>
          <p:cNvSpPr txBox="1">
            <a:spLocks noChangeArrowheads="1"/>
          </p:cNvSpPr>
          <p:nvPr/>
        </p:nvSpPr>
        <p:spPr bwMode="auto">
          <a:xfrm>
            <a:off x="2286000" y="3055938"/>
            <a:ext cx="642938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E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3" name="CaixaDeTexto 6"/>
          <p:cNvSpPr txBox="1">
            <a:spLocks noChangeArrowheads="1"/>
          </p:cNvSpPr>
          <p:nvPr/>
        </p:nvSpPr>
        <p:spPr bwMode="auto">
          <a:xfrm>
            <a:off x="2786063" y="2555875"/>
            <a:ext cx="642937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X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4" name="CaixaDeTexto 6"/>
          <p:cNvSpPr txBox="1">
            <a:spLocks noChangeArrowheads="1"/>
          </p:cNvSpPr>
          <p:nvPr/>
        </p:nvSpPr>
        <p:spPr bwMode="auto">
          <a:xfrm>
            <a:off x="3143250" y="2000250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T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5" name="CaixaDeTexto 6"/>
          <p:cNvSpPr txBox="1">
            <a:spLocks noChangeArrowheads="1"/>
          </p:cNvSpPr>
          <p:nvPr/>
        </p:nvSpPr>
        <p:spPr bwMode="auto">
          <a:xfrm>
            <a:off x="3571875" y="1643063"/>
            <a:ext cx="642938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U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6" name="CaixaDeTexto 6"/>
          <p:cNvSpPr txBox="1">
            <a:spLocks noChangeArrowheads="1"/>
          </p:cNvSpPr>
          <p:nvPr/>
        </p:nvSpPr>
        <p:spPr bwMode="auto">
          <a:xfrm>
            <a:off x="4000500" y="1143000"/>
            <a:ext cx="714375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A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7" name="CaixaDeTexto 6"/>
          <p:cNvSpPr txBox="1">
            <a:spLocks noChangeArrowheads="1"/>
          </p:cNvSpPr>
          <p:nvPr/>
        </p:nvSpPr>
        <p:spPr bwMode="auto">
          <a:xfrm>
            <a:off x="4572000" y="1428750"/>
            <a:ext cx="642938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6000" b="1">
                <a:latin typeface="Candara" panose="020E0502030303020204" pitchFamily="34" charset="0"/>
              </a:rPr>
              <a:t>L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8" name="CaixaDeTexto 6"/>
          <p:cNvSpPr txBox="1">
            <a:spLocks noChangeArrowheads="1"/>
          </p:cNvSpPr>
          <p:nvPr/>
        </p:nvSpPr>
        <p:spPr bwMode="auto">
          <a:xfrm>
            <a:off x="5143500" y="1928813"/>
            <a:ext cx="642938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I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9" name="CaixaDeTexto 6"/>
          <p:cNvSpPr txBox="1">
            <a:spLocks noChangeArrowheads="1"/>
          </p:cNvSpPr>
          <p:nvPr/>
        </p:nvSpPr>
        <p:spPr bwMode="auto">
          <a:xfrm>
            <a:off x="5572125" y="2500313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Z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20" name="CaixaDeTexto 6"/>
          <p:cNvSpPr txBox="1">
            <a:spLocks noChangeArrowheads="1"/>
          </p:cNvSpPr>
          <p:nvPr/>
        </p:nvSpPr>
        <p:spPr bwMode="auto">
          <a:xfrm>
            <a:off x="6072188" y="3071813"/>
            <a:ext cx="642937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A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21" name="CaixaDeTexto 6"/>
          <p:cNvSpPr txBox="1">
            <a:spLocks noChangeArrowheads="1"/>
          </p:cNvSpPr>
          <p:nvPr/>
        </p:nvSpPr>
        <p:spPr bwMode="auto">
          <a:xfrm>
            <a:off x="6643688" y="3500438"/>
            <a:ext cx="78581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C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22" name="CaixaDeTexto 6"/>
          <p:cNvSpPr txBox="1">
            <a:spLocks noChangeArrowheads="1"/>
          </p:cNvSpPr>
          <p:nvPr/>
        </p:nvSpPr>
        <p:spPr bwMode="auto">
          <a:xfrm>
            <a:off x="7215188" y="4000500"/>
            <a:ext cx="642937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I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23" name="CaixaDeTexto 6"/>
          <p:cNvSpPr txBox="1">
            <a:spLocks noChangeArrowheads="1"/>
          </p:cNvSpPr>
          <p:nvPr/>
        </p:nvSpPr>
        <p:spPr bwMode="auto">
          <a:xfrm>
            <a:off x="7643813" y="4429125"/>
            <a:ext cx="714375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O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24" name="CaixaDeTexto 6"/>
          <p:cNvSpPr txBox="1">
            <a:spLocks noChangeArrowheads="1"/>
          </p:cNvSpPr>
          <p:nvPr/>
        </p:nvSpPr>
        <p:spPr bwMode="auto">
          <a:xfrm>
            <a:off x="8143875" y="4857750"/>
            <a:ext cx="78581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N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  <p:bldP spid="19" grpId="0" build="allAtOnce" animBg="1"/>
      <p:bldP spid="20" grpId="0" build="allAtOnce" animBg="1"/>
      <p:bldP spid="21" grpId="0" build="allAtOnce" animBg="1"/>
      <p:bldP spid="22" grpId="0" build="allAtOnce" animBg="1"/>
      <p:bldP spid="23" grpId="0" build="allAtOnce" animBg="1"/>
      <p:bldP spid="24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CaixaDeTexto 3"/>
          <p:cNvSpPr txBox="1">
            <a:spLocks noChangeArrowheads="1"/>
          </p:cNvSpPr>
          <p:nvPr/>
        </p:nvSpPr>
        <p:spPr bwMode="auto">
          <a:xfrm>
            <a:off x="571500" y="1785938"/>
            <a:ext cx="8215313" cy="37861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ES" sz="3000" dirty="0">
                <a:latin typeface="Candara" pitchFamily="34" charset="0"/>
              </a:rPr>
              <a:t>Verbo – com</a:t>
            </a:r>
            <a:r>
              <a:rPr lang="es-ES" sz="3000" dirty="0">
                <a:solidFill>
                  <a:srgbClr val="FF0000"/>
                </a:solidFill>
                <a:latin typeface="Candara" pitchFamily="34" charset="0"/>
              </a:rPr>
              <a:t>e</a:t>
            </a:r>
            <a:r>
              <a:rPr lang="es-ES" sz="3000" dirty="0">
                <a:latin typeface="Candara" pitchFamily="34" charset="0"/>
              </a:rPr>
              <a:t>r. Ej.: Yo com</a:t>
            </a:r>
            <a:r>
              <a:rPr lang="es-ES" sz="3000" dirty="0">
                <a:solidFill>
                  <a:srgbClr val="FF0000"/>
                </a:solidFill>
                <a:latin typeface="Candara" pitchFamily="34" charset="0"/>
              </a:rPr>
              <a:t>o</a:t>
            </a:r>
            <a:r>
              <a:rPr lang="es-ES" sz="3000" dirty="0">
                <a:latin typeface="Candara" pitchFamily="34" charset="0"/>
              </a:rPr>
              <a:t> chocolate.</a:t>
            </a:r>
          </a:p>
          <a:p>
            <a:pPr algn="ctr">
              <a:defRPr/>
            </a:pPr>
            <a:endParaRPr lang="es-ES" sz="3000" dirty="0">
              <a:latin typeface="Candara" pitchFamily="34" charset="0"/>
            </a:endParaRPr>
          </a:p>
          <a:p>
            <a:pPr algn="ctr">
              <a:defRPr/>
            </a:pPr>
            <a:r>
              <a:rPr lang="es-ES" sz="3000" dirty="0">
                <a:latin typeface="Candara" pitchFamily="34" charset="0"/>
              </a:rPr>
              <a:t>Verbo – s</a:t>
            </a:r>
            <a:r>
              <a:rPr lang="es-ES" sz="3000" dirty="0">
                <a:solidFill>
                  <a:srgbClr val="FF0000"/>
                </a:solidFill>
                <a:latin typeface="Candara" pitchFamily="34" charset="0"/>
              </a:rPr>
              <a:t>e</a:t>
            </a:r>
            <a:r>
              <a:rPr lang="es-ES" sz="3000" dirty="0">
                <a:latin typeface="Candara" pitchFamily="34" charset="0"/>
              </a:rPr>
              <a:t>ntir. Ej.: Me s</a:t>
            </a:r>
            <a:r>
              <a:rPr lang="es-ES" sz="3000" dirty="0">
                <a:solidFill>
                  <a:srgbClr val="FF0000"/>
                </a:solidFill>
                <a:latin typeface="Candara" pitchFamily="34" charset="0"/>
              </a:rPr>
              <a:t>ie</a:t>
            </a:r>
            <a:r>
              <a:rPr lang="es-ES" sz="3000" dirty="0">
                <a:latin typeface="Candara" pitchFamily="34" charset="0"/>
              </a:rPr>
              <a:t>nto feliz hoy.</a:t>
            </a:r>
          </a:p>
          <a:p>
            <a:pPr algn="ctr">
              <a:defRPr/>
            </a:pPr>
            <a:endParaRPr lang="es-ES" sz="3000" dirty="0">
              <a:latin typeface="Candara" pitchFamily="34" charset="0"/>
            </a:endParaRPr>
          </a:p>
          <a:p>
            <a:pPr algn="ctr">
              <a:defRPr/>
            </a:pPr>
            <a:r>
              <a:rPr lang="es-ES" sz="3000" dirty="0">
                <a:latin typeface="Candara" pitchFamily="34" charset="0"/>
              </a:rPr>
              <a:t>Verbo – s</a:t>
            </a:r>
            <a:r>
              <a:rPr lang="es-ES" sz="3000" dirty="0">
                <a:solidFill>
                  <a:srgbClr val="FF0000"/>
                </a:solidFill>
                <a:latin typeface="Candara" pitchFamily="34" charset="0"/>
              </a:rPr>
              <a:t>er</a:t>
            </a:r>
            <a:r>
              <a:rPr lang="es-ES" sz="3000" dirty="0">
                <a:latin typeface="Candara" pitchFamily="34" charset="0"/>
              </a:rPr>
              <a:t>. Ej.: Yo s</a:t>
            </a:r>
            <a:r>
              <a:rPr lang="es-ES" sz="3000" dirty="0">
                <a:solidFill>
                  <a:srgbClr val="FF0000"/>
                </a:solidFill>
                <a:latin typeface="Candara" pitchFamily="34" charset="0"/>
              </a:rPr>
              <a:t>oy</a:t>
            </a:r>
            <a:r>
              <a:rPr lang="es-ES" sz="3000" dirty="0">
                <a:latin typeface="Candara" pitchFamily="34" charset="0"/>
              </a:rPr>
              <a:t> alumna de español.</a:t>
            </a:r>
          </a:p>
          <a:p>
            <a:pPr algn="ctr">
              <a:defRPr/>
            </a:pPr>
            <a:endParaRPr lang="es-ES" sz="3000" dirty="0">
              <a:latin typeface="Candara" pitchFamily="34" charset="0"/>
            </a:endParaRPr>
          </a:p>
          <a:p>
            <a:pPr algn="ctr">
              <a:defRPr/>
            </a:pPr>
            <a:r>
              <a:rPr lang="es-ES" sz="3000" dirty="0">
                <a:latin typeface="Candara" pitchFamily="34" charset="0"/>
              </a:rPr>
              <a:t>Verbo – cono</a:t>
            </a:r>
            <a:r>
              <a:rPr lang="es-ES" sz="3000" dirty="0">
                <a:solidFill>
                  <a:srgbClr val="FF0000"/>
                </a:solidFill>
                <a:latin typeface="Candara" pitchFamily="34" charset="0"/>
              </a:rPr>
              <a:t>ce</a:t>
            </a:r>
            <a:r>
              <a:rPr lang="es-ES" sz="3000" dirty="0">
                <a:latin typeface="Candara" pitchFamily="34" charset="0"/>
              </a:rPr>
              <a:t>r. Ej.: Yo cono</a:t>
            </a:r>
            <a:r>
              <a:rPr lang="es-ES" sz="3000" dirty="0">
                <a:solidFill>
                  <a:srgbClr val="FF0000"/>
                </a:solidFill>
                <a:latin typeface="Candara" pitchFamily="34" charset="0"/>
              </a:rPr>
              <a:t>zc</a:t>
            </a:r>
            <a:r>
              <a:rPr lang="es-ES" sz="3000" dirty="0">
                <a:latin typeface="Candara" pitchFamily="34" charset="0"/>
              </a:rPr>
              <a:t>o muchos animales.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6"/>
          <p:cNvSpPr txBox="1">
            <a:spLocks noChangeArrowheads="1"/>
          </p:cNvSpPr>
          <p:nvPr/>
        </p:nvSpPr>
        <p:spPr bwMode="auto">
          <a:xfrm>
            <a:off x="71438" y="5572125"/>
            <a:ext cx="1214437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6000" b="1">
                <a:latin typeface="Candara" panose="020E0502030303020204" pitchFamily="34" charset="0"/>
              </a:rPr>
              <a:t>E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9" name="CaixaDeTexto 6"/>
          <p:cNvSpPr txBox="1">
            <a:spLocks noChangeArrowheads="1"/>
          </p:cNvSpPr>
          <p:nvPr/>
        </p:nvSpPr>
        <p:spPr bwMode="auto">
          <a:xfrm>
            <a:off x="928688" y="5270500"/>
            <a:ext cx="1071562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X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0" name="CaixaDeTexto 6"/>
          <p:cNvSpPr txBox="1">
            <a:spLocks noChangeArrowheads="1"/>
          </p:cNvSpPr>
          <p:nvPr/>
        </p:nvSpPr>
        <p:spPr bwMode="auto">
          <a:xfrm>
            <a:off x="1714500" y="4913313"/>
            <a:ext cx="107156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P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2500313" y="4500563"/>
            <a:ext cx="1071562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L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2" name="CaixaDeTexto 6"/>
          <p:cNvSpPr txBox="1">
            <a:spLocks noChangeArrowheads="1"/>
          </p:cNvSpPr>
          <p:nvPr/>
        </p:nvSpPr>
        <p:spPr bwMode="auto">
          <a:xfrm>
            <a:off x="3214688" y="4056063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I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3" name="CaixaDeTexto 6"/>
          <p:cNvSpPr txBox="1">
            <a:spLocks noChangeArrowheads="1"/>
          </p:cNvSpPr>
          <p:nvPr/>
        </p:nvSpPr>
        <p:spPr bwMode="auto">
          <a:xfrm>
            <a:off x="4000500" y="3627438"/>
            <a:ext cx="1071563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C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4" name="CaixaDeTexto 6"/>
          <p:cNvSpPr txBox="1">
            <a:spLocks noChangeArrowheads="1"/>
          </p:cNvSpPr>
          <p:nvPr/>
        </p:nvSpPr>
        <p:spPr bwMode="auto">
          <a:xfrm>
            <a:off x="4786313" y="3214688"/>
            <a:ext cx="1071562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A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5" name="CaixaDeTexto 6"/>
          <p:cNvSpPr txBox="1">
            <a:spLocks noChangeArrowheads="1"/>
          </p:cNvSpPr>
          <p:nvPr/>
        </p:nvSpPr>
        <p:spPr bwMode="auto">
          <a:xfrm>
            <a:off x="5572125" y="2857500"/>
            <a:ext cx="1071563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C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6" name="CaixaDeTexto 6"/>
          <p:cNvSpPr txBox="1">
            <a:spLocks noChangeArrowheads="1"/>
          </p:cNvSpPr>
          <p:nvPr/>
        </p:nvSpPr>
        <p:spPr bwMode="auto">
          <a:xfrm>
            <a:off x="6357938" y="2428875"/>
            <a:ext cx="107156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I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7" name="CaixaDeTexto 6"/>
          <p:cNvSpPr txBox="1">
            <a:spLocks noChangeArrowheads="1"/>
          </p:cNvSpPr>
          <p:nvPr/>
        </p:nvSpPr>
        <p:spPr bwMode="auto">
          <a:xfrm>
            <a:off x="7143750" y="2071688"/>
            <a:ext cx="1071563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6000" b="1">
                <a:latin typeface="Candara" panose="020E0502030303020204" pitchFamily="34" charset="0"/>
              </a:rPr>
              <a:t>Ó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  <p:sp>
        <p:nvSpPr>
          <p:cNvPr id="18" name="CaixaDeTexto 6"/>
          <p:cNvSpPr txBox="1">
            <a:spLocks noChangeArrowheads="1"/>
          </p:cNvSpPr>
          <p:nvPr/>
        </p:nvSpPr>
        <p:spPr bwMode="auto">
          <a:xfrm>
            <a:off x="7929563" y="1698625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pt-BR" sz="6000" b="1">
                <a:latin typeface="Candara" panose="020E0502030303020204" pitchFamily="34" charset="0"/>
              </a:rPr>
              <a:t>N</a:t>
            </a:r>
            <a:endParaRPr lang="pt-BR" altLang="pt-BR" sz="2000" b="1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1844675"/>
            <a:ext cx="3887787" cy="356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981075"/>
            <a:ext cx="8816975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194175"/>
            <a:ext cx="8640762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8" y="1196975"/>
            <a:ext cx="8702675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963988"/>
            <a:ext cx="8713788" cy="2417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877888"/>
            <a:ext cx="8720138" cy="302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975100"/>
            <a:ext cx="821055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916113"/>
            <a:ext cx="7210425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2006</TotalTime>
  <Words>251</Words>
  <Application>Microsoft Office PowerPoint</Application>
  <PresentationFormat>Apresentação na tela (4:3)</PresentationFormat>
  <Paragraphs>76</Paragraphs>
  <Slides>12</Slides>
  <Notes>8</Notes>
  <HiddenSlides>0</HiddenSlides>
  <MMClips>0</MMClips>
  <ScaleCrop>false</ScaleCrop>
  <HeadingPairs>
    <vt:vector size="8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Candara</vt:lpstr>
      <vt:lpstr>Tema do Office</vt:lpstr>
      <vt:lpstr>Imagem de bitmap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Home</dc:creator>
  <cp:lastModifiedBy>Luiz Duque</cp:lastModifiedBy>
  <cp:revision>195</cp:revision>
  <dcterms:created xsi:type="dcterms:W3CDTF">2013-01-08T22:47:55Z</dcterms:created>
  <dcterms:modified xsi:type="dcterms:W3CDTF">2020-07-17T17:06:47Z</dcterms:modified>
</cp:coreProperties>
</file>