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35" r:id="rId2"/>
    <p:sldId id="288" r:id="rId3"/>
    <p:sldId id="286" r:id="rId4"/>
    <p:sldId id="348" r:id="rId5"/>
    <p:sldId id="391" r:id="rId6"/>
    <p:sldId id="383" r:id="rId7"/>
    <p:sldId id="398" r:id="rId8"/>
    <p:sldId id="393" r:id="rId9"/>
    <p:sldId id="399" r:id="rId10"/>
    <p:sldId id="392" r:id="rId11"/>
    <p:sldId id="394" r:id="rId12"/>
    <p:sldId id="397" r:id="rId13"/>
    <p:sldId id="396" r:id="rId14"/>
    <p:sldId id="291" r:id="rId15"/>
    <p:sldId id="270" r:id="rId16"/>
    <p:sldId id="350" r:id="rId17"/>
    <p:sldId id="388" r:id="rId18"/>
    <p:sldId id="379" r:id="rId19"/>
    <p:sldId id="389" r:id="rId20"/>
    <p:sldId id="390" r:id="rId21"/>
    <p:sldId id="299" r:id="rId22"/>
    <p:sldId id="298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3F63"/>
    <a:srgbClr val="0033CC"/>
    <a:srgbClr val="00A1E4"/>
    <a:srgbClr val="006D9B"/>
    <a:srgbClr val="6C6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1" autoAdjust="0"/>
    <p:restoredTop sz="74954" autoAdjust="0"/>
  </p:normalViewPr>
  <p:slideViewPr>
    <p:cSldViewPr>
      <p:cViewPr varScale="1">
        <p:scale>
          <a:sx n="54" d="100"/>
          <a:sy n="54" d="100"/>
        </p:scale>
        <p:origin x="180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12C9C-4A0D-4F76-B2A2-35D414B0CA09}" type="datetimeFigureOut">
              <a:rPr lang="pt-BR" smtClean="0"/>
              <a:pPr/>
              <a:t>16/05/2018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BF22A-4B9B-4D0E-A8F4-C0B00432C4D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061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ea typeface="Geneva" pitchFamily="124" charset="-128"/>
              </a:rPr>
              <a:t>Esta </a:t>
            </a:r>
            <a:r>
              <a:rPr lang="pt-BR" dirty="0" err="1">
                <a:ea typeface="Geneva" pitchFamily="124" charset="-128"/>
              </a:rPr>
              <a:t>presentación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en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power</a:t>
            </a:r>
            <a:r>
              <a:rPr lang="pt-BR" dirty="0">
                <a:ea typeface="Geneva" pitchFamily="124" charset="-128"/>
              </a:rPr>
              <a:t> point </a:t>
            </a:r>
            <a:r>
              <a:rPr lang="pt-BR" dirty="0" err="1">
                <a:ea typeface="Geneva" pitchFamily="124" charset="-128"/>
              </a:rPr>
              <a:t>la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podrás</a:t>
            </a:r>
            <a:r>
              <a:rPr lang="pt-BR" dirty="0">
                <a:ea typeface="Geneva" pitchFamily="124" charset="-128"/>
              </a:rPr>
              <a:t>, de </a:t>
            </a:r>
            <a:r>
              <a:rPr lang="pt-BR" dirty="0" err="1">
                <a:ea typeface="Geneva" pitchFamily="124" charset="-128"/>
              </a:rPr>
              <a:t>acuerdo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con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el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currículum</a:t>
            </a:r>
            <a:r>
              <a:rPr lang="pt-BR" dirty="0">
                <a:ea typeface="Geneva" pitchFamily="124" charset="-128"/>
              </a:rPr>
              <a:t> de cada grupo, </a:t>
            </a:r>
            <a:r>
              <a:rPr lang="pt-BR" dirty="0" err="1">
                <a:ea typeface="Geneva" pitchFamily="124" charset="-128"/>
              </a:rPr>
              <a:t>trabajar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vía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cañón</a:t>
            </a:r>
            <a:r>
              <a:rPr lang="pt-BR" dirty="0">
                <a:ea typeface="Geneva" pitchFamily="124" charset="-128"/>
              </a:rPr>
              <a:t>, </a:t>
            </a:r>
            <a:r>
              <a:rPr lang="pt-BR" dirty="0" err="1">
                <a:ea typeface="Geneva" pitchFamily="124" charset="-128"/>
              </a:rPr>
              <a:t>televisión</a:t>
            </a:r>
            <a:r>
              <a:rPr lang="pt-BR" dirty="0">
                <a:ea typeface="Geneva" pitchFamily="124" charset="-128"/>
              </a:rPr>
              <a:t> o </a:t>
            </a:r>
            <a:r>
              <a:rPr lang="pt-BR" dirty="0" err="1">
                <a:ea typeface="Geneva" pitchFamily="124" charset="-128"/>
              </a:rPr>
              <a:t>pizarra</a:t>
            </a:r>
            <a:r>
              <a:rPr lang="pt-BR" dirty="0">
                <a:ea typeface="Geneva" pitchFamily="124" charset="-128"/>
              </a:rPr>
              <a:t> digital </a:t>
            </a:r>
            <a:r>
              <a:rPr lang="pt-BR" dirty="0" err="1">
                <a:ea typeface="Geneva" pitchFamily="124" charset="-128"/>
              </a:rPr>
              <a:t>interactiva</a:t>
            </a:r>
            <a:r>
              <a:rPr lang="pt-BR" dirty="0">
                <a:ea typeface="Geneva" pitchFamily="124" charset="-128"/>
              </a:rPr>
              <a:t>. Esperamos que te </a:t>
            </a:r>
            <a:r>
              <a:rPr lang="pt-BR" dirty="0" err="1">
                <a:ea typeface="Geneva" pitchFamily="124" charset="-128"/>
              </a:rPr>
              <a:t>sea</a:t>
            </a:r>
            <a:r>
              <a:rPr lang="pt-BR" dirty="0">
                <a:ea typeface="Geneva" pitchFamily="124" charset="-128"/>
              </a:rPr>
              <a:t> </a:t>
            </a:r>
            <a:r>
              <a:rPr lang="pt-BR" dirty="0" err="1">
                <a:ea typeface="Geneva" pitchFamily="124" charset="-128"/>
              </a:rPr>
              <a:t>muy</a:t>
            </a:r>
            <a:r>
              <a:rPr lang="pt-BR" dirty="0">
                <a:ea typeface="Geneva" pitchFamily="124" charset="-128"/>
              </a:rPr>
              <a:t> útil.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044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0496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369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>
                <a:ea typeface="Geneva" pitchFamily="124" charset="-128"/>
              </a:rPr>
              <a:t>Propón a los alumnos una competición. Habrá dos grupos.</a:t>
            </a:r>
          </a:p>
          <a:p>
            <a:r>
              <a:rPr lang="es-ES" dirty="0">
                <a:ea typeface="Geneva" pitchFamily="124" charset="-128"/>
              </a:rPr>
              <a:t>Cada grupo contestará las respuestas del </a:t>
            </a:r>
            <a:r>
              <a:rPr lang="es-ES" dirty="0" err="1">
                <a:ea typeface="Geneva" pitchFamily="124" charset="-128"/>
              </a:rPr>
              <a:t>quiz</a:t>
            </a:r>
            <a:r>
              <a:rPr lang="es-ES" dirty="0">
                <a:ea typeface="Geneva" pitchFamily="124" charset="-128"/>
              </a:rPr>
              <a:t> sobre el tema en una hoja.</a:t>
            </a:r>
          </a:p>
          <a:p>
            <a:endParaRPr lang="es-ES" dirty="0">
              <a:ea typeface="Geneva" pitchFamily="124" charset="-128"/>
            </a:endParaRPr>
          </a:p>
          <a:p>
            <a:r>
              <a:rPr lang="es-ES" dirty="0">
                <a:ea typeface="Geneva" pitchFamily="124" charset="-128"/>
              </a:rPr>
              <a:t>Después de lista la actividad, recoge las hojas y haz la corrección.</a:t>
            </a:r>
            <a:r>
              <a:rPr lang="es-ES" baseline="0" dirty="0">
                <a:ea typeface="Geneva" pitchFamily="124" charset="-128"/>
              </a:rPr>
              <a:t> Gana el grupo que acierte más respuestas.</a:t>
            </a:r>
          </a:p>
          <a:p>
            <a:endParaRPr lang="es-ES" baseline="0" dirty="0">
              <a:ea typeface="Geneva" pitchFamily="124" charset="-128"/>
            </a:endParaRPr>
          </a:p>
          <a:p>
            <a:r>
              <a:rPr lang="pt-BR" altLang="pt-BR" b="1" dirty="0"/>
              <a:t>Alternativa:</a:t>
            </a:r>
            <a:r>
              <a:rPr lang="pt-BR" altLang="pt-BR" dirty="0"/>
              <a:t> </a:t>
            </a:r>
          </a:p>
          <a:p>
            <a:r>
              <a:rPr lang="pt-BR" altLang="pt-BR" dirty="0"/>
              <a:t>Si te parece </a:t>
            </a:r>
            <a:r>
              <a:rPr lang="pt-BR" altLang="pt-BR" dirty="0" err="1"/>
              <a:t>bien</a:t>
            </a:r>
            <a:r>
              <a:rPr lang="pt-BR" altLang="pt-BR" dirty="0"/>
              <a:t>, </a:t>
            </a:r>
            <a:r>
              <a:rPr lang="pt-BR" altLang="pt-BR" dirty="0" err="1"/>
              <a:t>pueden</a:t>
            </a:r>
            <a:r>
              <a:rPr lang="pt-BR" altLang="pt-BR" dirty="0"/>
              <a:t> </a:t>
            </a:r>
            <a:r>
              <a:rPr lang="pt-BR" altLang="pt-BR" dirty="0" err="1"/>
              <a:t>hacer</a:t>
            </a:r>
            <a:r>
              <a:rPr lang="pt-BR" altLang="pt-BR" dirty="0"/>
              <a:t> una </a:t>
            </a:r>
            <a:r>
              <a:rPr lang="pt-BR" altLang="pt-BR" dirty="0" err="1"/>
              <a:t>competición</a:t>
            </a:r>
            <a:r>
              <a:rPr lang="pt-BR" altLang="pt-BR" dirty="0"/>
              <a:t> entre 2 grupos.</a:t>
            </a:r>
          </a:p>
          <a:p>
            <a:r>
              <a:rPr lang="pt-BR" altLang="pt-BR" dirty="0"/>
              <a:t>Cada grupo </a:t>
            </a:r>
            <a:r>
              <a:rPr lang="pt-BR" altLang="pt-BR" dirty="0" err="1"/>
              <a:t>hará</a:t>
            </a:r>
            <a:r>
              <a:rPr lang="pt-BR" altLang="pt-BR" dirty="0"/>
              <a:t> una lista de </a:t>
            </a:r>
            <a:r>
              <a:rPr lang="pt-BR" altLang="pt-BR" dirty="0" err="1"/>
              <a:t>las</a:t>
            </a:r>
            <a:r>
              <a:rPr lang="pt-BR" altLang="pt-BR" dirty="0"/>
              <a:t> </a:t>
            </a:r>
            <a:r>
              <a:rPr lang="pt-BR" altLang="pt-BR" dirty="0" err="1"/>
              <a:t>palabras</a:t>
            </a:r>
            <a:r>
              <a:rPr lang="pt-BR" altLang="pt-BR" dirty="0"/>
              <a:t> que </a:t>
            </a:r>
            <a:r>
              <a:rPr lang="pt-BR" altLang="pt-BR" dirty="0" err="1"/>
              <a:t>el</a:t>
            </a:r>
            <a:r>
              <a:rPr lang="pt-BR" altLang="pt-BR" dirty="0"/>
              <a:t> </a:t>
            </a:r>
            <a:r>
              <a:rPr lang="pt-BR" altLang="pt-BR" dirty="0" err="1"/>
              <a:t>otro</a:t>
            </a:r>
            <a:r>
              <a:rPr lang="pt-BR" altLang="pt-BR" dirty="0"/>
              <a:t> grupo </a:t>
            </a:r>
            <a:r>
              <a:rPr lang="pt-BR" altLang="pt-BR" dirty="0" err="1"/>
              <a:t>podrá</a:t>
            </a:r>
            <a:r>
              <a:rPr lang="pt-BR" altLang="pt-BR" dirty="0"/>
              <a:t> deletrear. </a:t>
            </a:r>
            <a:r>
              <a:rPr lang="pt-BR" altLang="pt-BR" dirty="0" err="1"/>
              <a:t>Puedes</a:t>
            </a:r>
            <a:r>
              <a:rPr lang="pt-BR" altLang="pt-BR" dirty="0"/>
              <a:t> </a:t>
            </a:r>
            <a:r>
              <a:rPr lang="pt-BR" altLang="pt-BR" dirty="0" err="1"/>
              <a:t>establecer</a:t>
            </a:r>
            <a:r>
              <a:rPr lang="pt-BR" altLang="pt-BR" dirty="0"/>
              <a:t> </a:t>
            </a:r>
            <a:r>
              <a:rPr lang="pt-BR" altLang="pt-BR" dirty="0" err="1"/>
              <a:t>un</a:t>
            </a:r>
            <a:r>
              <a:rPr lang="pt-BR" altLang="pt-BR" dirty="0"/>
              <a:t> número máximo de letras por </a:t>
            </a:r>
            <a:r>
              <a:rPr lang="pt-BR" altLang="pt-BR" dirty="0" err="1"/>
              <a:t>palabra</a:t>
            </a:r>
            <a:r>
              <a:rPr lang="pt-BR" altLang="pt-BR" dirty="0"/>
              <a:t>.</a:t>
            </a:r>
          </a:p>
          <a:p>
            <a:r>
              <a:rPr lang="pt-BR" altLang="pt-BR" dirty="0"/>
              <a:t>El grupo A dirá una </a:t>
            </a:r>
            <a:r>
              <a:rPr lang="pt-BR" altLang="pt-BR" dirty="0" err="1"/>
              <a:t>palabra</a:t>
            </a:r>
            <a:r>
              <a:rPr lang="pt-BR" altLang="pt-BR" dirty="0"/>
              <a:t> y </a:t>
            </a:r>
            <a:r>
              <a:rPr lang="pt-BR" altLang="pt-BR" dirty="0" err="1"/>
              <a:t>el</a:t>
            </a:r>
            <a:r>
              <a:rPr lang="pt-BR" altLang="pt-BR" dirty="0"/>
              <a:t> grupo B (1 </a:t>
            </a:r>
            <a:r>
              <a:rPr lang="pt-BR" altLang="pt-BR" dirty="0" err="1"/>
              <a:t>alumno</a:t>
            </a:r>
            <a:r>
              <a:rPr lang="pt-BR" altLang="pt-BR" dirty="0"/>
              <a:t> por vez) la </a:t>
            </a:r>
            <a:r>
              <a:rPr lang="pt-BR" altLang="pt-BR" dirty="0" err="1"/>
              <a:t>deberá</a:t>
            </a:r>
            <a:r>
              <a:rPr lang="pt-BR" altLang="pt-BR" dirty="0"/>
              <a:t> deletrear </a:t>
            </a:r>
            <a:r>
              <a:rPr lang="pt-BR" altLang="pt-BR" dirty="0" err="1"/>
              <a:t>correctamente</a:t>
            </a:r>
            <a:r>
              <a:rPr lang="pt-BR" altLang="pt-BR" dirty="0"/>
              <a:t>. </a:t>
            </a:r>
            <a:r>
              <a:rPr lang="pt-BR" altLang="pt-BR" dirty="0" err="1"/>
              <a:t>Valdrá</a:t>
            </a:r>
            <a:r>
              <a:rPr lang="pt-BR" altLang="pt-BR" dirty="0"/>
              <a:t> </a:t>
            </a:r>
            <a:r>
              <a:rPr lang="pt-BR" altLang="pt-BR" dirty="0" err="1"/>
              <a:t>puntos</a:t>
            </a:r>
            <a:r>
              <a:rPr lang="pt-BR" altLang="pt-BR" dirty="0"/>
              <a:t> y, al final, </a:t>
            </a:r>
            <a:r>
              <a:rPr lang="pt-BR" altLang="pt-BR" dirty="0" err="1"/>
              <a:t>el</a:t>
            </a:r>
            <a:r>
              <a:rPr lang="pt-BR" altLang="pt-BR" dirty="0"/>
              <a:t> grupo que </a:t>
            </a:r>
            <a:r>
              <a:rPr lang="pt-BR" altLang="pt-BR" dirty="0" err="1"/>
              <a:t>tenga</a:t>
            </a:r>
            <a:r>
              <a:rPr lang="pt-BR" altLang="pt-BR" dirty="0"/>
              <a:t> más </a:t>
            </a:r>
            <a:r>
              <a:rPr lang="pt-BR" altLang="pt-BR" dirty="0" err="1"/>
              <a:t>puntos</a:t>
            </a:r>
            <a:r>
              <a:rPr lang="pt-BR" altLang="pt-BR" dirty="0"/>
              <a:t> será </a:t>
            </a:r>
            <a:r>
              <a:rPr lang="pt-BR" altLang="pt-BR" dirty="0" err="1"/>
              <a:t>el</a:t>
            </a:r>
            <a:r>
              <a:rPr lang="pt-BR" altLang="pt-BR" dirty="0"/>
              <a:t> vencedor.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6171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>
                <a:ea typeface="Geneva" pitchFamily="124" charset="-128"/>
              </a:rPr>
              <a:t>Respuesta: </a:t>
            </a:r>
            <a:r>
              <a:rPr lang="es-ES" sz="1200" dirty="0">
                <a:latin typeface="Arial" pitchFamily="34" charset="0"/>
                <a:ea typeface="MS PGothic" charset="0"/>
                <a:cs typeface="Arial" pitchFamily="34" charset="0"/>
              </a:rPr>
              <a:t>a. gusta; gustan.</a:t>
            </a:r>
            <a:endParaRPr lang="es-ES" dirty="0">
              <a:ea typeface="Geneva" pitchFamily="124" charset="-128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5787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>
                <a:ea typeface="Geneva" pitchFamily="124" charset="-128"/>
              </a:rPr>
              <a:t>Respuesta</a:t>
            </a:r>
            <a:r>
              <a:rPr lang="es-ES" baseline="0" dirty="0">
                <a:ea typeface="Geneva" pitchFamily="124" charset="-128"/>
              </a:rPr>
              <a:t>: </a:t>
            </a:r>
            <a:r>
              <a:rPr lang="es-ES" sz="1200" dirty="0">
                <a:latin typeface="Arial"/>
                <a:ea typeface="MS PGothic" charset="0"/>
                <a:cs typeface="Arial"/>
              </a:rPr>
              <a:t>c. La cosa, el ser o la actividad que</a:t>
            </a:r>
            <a:r>
              <a:rPr lang="es-ES" sz="1200" baseline="0" dirty="0">
                <a:latin typeface="Arial"/>
                <a:ea typeface="MS PGothic" charset="0"/>
                <a:cs typeface="Arial"/>
              </a:rPr>
              <a:t> causa la sensación.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4770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>
                <a:ea typeface="Geneva" pitchFamily="124" charset="-128"/>
              </a:rPr>
              <a:t>Respuesta: </a:t>
            </a:r>
            <a:r>
              <a:rPr lang="es-ES" sz="1200" dirty="0">
                <a:latin typeface="Arial" pitchFamily="34" charset="0"/>
                <a:ea typeface="MS PGothic" charset="0"/>
                <a:cs typeface="Arial" pitchFamily="34" charset="0"/>
              </a:rPr>
              <a:t>c. La</a:t>
            </a:r>
            <a:r>
              <a:rPr lang="es-ES" sz="1200" baseline="0" dirty="0">
                <a:latin typeface="Arial" pitchFamily="34" charset="0"/>
                <a:ea typeface="MS PGothic" charset="0"/>
                <a:cs typeface="Arial" pitchFamily="34" charset="0"/>
              </a:rPr>
              <a:t> preposición prepositiva a mí.</a:t>
            </a:r>
            <a:endParaRPr lang="es-ES" dirty="0">
              <a:ea typeface="Geneva" pitchFamily="124" charset="-128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57877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>
                <a:ea typeface="Geneva" pitchFamily="124" charset="-128"/>
              </a:rPr>
              <a:t>Respuesta</a:t>
            </a:r>
            <a:r>
              <a:rPr lang="es-ES" baseline="0" dirty="0">
                <a:ea typeface="Geneva" pitchFamily="124" charset="-128"/>
              </a:rPr>
              <a:t>: </a:t>
            </a:r>
            <a:r>
              <a:rPr lang="es-ES" sz="1200" dirty="0">
                <a:latin typeface="Arial"/>
                <a:ea typeface="MS PGothic" charset="0"/>
                <a:cs typeface="Arial"/>
              </a:rPr>
              <a:t>a. Tercera persona de singular</a:t>
            </a:r>
            <a:r>
              <a:rPr lang="es-ES" sz="1200" baseline="0" dirty="0">
                <a:latin typeface="Arial"/>
                <a:ea typeface="MS PGothic" charset="0"/>
                <a:cs typeface="Arial"/>
              </a:rPr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47704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>
                <a:ea typeface="Geneva" pitchFamily="124" charset="-128"/>
              </a:rPr>
              <a:t>Respuesta: </a:t>
            </a:r>
            <a:r>
              <a:rPr lang="es-ES" sz="1200" dirty="0">
                <a:latin typeface="Arial" pitchFamily="34" charset="0"/>
                <a:ea typeface="MS PGothic" charset="0"/>
                <a:cs typeface="Arial" pitchFamily="34" charset="0"/>
              </a:rPr>
              <a:t>c. </a:t>
            </a:r>
            <a:r>
              <a:rPr lang="es-ES" sz="1200" dirty="0">
                <a:solidFill>
                  <a:srgbClr val="FF0000"/>
                </a:solidFill>
                <a:latin typeface="Arial" pitchFamily="34" charset="0"/>
                <a:ea typeface="MS PGothic" charset="0"/>
                <a:cs typeface="Arial" pitchFamily="34" charset="0"/>
              </a:rPr>
              <a:t>Lo que causa la sensación</a:t>
            </a:r>
            <a:r>
              <a:rPr lang="es-ES" sz="1200" dirty="0">
                <a:latin typeface="Arial" pitchFamily="34" charset="0"/>
                <a:ea typeface="MS PGothic" charset="0"/>
                <a:cs typeface="Arial" pitchFamily="34" charset="0"/>
              </a:rPr>
              <a:t>; </a:t>
            </a:r>
            <a:r>
              <a:rPr lang="es-ES" sz="1200" dirty="0">
                <a:solidFill>
                  <a:srgbClr val="92D050"/>
                </a:solidFill>
                <a:latin typeface="Arial" pitchFamily="34" charset="0"/>
                <a:ea typeface="MS PGothic" charset="0"/>
                <a:cs typeface="Arial" pitchFamily="34" charset="0"/>
              </a:rPr>
              <a:t>la sensación</a:t>
            </a:r>
            <a:r>
              <a:rPr lang="es-ES" sz="1200" dirty="0">
                <a:latin typeface="Arial" pitchFamily="34" charset="0"/>
                <a:ea typeface="MS PGothic" charset="0"/>
                <a:cs typeface="Arial" pitchFamily="34" charset="0"/>
              </a:rPr>
              <a:t>; </a:t>
            </a:r>
            <a:r>
              <a:rPr lang="es-ES" sz="1200" dirty="0">
                <a:solidFill>
                  <a:srgbClr val="FFC000"/>
                </a:solidFill>
                <a:latin typeface="Arial" pitchFamily="34" charset="0"/>
                <a:ea typeface="MS PGothic" charset="0"/>
                <a:cs typeface="Arial" pitchFamily="34" charset="0"/>
              </a:rPr>
              <a:t>quien tiene la sensación</a:t>
            </a:r>
            <a:r>
              <a:rPr lang="es-ES" sz="1200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</a:p>
          <a:p>
            <a:endParaRPr lang="es-ES" dirty="0">
              <a:ea typeface="Geneva" pitchFamily="124" charset="-128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5787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>
                <a:ea typeface="Geneva" pitchFamily="124" charset="-128"/>
              </a:rPr>
              <a:t>Respuesta</a:t>
            </a:r>
            <a:r>
              <a:rPr lang="es-ES" baseline="0" dirty="0">
                <a:ea typeface="Geneva" pitchFamily="124" charset="-128"/>
              </a:rPr>
              <a:t>: </a:t>
            </a:r>
            <a:r>
              <a:rPr lang="es-ES" sz="1200" dirty="0">
                <a:latin typeface="Arial"/>
                <a:ea typeface="MS PGothic" charset="0"/>
                <a:cs typeface="Arial"/>
              </a:rPr>
              <a:t>a. encantar</a:t>
            </a:r>
            <a:r>
              <a:rPr lang="es-ES" sz="1200" baseline="0" dirty="0">
                <a:latin typeface="Arial"/>
                <a:ea typeface="MS PGothic" charset="0"/>
                <a:cs typeface="Arial"/>
              </a:rPr>
              <a:t> e importar.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47704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233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Explica</a:t>
            </a:r>
            <a:r>
              <a:rPr lang="pt-BR" baseline="0" dirty="0"/>
              <a:t> a </a:t>
            </a:r>
            <a:r>
              <a:rPr lang="pt-BR" baseline="0" dirty="0" err="1"/>
              <a:t>los</a:t>
            </a:r>
            <a:r>
              <a:rPr lang="pt-BR" baseline="0" dirty="0"/>
              <a:t> </a:t>
            </a:r>
            <a:r>
              <a:rPr lang="pt-BR" baseline="0" dirty="0" err="1"/>
              <a:t>alumnos</a:t>
            </a:r>
            <a:r>
              <a:rPr lang="pt-BR" baseline="0" dirty="0"/>
              <a:t> que </a:t>
            </a:r>
            <a:r>
              <a:rPr lang="pt-BR" baseline="0" dirty="0" err="1"/>
              <a:t>en</a:t>
            </a:r>
            <a:r>
              <a:rPr lang="pt-BR" baseline="0" dirty="0"/>
              <a:t> esta </a:t>
            </a:r>
            <a:r>
              <a:rPr lang="pt-BR" baseline="0" dirty="0" err="1"/>
              <a:t>clase</a:t>
            </a:r>
            <a:r>
              <a:rPr lang="pt-BR" baseline="0" dirty="0"/>
              <a:t> </a:t>
            </a:r>
            <a:r>
              <a:rPr lang="pt-BR" baseline="0" dirty="0" err="1"/>
              <a:t>estudiarán</a:t>
            </a:r>
            <a:r>
              <a:rPr lang="pt-BR" baseline="0" dirty="0"/>
              <a:t> </a:t>
            </a:r>
            <a:r>
              <a:rPr lang="pt-BR" baseline="0" dirty="0" err="1"/>
              <a:t>el</a:t>
            </a:r>
            <a:r>
              <a:rPr lang="pt-BR" baseline="0" dirty="0"/>
              <a:t> verbo </a:t>
            </a:r>
            <a:r>
              <a:rPr lang="pt-BR" baseline="0" dirty="0" err="1"/>
              <a:t>gustar</a:t>
            </a:r>
            <a:r>
              <a:rPr lang="pt-BR" baseline="0" dirty="0"/>
              <a:t> y </a:t>
            </a:r>
            <a:r>
              <a:rPr lang="pt-BR" baseline="0" dirty="0" err="1"/>
              <a:t>otros</a:t>
            </a:r>
            <a:r>
              <a:rPr lang="pt-BR" baseline="0" dirty="0"/>
              <a:t> similares.</a:t>
            </a:r>
          </a:p>
          <a:p>
            <a:r>
              <a:rPr lang="pt-BR" baseline="0" dirty="0"/>
              <a:t>Para empezar, </a:t>
            </a:r>
            <a:r>
              <a:rPr lang="pt-BR" baseline="0" dirty="0" err="1"/>
              <a:t>pregúntales</a:t>
            </a:r>
            <a:r>
              <a:rPr lang="pt-BR" baseline="0" dirty="0"/>
              <a:t>: ¿De este </a:t>
            </a:r>
            <a:r>
              <a:rPr lang="pt-BR" baseline="0" dirty="0" err="1"/>
              <a:t>menú</a:t>
            </a:r>
            <a:r>
              <a:rPr lang="pt-BR" baseline="0" dirty="0"/>
              <a:t>, </a:t>
            </a:r>
            <a:r>
              <a:rPr lang="pt-BR" baseline="0" dirty="0" err="1"/>
              <a:t>qué</a:t>
            </a:r>
            <a:r>
              <a:rPr lang="pt-BR" baseline="0" dirty="0"/>
              <a:t> es </a:t>
            </a:r>
            <a:r>
              <a:rPr lang="pt-BR" baseline="0" dirty="0" err="1"/>
              <a:t>lo</a:t>
            </a:r>
            <a:r>
              <a:rPr lang="pt-BR" baseline="0" dirty="0"/>
              <a:t> que más </a:t>
            </a:r>
            <a:r>
              <a:rPr lang="pt-BR" baseline="0" dirty="0" err="1"/>
              <a:t>les</a:t>
            </a:r>
            <a:r>
              <a:rPr lang="pt-BR" baseline="0" dirty="0"/>
              <a:t> </a:t>
            </a:r>
            <a:r>
              <a:rPr lang="pt-BR" baseline="0" dirty="0" err="1"/>
              <a:t>gusta</a:t>
            </a:r>
            <a:r>
              <a:rPr lang="pt-BR" baseline="0" dirty="0"/>
              <a:t>?</a:t>
            </a:r>
          </a:p>
          <a:p>
            <a:r>
              <a:rPr lang="pt-BR" baseline="0" dirty="0"/>
              <a:t>Define si </a:t>
            </a:r>
            <a:r>
              <a:rPr lang="pt-BR" baseline="0" dirty="0" err="1"/>
              <a:t>harás</a:t>
            </a:r>
            <a:r>
              <a:rPr lang="pt-BR" baseline="0" dirty="0"/>
              <a:t> </a:t>
            </a:r>
            <a:r>
              <a:rPr lang="pt-BR" baseline="0" dirty="0" err="1"/>
              <a:t>correcciones</a:t>
            </a:r>
            <a:r>
              <a:rPr lang="pt-BR" baseline="0" dirty="0"/>
              <a:t> </a:t>
            </a:r>
            <a:r>
              <a:rPr lang="pt-BR" baseline="0" dirty="0" err="1"/>
              <a:t>en</a:t>
            </a:r>
            <a:r>
              <a:rPr lang="pt-BR" baseline="0" dirty="0"/>
              <a:t> este momento o </a:t>
            </a:r>
            <a:r>
              <a:rPr lang="pt-BR" baseline="0" dirty="0" err="1"/>
              <a:t>apunta</a:t>
            </a:r>
            <a:r>
              <a:rPr lang="pt-BR" baseline="0" dirty="0"/>
              <a:t> </a:t>
            </a:r>
            <a:r>
              <a:rPr lang="pt-BR" baseline="0" dirty="0" err="1"/>
              <a:t>algunas</a:t>
            </a:r>
            <a:r>
              <a:rPr lang="pt-BR" baseline="0" dirty="0"/>
              <a:t> </a:t>
            </a:r>
            <a:r>
              <a:rPr lang="pt-BR" baseline="0" dirty="0" err="1"/>
              <a:t>construcciones</a:t>
            </a:r>
            <a:r>
              <a:rPr lang="pt-BR" baseline="0" dirty="0"/>
              <a:t> y </a:t>
            </a:r>
            <a:r>
              <a:rPr lang="pt-BR" baseline="0" dirty="0" err="1"/>
              <a:t>coméntaselas</a:t>
            </a:r>
            <a:r>
              <a:rPr lang="pt-BR" baseline="0" dirty="0"/>
              <a:t> (</a:t>
            </a:r>
            <a:r>
              <a:rPr lang="pt-BR" baseline="0" dirty="0" err="1"/>
              <a:t>corrigiéndolas</a:t>
            </a:r>
            <a:r>
              <a:rPr lang="pt-BR" baseline="0" dirty="0"/>
              <a:t> si es necessário) a la hora de la </a:t>
            </a:r>
            <a:r>
              <a:rPr lang="pt-BR" baseline="0" dirty="0" err="1"/>
              <a:t>explicación</a:t>
            </a:r>
            <a:r>
              <a:rPr lang="pt-BR" baseline="0" dirty="0"/>
              <a:t> </a:t>
            </a:r>
            <a:r>
              <a:rPr lang="pt-BR" baseline="0" dirty="0" err="1"/>
              <a:t>del</a:t>
            </a:r>
            <a:r>
              <a:rPr lang="pt-BR" baseline="0" dirty="0"/>
              <a:t> tópico.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3434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7697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El verbo </a:t>
            </a:r>
            <a:r>
              <a:rPr lang="pt-BR" dirty="0" err="1"/>
              <a:t>gustar</a:t>
            </a:r>
            <a:r>
              <a:rPr lang="pt-BR" dirty="0"/>
              <a:t> </a:t>
            </a:r>
            <a:r>
              <a:rPr lang="pt-BR" dirty="0" err="1"/>
              <a:t>siempre</a:t>
            </a:r>
            <a:r>
              <a:rPr lang="pt-BR" dirty="0"/>
              <a:t> </a:t>
            </a:r>
            <a:r>
              <a:rPr lang="pt-BR" dirty="0" err="1"/>
              <a:t>concuerda</a:t>
            </a:r>
            <a:r>
              <a:rPr lang="pt-BR" dirty="0"/>
              <a:t> </a:t>
            </a:r>
            <a:r>
              <a:rPr lang="pt-BR" dirty="0" err="1"/>
              <a:t>con</a:t>
            </a:r>
            <a:r>
              <a:rPr lang="pt-BR" dirty="0"/>
              <a:t> </a:t>
            </a:r>
            <a:r>
              <a:rPr lang="pt-BR" dirty="0" err="1"/>
              <a:t>el</a:t>
            </a:r>
            <a:r>
              <a:rPr lang="pt-BR" dirty="0"/>
              <a:t> </a:t>
            </a:r>
            <a:r>
              <a:rPr lang="pt-BR" dirty="0" err="1"/>
              <a:t>sujeto</a:t>
            </a:r>
            <a:r>
              <a:rPr lang="pt-BR" dirty="0"/>
              <a:t>, o </a:t>
            </a:r>
            <a:r>
              <a:rPr lang="pt-BR" dirty="0" err="1"/>
              <a:t>sea</a:t>
            </a:r>
            <a:r>
              <a:rPr lang="pt-BR" dirty="0"/>
              <a:t>, si </a:t>
            </a:r>
            <a:r>
              <a:rPr lang="pt-BR" dirty="0" err="1"/>
              <a:t>el</a:t>
            </a:r>
            <a:r>
              <a:rPr lang="pt-BR" dirty="0"/>
              <a:t> </a:t>
            </a:r>
            <a:r>
              <a:rPr lang="pt-BR" dirty="0" err="1"/>
              <a:t>sujeto</a:t>
            </a:r>
            <a:r>
              <a:rPr lang="pt-BR" dirty="0"/>
              <a:t> está </a:t>
            </a:r>
            <a:r>
              <a:rPr lang="pt-BR" dirty="0" err="1"/>
              <a:t>en</a:t>
            </a:r>
            <a:r>
              <a:rPr lang="pt-BR" dirty="0"/>
              <a:t> </a:t>
            </a:r>
            <a:r>
              <a:rPr lang="pt-BR" dirty="0" err="1"/>
              <a:t>el</a:t>
            </a:r>
            <a:r>
              <a:rPr lang="pt-BR" dirty="0"/>
              <a:t> singular </a:t>
            </a:r>
            <a:r>
              <a:rPr lang="pt-BR" dirty="0" err="1"/>
              <a:t>el</a:t>
            </a:r>
            <a:r>
              <a:rPr lang="pt-BR" dirty="0"/>
              <a:t> verbo se quedará </a:t>
            </a:r>
            <a:r>
              <a:rPr lang="pt-BR" dirty="0" err="1"/>
              <a:t>en</a:t>
            </a:r>
            <a:r>
              <a:rPr lang="pt-BR" dirty="0"/>
              <a:t> </a:t>
            </a:r>
            <a:r>
              <a:rPr lang="pt-BR" dirty="0" err="1"/>
              <a:t>el</a:t>
            </a:r>
            <a:r>
              <a:rPr lang="pt-BR" dirty="0"/>
              <a:t> singular, pero si </a:t>
            </a:r>
            <a:r>
              <a:rPr lang="pt-BR" dirty="0" err="1"/>
              <a:t>el</a:t>
            </a:r>
            <a:r>
              <a:rPr lang="pt-BR" dirty="0"/>
              <a:t> </a:t>
            </a:r>
            <a:r>
              <a:rPr lang="pt-BR" dirty="0" err="1"/>
              <a:t>sujeto</a:t>
            </a:r>
            <a:r>
              <a:rPr lang="pt-BR" dirty="0"/>
              <a:t> está </a:t>
            </a:r>
            <a:r>
              <a:rPr lang="pt-BR" dirty="0" err="1"/>
              <a:t>en</a:t>
            </a:r>
            <a:r>
              <a:rPr lang="pt-BR" dirty="0"/>
              <a:t> </a:t>
            </a:r>
            <a:r>
              <a:rPr lang="pt-BR" dirty="0" err="1"/>
              <a:t>el</a:t>
            </a:r>
            <a:r>
              <a:rPr lang="pt-BR" dirty="0"/>
              <a:t> plural, o está </a:t>
            </a:r>
            <a:r>
              <a:rPr lang="pt-BR" dirty="0" err="1"/>
              <a:t>compuesto</a:t>
            </a:r>
            <a:r>
              <a:rPr lang="pt-BR" dirty="0"/>
              <a:t> por dos </a:t>
            </a:r>
            <a:r>
              <a:rPr lang="pt-BR" dirty="0" err="1"/>
              <a:t>sujetos</a:t>
            </a:r>
            <a:r>
              <a:rPr lang="pt-BR" dirty="0"/>
              <a:t> </a:t>
            </a:r>
            <a:r>
              <a:rPr lang="pt-BR" dirty="0" err="1"/>
              <a:t>en</a:t>
            </a:r>
            <a:r>
              <a:rPr lang="pt-BR" dirty="0"/>
              <a:t> singular, </a:t>
            </a:r>
            <a:r>
              <a:rPr lang="pt-BR" dirty="0" err="1"/>
              <a:t>el</a:t>
            </a:r>
            <a:r>
              <a:rPr lang="pt-BR" dirty="0"/>
              <a:t> verbo se queda </a:t>
            </a:r>
            <a:r>
              <a:rPr lang="pt-BR" dirty="0" err="1"/>
              <a:t>en</a:t>
            </a:r>
            <a:r>
              <a:rPr lang="pt-BR" dirty="0"/>
              <a:t> </a:t>
            </a:r>
            <a:r>
              <a:rPr lang="pt-BR" dirty="0" err="1"/>
              <a:t>el</a:t>
            </a:r>
            <a:r>
              <a:rPr lang="pt-BR" dirty="0"/>
              <a:t> plural.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657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005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6776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El verbo </a:t>
            </a:r>
            <a:r>
              <a:rPr lang="pt-BR" dirty="0" err="1"/>
              <a:t>gustar</a:t>
            </a:r>
            <a:r>
              <a:rPr lang="pt-BR" dirty="0"/>
              <a:t> se</a:t>
            </a:r>
            <a:r>
              <a:rPr lang="pt-BR" baseline="0" dirty="0"/>
              <a:t> conjuga como</a:t>
            </a:r>
            <a:r>
              <a:rPr lang="pt-BR" dirty="0"/>
              <a:t> “agradar” </a:t>
            </a:r>
            <a:r>
              <a:rPr lang="pt-BR" dirty="0" err="1"/>
              <a:t>en</a:t>
            </a:r>
            <a:r>
              <a:rPr lang="pt-BR" baseline="0" dirty="0"/>
              <a:t> </a:t>
            </a:r>
            <a:r>
              <a:rPr lang="pt-BR" baseline="0" dirty="0" err="1"/>
              <a:t>portugués</a:t>
            </a:r>
            <a:r>
              <a:rPr lang="pt-BR" baseline="0" dirty="0"/>
              <a:t>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369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El verbo </a:t>
            </a:r>
            <a:r>
              <a:rPr lang="pt-BR" dirty="0" err="1"/>
              <a:t>gustar</a:t>
            </a:r>
            <a:r>
              <a:rPr lang="pt-BR" dirty="0"/>
              <a:t> se</a:t>
            </a:r>
            <a:r>
              <a:rPr lang="pt-BR" baseline="0" dirty="0"/>
              <a:t> conjuga como</a:t>
            </a:r>
            <a:r>
              <a:rPr lang="pt-BR" dirty="0"/>
              <a:t> “agradar” </a:t>
            </a:r>
            <a:r>
              <a:rPr lang="pt-BR" dirty="0" err="1"/>
              <a:t>en</a:t>
            </a:r>
            <a:r>
              <a:rPr lang="pt-BR" baseline="0" dirty="0"/>
              <a:t> </a:t>
            </a:r>
            <a:r>
              <a:rPr lang="pt-BR" baseline="0" dirty="0" err="1"/>
              <a:t>portugués</a:t>
            </a:r>
            <a:r>
              <a:rPr lang="pt-BR" baseline="0" dirty="0"/>
              <a:t>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7558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BF22A-4B9B-4D0E-A8F4-C0B00432C4DE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369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/>
          <p:cNvGrpSpPr/>
          <p:nvPr userDrawn="1"/>
        </p:nvGrpSpPr>
        <p:grpSpPr>
          <a:xfrm>
            <a:off x="2183" y="116632"/>
            <a:ext cx="9141817" cy="980728"/>
            <a:chOff x="2183" y="0"/>
            <a:chExt cx="9141817" cy="980728"/>
          </a:xfrm>
        </p:grpSpPr>
        <p:sp>
          <p:nvSpPr>
            <p:cNvPr id="8" name="Rectángulo 7"/>
            <p:cNvSpPr/>
            <p:nvPr/>
          </p:nvSpPr>
          <p:spPr>
            <a:xfrm>
              <a:off x="2183" y="144016"/>
              <a:ext cx="9141817" cy="836712"/>
            </a:xfrm>
            <a:prstGeom prst="rect">
              <a:avLst/>
            </a:prstGeom>
            <a:solidFill>
              <a:srgbClr val="FFFFFF">
                <a:alpha val="7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2183" y="0"/>
              <a:ext cx="9141817" cy="836712"/>
            </a:xfrm>
            <a:prstGeom prst="rect">
              <a:avLst/>
            </a:prstGeom>
            <a:solidFill>
              <a:srgbClr val="FFFFFF">
                <a:alpha val="7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2183" y="44624"/>
              <a:ext cx="9141817" cy="606574"/>
            </a:xfrm>
            <a:prstGeom prst="rect">
              <a:avLst/>
            </a:prstGeom>
            <a:solidFill>
              <a:srgbClr val="FFFFFF">
                <a:alpha val="7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12" name="Título 11"/>
          <p:cNvSpPr>
            <a:spLocks noGrp="1"/>
          </p:cNvSpPr>
          <p:nvPr>
            <p:ph type="title" hasCustomPrompt="1"/>
          </p:nvPr>
        </p:nvSpPr>
        <p:spPr>
          <a:xfrm>
            <a:off x="0" y="188640"/>
            <a:ext cx="9144000" cy="706090"/>
          </a:xfrm>
        </p:spPr>
        <p:txBody>
          <a:bodyPr/>
          <a:lstStyle>
            <a:lvl1pPr>
              <a:defRPr sz="3600" b="0" baseline="0">
                <a:latin typeface="Arial"/>
                <a:cs typeface="Arial"/>
              </a:defRPr>
            </a:lvl1pPr>
          </a:lstStyle>
          <a:p>
            <a:r>
              <a:rPr lang="pt-BR" dirty="0"/>
              <a:t>SIMPLE PRESENT TENSE - for </a:t>
            </a:r>
            <a:r>
              <a:rPr lang="pt-BR" dirty="0" err="1"/>
              <a:t>routines</a:t>
            </a:r>
            <a:endParaRPr lang="es-ES" dirty="0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0"/>
          </p:nvPr>
        </p:nvSpPr>
        <p:spPr>
          <a:xfrm>
            <a:off x="468313" y="1557338"/>
            <a:ext cx="8207375" cy="446405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err="1"/>
              <a:t>Haga</a:t>
            </a:r>
            <a:r>
              <a:rPr lang="pt-BR" dirty="0"/>
              <a:t> </a:t>
            </a:r>
            <a:r>
              <a:rPr lang="pt-BR" dirty="0" err="1"/>
              <a:t>clic</a:t>
            </a:r>
            <a:r>
              <a:rPr lang="pt-BR" dirty="0"/>
              <a:t> para modificar </a:t>
            </a:r>
            <a:r>
              <a:rPr lang="pt-BR" dirty="0" err="1"/>
              <a:t>el</a:t>
            </a:r>
            <a:r>
              <a:rPr lang="pt-BR" dirty="0"/>
              <a:t> estilo de texto </a:t>
            </a:r>
            <a:r>
              <a:rPr lang="pt-BR" dirty="0" err="1"/>
              <a:t>del</a:t>
            </a:r>
            <a:r>
              <a:rPr lang="pt-BR" dirty="0"/>
              <a:t> </a:t>
            </a:r>
            <a:r>
              <a:rPr lang="pt-BR" dirty="0" err="1"/>
              <a:t>patrón</a:t>
            </a:r>
            <a:endParaRPr lang="pt-BR" dirty="0"/>
          </a:p>
          <a:p>
            <a:pPr lvl="1"/>
            <a:r>
              <a:rPr lang="pt-BR" dirty="0"/>
              <a:t>Segundo </a:t>
            </a:r>
            <a:r>
              <a:rPr lang="pt-BR" dirty="0" err="1"/>
              <a:t>nivel</a:t>
            </a:r>
            <a:endParaRPr lang="pt-BR" dirty="0"/>
          </a:p>
          <a:p>
            <a:pPr lvl="2"/>
            <a:r>
              <a:rPr lang="pt-BR" dirty="0" err="1"/>
              <a:t>Tercer</a:t>
            </a:r>
            <a:r>
              <a:rPr lang="pt-BR" dirty="0"/>
              <a:t> </a:t>
            </a:r>
            <a:r>
              <a:rPr lang="pt-BR" dirty="0" err="1"/>
              <a:t>nivel</a:t>
            </a:r>
            <a:endParaRPr lang="pt-BR" dirty="0"/>
          </a:p>
          <a:p>
            <a:pPr lvl="3"/>
            <a:r>
              <a:rPr lang="pt-BR" dirty="0"/>
              <a:t>Cuarto </a:t>
            </a:r>
            <a:r>
              <a:rPr lang="pt-BR" dirty="0" err="1"/>
              <a:t>nivel</a:t>
            </a:r>
            <a:endParaRPr lang="pt-BR" dirty="0"/>
          </a:p>
          <a:p>
            <a:pPr lvl="4"/>
            <a:r>
              <a:rPr lang="pt-BR" dirty="0"/>
              <a:t>Quinto </a:t>
            </a:r>
            <a:r>
              <a:rPr lang="pt-BR" dirty="0" err="1"/>
              <a:t>nivel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79388" y="2420938"/>
            <a:ext cx="8713787" cy="20161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</a:lstStyle>
          <a:p>
            <a:pPr lvl="0"/>
            <a:r>
              <a:rPr lang="es-ES" sz="5400" b="1" dirty="0" err="1">
                <a:solidFill>
                  <a:srgbClr val="FFFFFF"/>
                </a:solidFill>
                <a:latin typeface="Arial Black"/>
                <a:cs typeface="Arial Black"/>
              </a:rPr>
              <a:t>On</a:t>
            </a:r>
            <a: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  <a:t>, in, </a:t>
            </a:r>
            <a:r>
              <a:rPr lang="es-ES" sz="5400" b="1" dirty="0" err="1">
                <a:solidFill>
                  <a:srgbClr val="FFFFFF"/>
                </a:solidFill>
                <a:latin typeface="Arial Black"/>
                <a:cs typeface="Arial Black"/>
              </a:rPr>
              <a:t>under</a:t>
            </a:r>
            <a: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  <a:t>, </a:t>
            </a:r>
            <a:r>
              <a:rPr lang="es-ES" sz="5400" b="1" dirty="0" err="1">
                <a:solidFill>
                  <a:srgbClr val="FFFFFF"/>
                </a:solidFill>
                <a:latin typeface="Arial Black"/>
                <a:cs typeface="Arial Black"/>
              </a:rPr>
              <a:t>next</a:t>
            </a:r>
            <a: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lang="es-ES" sz="5400" b="1" dirty="0" err="1">
                <a:solidFill>
                  <a:srgbClr val="FFFFFF"/>
                </a:solidFill>
                <a:latin typeface="Arial Black"/>
                <a:cs typeface="Arial Black"/>
              </a:rPr>
              <a:t>to</a:t>
            </a:r>
            <a: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  <a:t>, </a:t>
            </a:r>
            <a:b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</a:br>
            <a:r>
              <a:rPr lang="es-ES" sz="5400" b="1" dirty="0" err="1">
                <a:solidFill>
                  <a:srgbClr val="FFFFFF"/>
                </a:solidFill>
                <a:latin typeface="Arial Black"/>
                <a:cs typeface="Arial Black"/>
              </a:rPr>
              <a:t>across</a:t>
            </a:r>
            <a: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lang="es-ES" sz="5400" b="1" dirty="0" err="1">
                <a:solidFill>
                  <a:srgbClr val="FFFFFF"/>
                </a:solidFill>
                <a:latin typeface="Arial Black"/>
                <a:cs typeface="Arial Black"/>
              </a:rPr>
              <a:t>from</a:t>
            </a:r>
            <a: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  <a:t>, </a:t>
            </a:r>
            <a:r>
              <a:rPr lang="es-ES" sz="5400" b="1" dirty="0" err="1">
                <a:solidFill>
                  <a:srgbClr val="FFFFFF"/>
                </a:solidFill>
                <a:latin typeface="Arial Black"/>
                <a:cs typeface="Arial Black"/>
              </a:rPr>
              <a:t>between</a:t>
            </a:r>
            <a:r>
              <a:rPr lang="es-ES" sz="5400" b="1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r 17"/>
          <p:cNvGrpSpPr/>
          <p:nvPr userDrawn="1"/>
        </p:nvGrpSpPr>
        <p:grpSpPr>
          <a:xfrm>
            <a:off x="2183" y="1691156"/>
            <a:ext cx="9141817" cy="4474148"/>
            <a:chOff x="2183" y="1519756"/>
            <a:chExt cx="9141817" cy="4474148"/>
          </a:xfrm>
        </p:grpSpPr>
        <p:grpSp>
          <p:nvGrpSpPr>
            <p:cNvPr id="2" name="Agrupar 1"/>
            <p:cNvGrpSpPr/>
            <p:nvPr userDrawn="1"/>
          </p:nvGrpSpPr>
          <p:grpSpPr>
            <a:xfrm>
              <a:off x="2183" y="1519756"/>
              <a:ext cx="9141817" cy="4285508"/>
              <a:chOff x="2183" y="263658"/>
              <a:chExt cx="9141817" cy="5541606"/>
            </a:xfrm>
          </p:grpSpPr>
          <p:grpSp>
            <p:nvGrpSpPr>
              <p:cNvPr id="3" name="Agrupar 2"/>
              <p:cNvGrpSpPr/>
              <p:nvPr userDrawn="1"/>
            </p:nvGrpSpPr>
            <p:grpSpPr>
              <a:xfrm>
                <a:off x="2183" y="263658"/>
                <a:ext cx="9141817" cy="1121734"/>
                <a:chOff x="2183" y="-141006"/>
                <a:chExt cx="9141817" cy="1121734"/>
              </a:xfrm>
            </p:grpSpPr>
            <p:sp>
              <p:nvSpPr>
                <p:cNvPr id="4" name="Rectángulo 3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5" name="Rectángulo 4"/>
                <p:cNvSpPr/>
                <p:nvPr/>
              </p:nvSpPr>
              <p:spPr>
                <a:xfrm>
                  <a:off x="2183" y="0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6" name="Rectángulo 5"/>
                <p:cNvSpPr/>
                <p:nvPr/>
              </p:nvSpPr>
              <p:spPr>
                <a:xfrm>
                  <a:off x="2183" y="-141006"/>
                  <a:ext cx="9141817" cy="606574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grpSp>
            <p:nvGrpSpPr>
              <p:cNvPr id="12" name="Agrupar 11"/>
              <p:cNvGrpSpPr/>
              <p:nvPr userDrawn="1"/>
            </p:nvGrpSpPr>
            <p:grpSpPr>
              <a:xfrm>
                <a:off x="2183" y="555483"/>
                <a:ext cx="9141817" cy="5249781"/>
                <a:chOff x="2183" y="-55511"/>
                <a:chExt cx="9141817" cy="1036239"/>
              </a:xfrm>
            </p:grpSpPr>
            <p:sp>
              <p:nvSpPr>
                <p:cNvPr id="13" name="Rectángulo 12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4" name="Rectángulo 13"/>
                <p:cNvSpPr/>
                <p:nvPr/>
              </p:nvSpPr>
              <p:spPr>
                <a:xfrm>
                  <a:off x="2183" y="-55511"/>
                  <a:ext cx="9141817" cy="95573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5" name="Rectángulo 14"/>
                <p:cNvSpPr/>
                <p:nvPr/>
              </p:nvSpPr>
              <p:spPr>
                <a:xfrm>
                  <a:off x="2183" y="44624"/>
                  <a:ext cx="9141817" cy="789068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</p:grpSp>
        <p:grpSp>
          <p:nvGrpSpPr>
            <p:cNvPr id="7" name="Agrupar 6"/>
            <p:cNvGrpSpPr/>
            <p:nvPr userDrawn="1"/>
          </p:nvGrpSpPr>
          <p:grpSpPr>
            <a:xfrm>
              <a:off x="2183" y="1844824"/>
              <a:ext cx="9141817" cy="4149080"/>
              <a:chOff x="2183" y="-3168352"/>
              <a:chExt cx="9141817" cy="4149080"/>
            </a:xfrm>
          </p:grpSpPr>
          <p:sp>
            <p:nvSpPr>
              <p:cNvPr id="9" name="Rectángulo 8"/>
              <p:cNvSpPr/>
              <p:nvPr/>
            </p:nvSpPr>
            <p:spPr>
              <a:xfrm>
                <a:off x="2183" y="144016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2183" y="0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2183" y="-3168352"/>
                <a:ext cx="9141817" cy="3819550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</p:grpSp>
      </p:grpSp>
      <p:sp>
        <p:nvSpPr>
          <p:cNvPr id="20" name="Título 19"/>
          <p:cNvSpPr>
            <a:spLocks noGrp="1"/>
          </p:cNvSpPr>
          <p:nvPr>
            <p:ph type="title" hasCustomPrompt="1"/>
          </p:nvPr>
        </p:nvSpPr>
        <p:spPr>
          <a:xfrm>
            <a:off x="457200" y="188640"/>
            <a:ext cx="8229600" cy="1296144"/>
          </a:xfrm>
        </p:spPr>
        <p:txBody>
          <a:bodyPr/>
          <a:lstStyle/>
          <a:p>
            <a:pPr marL="0" indent="0"/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SIMPLE PRESENT TENSE</a:t>
            </a:r>
            <a:b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</a:b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lang="es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routines</a:t>
            </a:r>
            <a:endParaRPr lang="es-E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Marcador de contenido 24"/>
          <p:cNvSpPr>
            <a:spLocks noGrp="1"/>
          </p:cNvSpPr>
          <p:nvPr>
            <p:ph sz="quarter" idx="12" hasCustomPrompt="1"/>
          </p:nvPr>
        </p:nvSpPr>
        <p:spPr>
          <a:xfrm>
            <a:off x="250825" y="3572372"/>
            <a:ext cx="8569325" cy="122396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</a:lstStyle>
          <a:p>
            <a:pPr marL="0" indent="0">
              <a:buNone/>
            </a:pPr>
            <a:r>
              <a:rPr lang="es-ES" sz="1800" b="1" dirty="0" err="1">
                <a:solidFill>
                  <a:srgbClr val="595959"/>
                </a:solidFill>
                <a:latin typeface="Arial"/>
                <a:cs typeface="Arial"/>
              </a:rPr>
              <a:t>E.g</a:t>
            </a:r>
            <a:r>
              <a:rPr lang="es-ES" sz="1800" b="1" dirty="0">
                <a:solidFill>
                  <a:srgbClr val="595959"/>
                </a:solidFill>
                <a:latin typeface="Arial"/>
                <a:cs typeface="Arial"/>
              </a:rPr>
              <a:t>.:</a:t>
            </a:r>
          </a:p>
          <a:p>
            <a:pPr marL="0" indent="0">
              <a:buNone/>
            </a:pP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I’m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a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student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We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get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up at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seven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every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day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You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work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hard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during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the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1800" dirty="0" err="1">
                <a:solidFill>
                  <a:srgbClr val="595959"/>
                </a:solidFill>
                <a:latin typeface="Arial"/>
                <a:cs typeface="Arial"/>
              </a:rPr>
              <a:t>week</a:t>
            </a:r>
            <a:r>
              <a:rPr lang="es-ES" sz="1800" dirty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endParaRPr lang="es-ES" sz="1800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sp>
        <p:nvSpPr>
          <p:cNvPr id="27" name="Marcador de contenido 26"/>
          <p:cNvSpPr>
            <a:spLocks noGrp="1"/>
          </p:cNvSpPr>
          <p:nvPr>
            <p:ph sz="quarter" idx="13"/>
          </p:nvPr>
        </p:nvSpPr>
        <p:spPr>
          <a:xfrm>
            <a:off x="250825" y="5012235"/>
            <a:ext cx="8642350" cy="7921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</a:lstStyle>
          <a:p>
            <a:pPr marL="0" indent="0">
              <a:buNone/>
            </a:pP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*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Some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signal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words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of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the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Simple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Present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are: </a:t>
            </a:r>
            <a:b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</a:b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every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day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/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month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/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week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always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usually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sometimes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...</a:t>
            </a:r>
          </a:p>
          <a:p>
            <a:pPr marL="0" indent="0">
              <a:buNone/>
            </a:pPr>
            <a:endParaRPr lang="es-ES" sz="2000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sp>
        <p:nvSpPr>
          <p:cNvPr id="16" name="Marcador de texto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1844824"/>
            <a:ext cx="8568630" cy="15128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>
                <a:solidFill>
                  <a:srgbClr val="00A1E4"/>
                </a:solidFill>
                <a:latin typeface="Arial Black"/>
                <a:cs typeface="Arial Black"/>
              </a:defRPr>
            </a:lvl1pPr>
            <a:lvl2pPr>
              <a:defRPr>
                <a:solidFill>
                  <a:srgbClr val="00A1E4"/>
                </a:solidFill>
              </a:defRPr>
            </a:lvl2pPr>
            <a:lvl3pPr>
              <a:defRPr>
                <a:solidFill>
                  <a:srgbClr val="00A1E4"/>
                </a:solidFill>
              </a:defRPr>
            </a:lvl3pPr>
            <a:lvl4pPr>
              <a:defRPr>
                <a:solidFill>
                  <a:srgbClr val="00A1E4"/>
                </a:solidFill>
              </a:defRPr>
            </a:lvl4pPr>
            <a:lvl5pPr>
              <a:defRPr>
                <a:solidFill>
                  <a:srgbClr val="00A1E4"/>
                </a:solidFill>
              </a:defRPr>
            </a:lvl5pPr>
          </a:lstStyle>
          <a:p>
            <a:pPr lvl="0"/>
            <a:r>
              <a:rPr lang="pt-BR" dirty="0"/>
              <a:t>The </a:t>
            </a:r>
            <a:r>
              <a:rPr lang="pt-BR" dirty="0" err="1"/>
              <a:t>Simple</a:t>
            </a:r>
            <a:r>
              <a:rPr lang="pt-BR" dirty="0"/>
              <a:t> </a:t>
            </a:r>
            <a:r>
              <a:rPr lang="pt-BR" dirty="0" err="1"/>
              <a:t>Present</a:t>
            </a:r>
            <a:r>
              <a:rPr lang="pt-BR" dirty="0"/>
              <a:t> Tense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used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express</a:t>
            </a:r>
            <a:r>
              <a:rPr lang="pt-BR" dirty="0"/>
              <a:t> </a:t>
            </a:r>
            <a:r>
              <a:rPr lang="pt-BR" dirty="0" err="1"/>
              <a:t>routine</a:t>
            </a:r>
            <a:r>
              <a:rPr lang="pt-BR" dirty="0"/>
              <a:t> </a:t>
            </a:r>
            <a:r>
              <a:rPr lang="pt-BR" dirty="0" err="1"/>
              <a:t>actions</a:t>
            </a:r>
            <a:r>
              <a:rPr lang="pt-BR" dirty="0"/>
              <a:t>, </a:t>
            </a:r>
            <a:r>
              <a:rPr lang="pt-BR" dirty="0" err="1"/>
              <a:t>things</a:t>
            </a:r>
            <a:r>
              <a:rPr lang="pt-BR" dirty="0"/>
              <a:t> </a:t>
            </a:r>
            <a:r>
              <a:rPr lang="pt-BR" dirty="0" err="1"/>
              <a:t>we</a:t>
            </a:r>
            <a:r>
              <a:rPr lang="pt-BR" dirty="0"/>
              <a:t> do as a </a:t>
            </a:r>
            <a:r>
              <a:rPr lang="pt-BR" dirty="0" err="1"/>
              <a:t>habit</a:t>
            </a:r>
            <a:r>
              <a:rPr lang="pt-BR" dirty="0"/>
              <a:t>.</a:t>
            </a:r>
          </a:p>
          <a:p>
            <a:pPr lvl="0"/>
            <a:endParaRPr lang="pt-BR" dirty="0" err="1"/>
          </a:p>
        </p:txBody>
      </p:sp>
    </p:spTree>
    <p:extLst>
      <p:ext uri="{BB962C8B-B14F-4D97-AF65-F5344CB8AC3E}">
        <p14:creationId xmlns:p14="http://schemas.microsoft.com/office/powerpoint/2010/main" val="377106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r 17"/>
          <p:cNvGrpSpPr/>
          <p:nvPr userDrawn="1"/>
        </p:nvGrpSpPr>
        <p:grpSpPr>
          <a:xfrm>
            <a:off x="2183" y="1691156"/>
            <a:ext cx="9141817" cy="4474148"/>
            <a:chOff x="2183" y="1519756"/>
            <a:chExt cx="9141817" cy="4474148"/>
          </a:xfrm>
        </p:grpSpPr>
        <p:grpSp>
          <p:nvGrpSpPr>
            <p:cNvPr id="2" name="Agrupar 1"/>
            <p:cNvGrpSpPr/>
            <p:nvPr userDrawn="1"/>
          </p:nvGrpSpPr>
          <p:grpSpPr>
            <a:xfrm>
              <a:off x="2183" y="1519756"/>
              <a:ext cx="9141817" cy="4285508"/>
              <a:chOff x="2183" y="263658"/>
              <a:chExt cx="9141817" cy="5541606"/>
            </a:xfrm>
          </p:grpSpPr>
          <p:grpSp>
            <p:nvGrpSpPr>
              <p:cNvPr id="3" name="Agrupar 2"/>
              <p:cNvGrpSpPr/>
              <p:nvPr userDrawn="1"/>
            </p:nvGrpSpPr>
            <p:grpSpPr>
              <a:xfrm>
                <a:off x="2183" y="263658"/>
                <a:ext cx="9141817" cy="1121734"/>
                <a:chOff x="2183" y="-141006"/>
                <a:chExt cx="9141817" cy="1121734"/>
              </a:xfrm>
            </p:grpSpPr>
            <p:sp>
              <p:nvSpPr>
                <p:cNvPr id="4" name="Rectángulo 3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5" name="Rectángulo 4"/>
                <p:cNvSpPr/>
                <p:nvPr/>
              </p:nvSpPr>
              <p:spPr>
                <a:xfrm>
                  <a:off x="2183" y="0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6" name="Rectángulo 5"/>
                <p:cNvSpPr/>
                <p:nvPr/>
              </p:nvSpPr>
              <p:spPr>
                <a:xfrm>
                  <a:off x="2183" y="-141006"/>
                  <a:ext cx="9141817" cy="606574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grpSp>
            <p:nvGrpSpPr>
              <p:cNvPr id="12" name="Agrupar 11"/>
              <p:cNvGrpSpPr/>
              <p:nvPr userDrawn="1"/>
            </p:nvGrpSpPr>
            <p:grpSpPr>
              <a:xfrm>
                <a:off x="2183" y="555483"/>
                <a:ext cx="9141817" cy="5249781"/>
                <a:chOff x="2183" y="-55511"/>
                <a:chExt cx="9141817" cy="1036239"/>
              </a:xfrm>
            </p:grpSpPr>
            <p:sp>
              <p:nvSpPr>
                <p:cNvPr id="13" name="Rectángulo 12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4" name="Rectángulo 13"/>
                <p:cNvSpPr/>
                <p:nvPr/>
              </p:nvSpPr>
              <p:spPr>
                <a:xfrm>
                  <a:off x="2183" y="-55511"/>
                  <a:ext cx="9141817" cy="95573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5" name="Rectángulo 14"/>
                <p:cNvSpPr/>
                <p:nvPr/>
              </p:nvSpPr>
              <p:spPr>
                <a:xfrm>
                  <a:off x="2183" y="44624"/>
                  <a:ext cx="9141817" cy="789068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</p:grpSp>
        <p:grpSp>
          <p:nvGrpSpPr>
            <p:cNvPr id="7" name="Agrupar 6"/>
            <p:cNvGrpSpPr/>
            <p:nvPr userDrawn="1"/>
          </p:nvGrpSpPr>
          <p:grpSpPr>
            <a:xfrm>
              <a:off x="2183" y="1844824"/>
              <a:ext cx="9141817" cy="4149080"/>
              <a:chOff x="2183" y="-3168352"/>
              <a:chExt cx="9141817" cy="4149080"/>
            </a:xfrm>
          </p:grpSpPr>
          <p:sp>
            <p:nvSpPr>
              <p:cNvPr id="9" name="Rectángulo 8"/>
              <p:cNvSpPr/>
              <p:nvPr/>
            </p:nvSpPr>
            <p:spPr>
              <a:xfrm>
                <a:off x="2183" y="144016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2183" y="0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2183" y="-3168352"/>
                <a:ext cx="9141817" cy="3819550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</p:grpSp>
      </p:grpSp>
      <p:sp>
        <p:nvSpPr>
          <p:cNvPr id="20" name="Título 19"/>
          <p:cNvSpPr>
            <a:spLocks noGrp="1"/>
          </p:cNvSpPr>
          <p:nvPr>
            <p:ph type="title" hasCustomPrompt="1"/>
          </p:nvPr>
        </p:nvSpPr>
        <p:spPr>
          <a:xfrm>
            <a:off x="457200" y="188640"/>
            <a:ext cx="8229600" cy="1296144"/>
          </a:xfrm>
        </p:spPr>
        <p:txBody>
          <a:bodyPr/>
          <a:lstStyle/>
          <a:p>
            <a:pPr marL="0" indent="0"/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SIMPLE PRESENT TENSE</a:t>
            </a:r>
            <a:b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</a:b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lang="es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routines</a:t>
            </a:r>
            <a:endParaRPr lang="es-E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Marcador de posición de imagen 15"/>
          <p:cNvSpPr>
            <a:spLocks noGrp="1"/>
          </p:cNvSpPr>
          <p:nvPr>
            <p:ph type="pic" sz="quarter" idx="10"/>
          </p:nvPr>
        </p:nvSpPr>
        <p:spPr>
          <a:xfrm>
            <a:off x="467544" y="1988840"/>
            <a:ext cx="8281169" cy="3816350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2121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r 17"/>
          <p:cNvGrpSpPr/>
          <p:nvPr userDrawn="1"/>
        </p:nvGrpSpPr>
        <p:grpSpPr>
          <a:xfrm>
            <a:off x="2183" y="1691156"/>
            <a:ext cx="9141817" cy="4474148"/>
            <a:chOff x="2183" y="1519756"/>
            <a:chExt cx="9141817" cy="4474148"/>
          </a:xfrm>
        </p:grpSpPr>
        <p:grpSp>
          <p:nvGrpSpPr>
            <p:cNvPr id="2" name="Agrupar 1"/>
            <p:cNvGrpSpPr/>
            <p:nvPr userDrawn="1"/>
          </p:nvGrpSpPr>
          <p:grpSpPr>
            <a:xfrm>
              <a:off x="2183" y="1519756"/>
              <a:ext cx="9141817" cy="4285508"/>
              <a:chOff x="2183" y="263658"/>
              <a:chExt cx="9141817" cy="5541606"/>
            </a:xfrm>
          </p:grpSpPr>
          <p:grpSp>
            <p:nvGrpSpPr>
              <p:cNvPr id="3" name="Agrupar 2"/>
              <p:cNvGrpSpPr/>
              <p:nvPr userDrawn="1"/>
            </p:nvGrpSpPr>
            <p:grpSpPr>
              <a:xfrm>
                <a:off x="2183" y="263658"/>
                <a:ext cx="9141817" cy="1121734"/>
                <a:chOff x="2183" y="-141006"/>
                <a:chExt cx="9141817" cy="1121734"/>
              </a:xfrm>
            </p:grpSpPr>
            <p:sp>
              <p:nvSpPr>
                <p:cNvPr id="4" name="Rectángulo 3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5" name="Rectángulo 4"/>
                <p:cNvSpPr/>
                <p:nvPr/>
              </p:nvSpPr>
              <p:spPr>
                <a:xfrm>
                  <a:off x="2183" y="0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6" name="Rectángulo 5"/>
                <p:cNvSpPr/>
                <p:nvPr/>
              </p:nvSpPr>
              <p:spPr>
                <a:xfrm>
                  <a:off x="2183" y="-141006"/>
                  <a:ext cx="9141817" cy="606574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grpSp>
            <p:nvGrpSpPr>
              <p:cNvPr id="12" name="Agrupar 11"/>
              <p:cNvGrpSpPr/>
              <p:nvPr userDrawn="1"/>
            </p:nvGrpSpPr>
            <p:grpSpPr>
              <a:xfrm>
                <a:off x="2183" y="555483"/>
                <a:ext cx="9141817" cy="5249781"/>
                <a:chOff x="2183" y="-55511"/>
                <a:chExt cx="9141817" cy="1036239"/>
              </a:xfrm>
            </p:grpSpPr>
            <p:sp>
              <p:nvSpPr>
                <p:cNvPr id="13" name="Rectángulo 12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4" name="Rectángulo 13"/>
                <p:cNvSpPr/>
                <p:nvPr/>
              </p:nvSpPr>
              <p:spPr>
                <a:xfrm>
                  <a:off x="2183" y="-55511"/>
                  <a:ext cx="9141817" cy="95573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5" name="Rectángulo 14"/>
                <p:cNvSpPr/>
                <p:nvPr/>
              </p:nvSpPr>
              <p:spPr>
                <a:xfrm>
                  <a:off x="2183" y="44624"/>
                  <a:ext cx="9141817" cy="789068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</p:grpSp>
        <p:grpSp>
          <p:nvGrpSpPr>
            <p:cNvPr id="7" name="Agrupar 6"/>
            <p:cNvGrpSpPr/>
            <p:nvPr userDrawn="1"/>
          </p:nvGrpSpPr>
          <p:grpSpPr>
            <a:xfrm>
              <a:off x="2183" y="1844824"/>
              <a:ext cx="9141817" cy="4149080"/>
              <a:chOff x="2183" y="-3168352"/>
              <a:chExt cx="9141817" cy="4149080"/>
            </a:xfrm>
          </p:grpSpPr>
          <p:sp>
            <p:nvSpPr>
              <p:cNvPr id="9" name="Rectángulo 8"/>
              <p:cNvSpPr/>
              <p:nvPr/>
            </p:nvSpPr>
            <p:spPr>
              <a:xfrm>
                <a:off x="2183" y="144016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2183" y="0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2183" y="-3168352"/>
                <a:ext cx="9141817" cy="3819550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</p:grpSp>
      </p:grpSp>
      <p:sp>
        <p:nvSpPr>
          <p:cNvPr id="20" name="Título 19"/>
          <p:cNvSpPr>
            <a:spLocks noGrp="1"/>
          </p:cNvSpPr>
          <p:nvPr>
            <p:ph type="title" hasCustomPrompt="1"/>
          </p:nvPr>
        </p:nvSpPr>
        <p:spPr>
          <a:xfrm>
            <a:off x="457200" y="188640"/>
            <a:ext cx="8229600" cy="1296144"/>
          </a:xfrm>
        </p:spPr>
        <p:txBody>
          <a:bodyPr/>
          <a:lstStyle/>
          <a:p>
            <a:pPr marL="0" indent="0"/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SIMPLE PRESENT TENSE</a:t>
            </a:r>
            <a:b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</a:b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lang="es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routines</a:t>
            </a:r>
            <a:endParaRPr lang="es-E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Marcador de posición de imagen 15"/>
          <p:cNvSpPr>
            <a:spLocks noGrp="1"/>
          </p:cNvSpPr>
          <p:nvPr>
            <p:ph type="pic" sz="quarter" idx="10"/>
          </p:nvPr>
        </p:nvSpPr>
        <p:spPr>
          <a:xfrm>
            <a:off x="467546" y="1772816"/>
            <a:ext cx="2160238" cy="2160240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  <p:sp>
        <p:nvSpPr>
          <p:cNvPr id="23" name="Marcador de posición de imagen 15"/>
          <p:cNvSpPr>
            <a:spLocks noGrp="1"/>
          </p:cNvSpPr>
          <p:nvPr>
            <p:ph type="pic" sz="quarter" idx="11"/>
          </p:nvPr>
        </p:nvSpPr>
        <p:spPr>
          <a:xfrm>
            <a:off x="2627784" y="1772816"/>
            <a:ext cx="2160238" cy="2160240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  <p:sp>
        <p:nvSpPr>
          <p:cNvPr id="24" name="Marcador de posición de imagen 15"/>
          <p:cNvSpPr>
            <a:spLocks noGrp="1"/>
          </p:cNvSpPr>
          <p:nvPr>
            <p:ph type="pic" sz="quarter" idx="12"/>
          </p:nvPr>
        </p:nvSpPr>
        <p:spPr>
          <a:xfrm>
            <a:off x="467546" y="3933056"/>
            <a:ext cx="2160238" cy="2160240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  <p:sp>
        <p:nvSpPr>
          <p:cNvPr id="25" name="Marcador de posición de imagen 15"/>
          <p:cNvSpPr>
            <a:spLocks noGrp="1"/>
          </p:cNvSpPr>
          <p:nvPr>
            <p:ph type="pic" sz="quarter" idx="13"/>
          </p:nvPr>
        </p:nvSpPr>
        <p:spPr>
          <a:xfrm>
            <a:off x="2627784" y="3933056"/>
            <a:ext cx="2160238" cy="2160240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  <p:sp>
        <p:nvSpPr>
          <p:cNvPr id="26" name="Rectangle 44"/>
          <p:cNvSpPr/>
          <p:nvPr userDrawn="1"/>
        </p:nvSpPr>
        <p:spPr bwMode="auto">
          <a:xfrm>
            <a:off x="5004048" y="5224686"/>
            <a:ext cx="3923928" cy="4365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" name="Rectangle 42"/>
          <p:cNvSpPr/>
          <p:nvPr userDrawn="1"/>
        </p:nvSpPr>
        <p:spPr bwMode="auto">
          <a:xfrm>
            <a:off x="5004048" y="4357663"/>
            <a:ext cx="3923928" cy="4349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44" name="Agrupar 58"/>
          <p:cNvGrpSpPr>
            <a:grpSpLocks/>
          </p:cNvGrpSpPr>
          <p:nvPr userDrawn="1"/>
        </p:nvGrpSpPr>
        <p:grpSpPr bwMode="auto">
          <a:xfrm>
            <a:off x="539552" y="1777528"/>
            <a:ext cx="553442" cy="571352"/>
            <a:chOff x="4133048" y="1052736"/>
            <a:chExt cx="5210089" cy="5376597"/>
          </a:xfrm>
        </p:grpSpPr>
        <p:grpSp>
          <p:nvGrpSpPr>
            <p:cNvPr id="45" name="Agrupar 59"/>
            <p:cNvGrpSpPr>
              <a:grpSpLocks/>
            </p:cNvGrpSpPr>
            <p:nvPr/>
          </p:nvGrpSpPr>
          <p:grpSpPr bwMode="auto">
            <a:xfrm>
              <a:off x="4283968" y="1052736"/>
              <a:ext cx="4975456" cy="4896544"/>
              <a:chOff x="107504" y="1052736"/>
              <a:chExt cx="4975456" cy="4896544"/>
            </a:xfrm>
          </p:grpSpPr>
          <p:sp>
            <p:nvSpPr>
              <p:cNvPr id="52" name="Oval 31"/>
              <p:cNvSpPr/>
              <p:nvPr/>
            </p:nvSpPr>
            <p:spPr bwMode="auto">
              <a:xfrm>
                <a:off x="108332" y="1052736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53" name="Oval 31"/>
              <p:cNvSpPr/>
              <p:nvPr/>
            </p:nvSpPr>
            <p:spPr bwMode="auto">
              <a:xfrm>
                <a:off x="251649" y="1128584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46" name="Agrupar 60"/>
            <p:cNvGrpSpPr>
              <a:grpSpLocks/>
            </p:cNvGrpSpPr>
            <p:nvPr/>
          </p:nvGrpSpPr>
          <p:grpSpPr bwMode="auto">
            <a:xfrm>
              <a:off x="4133048" y="1124744"/>
              <a:ext cx="5210089" cy="5304589"/>
              <a:chOff x="107504" y="1052736"/>
              <a:chExt cx="5210089" cy="5304589"/>
            </a:xfrm>
          </p:grpSpPr>
          <p:sp>
            <p:nvSpPr>
              <p:cNvPr id="47" name="Oval 31"/>
              <p:cNvSpPr/>
              <p:nvPr/>
            </p:nvSpPr>
            <p:spPr bwMode="auto">
              <a:xfrm>
                <a:off x="107504" y="1056574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48" name="Oval 31"/>
              <p:cNvSpPr/>
              <p:nvPr/>
            </p:nvSpPr>
            <p:spPr bwMode="auto">
              <a:xfrm>
                <a:off x="250821" y="11324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49" name="Oval 31"/>
              <p:cNvSpPr/>
              <p:nvPr/>
            </p:nvSpPr>
            <p:spPr bwMode="auto">
              <a:xfrm>
                <a:off x="267682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50" name="Oval 31"/>
              <p:cNvSpPr/>
              <p:nvPr/>
            </p:nvSpPr>
            <p:spPr bwMode="auto">
              <a:xfrm>
                <a:off x="486877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51" name="Oval 31"/>
              <p:cNvSpPr/>
              <p:nvPr/>
            </p:nvSpPr>
            <p:spPr bwMode="auto">
              <a:xfrm>
                <a:off x="267682" y="1536926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sp>
        <p:nvSpPr>
          <p:cNvPr id="54" name="Marcador de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610228" y="1882816"/>
            <a:ext cx="412100" cy="36117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F52351"/>
                </a:solidFill>
                <a:latin typeface="Arial Black"/>
                <a:cs typeface="Arial Black"/>
              </a:defRPr>
            </a:lvl1pPr>
          </a:lstStyle>
          <a:p>
            <a:pPr lvl="0"/>
            <a:r>
              <a:rPr lang="pt-BR" dirty="0"/>
              <a:t>1</a:t>
            </a:r>
          </a:p>
        </p:txBody>
      </p:sp>
      <p:grpSp>
        <p:nvGrpSpPr>
          <p:cNvPr id="55" name="Agrupar 58"/>
          <p:cNvGrpSpPr>
            <a:grpSpLocks/>
          </p:cNvGrpSpPr>
          <p:nvPr userDrawn="1"/>
        </p:nvGrpSpPr>
        <p:grpSpPr bwMode="auto">
          <a:xfrm>
            <a:off x="2794422" y="1777528"/>
            <a:ext cx="553442" cy="571352"/>
            <a:chOff x="4133048" y="1052736"/>
            <a:chExt cx="5210089" cy="5376597"/>
          </a:xfrm>
        </p:grpSpPr>
        <p:grpSp>
          <p:nvGrpSpPr>
            <p:cNvPr id="56" name="Agrupar 59"/>
            <p:cNvGrpSpPr>
              <a:grpSpLocks/>
            </p:cNvGrpSpPr>
            <p:nvPr/>
          </p:nvGrpSpPr>
          <p:grpSpPr bwMode="auto">
            <a:xfrm>
              <a:off x="4283968" y="1052736"/>
              <a:ext cx="4975456" cy="4896544"/>
              <a:chOff x="107504" y="1052736"/>
              <a:chExt cx="4975456" cy="4896544"/>
            </a:xfrm>
          </p:grpSpPr>
          <p:sp>
            <p:nvSpPr>
              <p:cNvPr id="63" name="Oval 31"/>
              <p:cNvSpPr/>
              <p:nvPr/>
            </p:nvSpPr>
            <p:spPr bwMode="auto">
              <a:xfrm>
                <a:off x="108332" y="1052736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4" name="Oval 31"/>
              <p:cNvSpPr/>
              <p:nvPr/>
            </p:nvSpPr>
            <p:spPr bwMode="auto">
              <a:xfrm>
                <a:off x="251649" y="1128584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57" name="Agrupar 60"/>
            <p:cNvGrpSpPr>
              <a:grpSpLocks/>
            </p:cNvGrpSpPr>
            <p:nvPr/>
          </p:nvGrpSpPr>
          <p:grpSpPr bwMode="auto">
            <a:xfrm>
              <a:off x="4133048" y="1124744"/>
              <a:ext cx="5210089" cy="5304589"/>
              <a:chOff x="107504" y="1052736"/>
              <a:chExt cx="5210089" cy="5304589"/>
            </a:xfrm>
          </p:grpSpPr>
          <p:sp>
            <p:nvSpPr>
              <p:cNvPr id="58" name="Oval 31"/>
              <p:cNvSpPr/>
              <p:nvPr/>
            </p:nvSpPr>
            <p:spPr bwMode="auto">
              <a:xfrm>
                <a:off x="107504" y="1056574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59" name="Oval 31"/>
              <p:cNvSpPr/>
              <p:nvPr/>
            </p:nvSpPr>
            <p:spPr bwMode="auto">
              <a:xfrm>
                <a:off x="250821" y="11324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0" name="Oval 31"/>
              <p:cNvSpPr/>
              <p:nvPr/>
            </p:nvSpPr>
            <p:spPr bwMode="auto">
              <a:xfrm>
                <a:off x="267682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1" name="Oval 31"/>
              <p:cNvSpPr/>
              <p:nvPr/>
            </p:nvSpPr>
            <p:spPr bwMode="auto">
              <a:xfrm>
                <a:off x="486877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2" name="Oval 31"/>
              <p:cNvSpPr/>
              <p:nvPr/>
            </p:nvSpPr>
            <p:spPr bwMode="auto">
              <a:xfrm>
                <a:off x="267682" y="1536926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sp>
        <p:nvSpPr>
          <p:cNvPr id="65" name="Marcador de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2865098" y="1882816"/>
            <a:ext cx="412100" cy="36117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F52351"/>
                </a:solidFill>
                <a:latin typeface="Arial Black"/>
                <a:cs typeface="Arial Black"/>
              </a:defRPr>
            </a:lvl1pPr>
          </a:lstStyle>
          <a:p>
            <a:pPr lvl="0"/>
            <a:r>
              <a:rPr lang="pt-BR" dirty="0"/>
              <a:t>1</a:t>
            </a:r>
          </a:p>
        </p:txBody>
      </p:sp>
      <p:grpSp>
        <p:nvGrpSpPr>
          <p:cNvPr id="80" name="Agrupar 58"/>
          <p:cNvGrpSpPr>
            <a:grpSpLocks/>
          </p:cNvGrpSpPr>
          <p:nvPr userDrawn="1"/>
        </p:nvGrpSpPr>
        <p:grpSpPr bwMode="auto">
          <a:xfrm>
            <a:off x="539552" y="4005064"/>
            <a:ext cx="553442" cy="571352"/>
            <a:chOff x="4133048" y="1052736"/>
            <a:chExt cx="5210089" cy="5376597"/>
          </a:xfrm>
        </p:grpSpPr>
        <p:grpSp>
          <p:nvGrpSpPr>
            <p:cNvPr id="81" name="Agrupar 59"/>
            <p:cNvGrpSpPr>
              <a:grpSpLocks/>
            </p:cNvGrpSpPr>
            <p:nvPr/>
          </p:nvGrpSpPr>
          <p:grpSpPr bwMode="auto">
            <a:xfrm>
              <a:off x="4283968" y="1052736"/>
              <a:ext cx="4975456" cy="4896544"/>
              <a:chOff x="107504" y="1052736"/>
              <a:chExt cx="4975456" cy="4896544"/>
            </a:xfrm>
          </p:grpSpPr>
          <p:sp>
            <p:nvSpPr>
              <p:cNvPr id="88" name="Oval 31"/>
              <p:cNvSpPr/>
              <p:nvPr/>
            </p:nvSpPr>
            <p:spPr bwMode="auto">
              <a:xfrm>
                <a:off x="108332" y="1052736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89" name="Oval 31"/>
              <p:cNvSpPr/>
              <p:nvPr/>
            </p:nvSpPr>
            <p:spPr bwMode="auto">
              <a:xfrm>
                <a:off x="251649" y="1128584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82" name="Agrupar 60"/>
            <p:cNvGrpSpPr>
              <a:grpSpLocks/>
            </p:cNvGrpSpPr>
            <p:nvPr/>
          </p:nvGrpSpPr>
          <p:grpSpPr bwMode="auto">
            <a:xfrm>
              <a:off x="4133048" y="1124744"/>
              <a:ext cx="5210089" cy="5304589"/>
              <a:chOff x="107504" y="1052736"/>
              <a:chExt cx="5210089" cy="5304589"/>
            </a:xfrm>
          </p:grpSpPr>
          <p:sp>
            <p:nvSpPr>
              <p:cNvPr id="83" name="Oval 31"/>
              <p:cNvSpPr/>
              <p:nvPr/>
            </p:nvSpPr>
            <p:spPr bwMode="auto">
              <a:xfrm>
                <a:off x="107504" y="1056574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84" name="Oval 31"/>
              <p:cNvSpPr/>
              <p:nvPr/>
            </p:nvSpPr>
            <p:spPr bwMode="auto">
              <a:xfrm>
                <a:off x="250821" y="11324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85" name="Oval 31"/>
              <p:cNvSpPr/>
              <p:nvPr/>
            </p:nvSpPr>
            <p:spPr bwMode="auto">
              <a:xfrm>
                <a:off x="267682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86" name="Oval 31"/>
              <p:cNvSpPr/>
              <p:nvPr/>
            </p:nvSpPr>
            <p:spPr bwMode="auto">
              <a:xfrm>
                <a:off x="486877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87" name="Oval 31"/>
              <p:cNvSpPr/>
              <p:nvPr/>
            </p:nvSpPr>
            <p:spPr bwMode="auto">
              <a:xfrm>
                <a:off x="267682" y="1536926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sp>
        <p:nvSpPr>
          <p:cNvPr id="90" name="Marcador de texto 65"/>
          <p:cNvSpPr>
            <a:spLocks noGrp="1"/>
          </p:cNvSpPr>
          <p:nvPr>
            <p:ph type="body" sz="quarter" idx="17" hasCustomPrompt="1"/>
          </p:nvPr>
        </p:nvSpPr>
        <p:spPr>
          <a:xfrm>
            <a:off x="610228" y="4110352"/>
            <a:ext cx="412100" cy="36117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F52351"/>
                </a:solidFill>
                <a:latin typeface="Arial Black"/>
                <a:cs typeface="Arial Black"/>
              </a:defRPr>
            </a:lvl1pPr>
          </a:lstStyle>
          <a:p>
            <a:pPr lvl="0"/>
            <a:r>
              <a:rPr lang="pt-BR" dirty="0"/>
              <a:t>1</a:t>
            </a:r>
          </a:p>
        </p:txBody>
      </p:sp>
      <p:grpSp>
        <p:nvGrpSpPr>
          <p:cNvPr id="91" name="Agrupar 58"/>
          <p:cNvGrpSpPr>
            <a:grpSpLocks/>
          </p:cNvGrpSpPr>
          <p:nvPr userDrawn="1"/>
        </p:nvGrpSpPr>
        <p:grpSpPr bwMode="auto">
          <a:xfrm>
            <a:off x="2794422" y="4005064"/>
            <a:ext cx="553442" cy="571352"/>
            <a:chOff x="4133048" y="1052736"/>
            <a:chExt cx="5210089" cy="5376597"/>
          </a:xfrm>
        </p:grpSpPr>
        <p:grpSp>
          <p:nvGrpSpPr>
            <p:cNvPr id="92" name="Agrupar 59"/>
            <p:cNvGrpSpPr>
              <a:grpSpLocks/>
            </p:cNvGrpSpPr>
            <p:nvPr/>
          </p:nvGrpSpPr>
          <p:grpSpPr bwMode="auto">
            <a:xfrm>
              <a:off x="4283968" y="1052736"/>
              <a:ext cx="4975456" cy="4896544"/>
              <a:chOff x="107504" y="1052736"/>
              <a:chExt cx="4975456" cy="4896544"/>
            </a:xfrm>
          </p:grpSpPr>
          <p:sp>
            <p:nvSpPr>
              <p:cNvPr id="99" name="Oval 31"/>
              <p:cNvSpPr/>
              <p:nvPr/>
            </p:nvSpPr>
            <p:spPr bwMode="auto">
              <a:xfrm>
                <a:off x="108332" y="1052736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00" name="Oval 31"/>
              <p:cNvSpPr/>
              <p:nvPr/>
            </p:nvSpPr>
            <p:spPr bwMode="auto">
              <a:xfrm>
                <a:off x="251649" y="1128584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93" name="Agrupar 60"/>
            <p:cNvGrpSpPr>
              <a:grpSpLocks/>
            </p:cNvGrpSpPr>
            <p:nvPr/>
          </p:nvGrpSpPr>
          <p:grpSpPr bwMode="auto">
            <a:xfrm>
              <a:off x="4133048" y="1124744"/>
              <a:ext cx="5210089" cy="5304589"/>
              <a:chOff x="107504" y="1052736"/>
              <a:chExt cx="5210089" cy="5304589"/>
            </a:xfrm>
          </p:grpSpPr>
          <p:sp>
            <p:nvSpPr>
              <p:cNvPr id="94" name="Oval 31"/>
              <p:cNvSpPr/>
              <p:nvPr/>
            </p:nvSpPr>
            <p:spPr bwMode="auto">
              <a:xfrm>
                <a:off x="107504" y="1056574"/>
                <a:ext cx="4830711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95" name="Oval 31"/>
              <p:cNvSpPr/>
              <p:nvPr/>
            </p:nvSpPr>
            <p:spPr bwMode="auto">
              <a:xfrm>
                <a:off x="250821" y="11324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96" name="Oval 31"/>
              <p:cNvSpPr/>
              <p:nvPr/>
            </p:nvSpPr>
            <p:spPr bwMode="auto">
              <a:xfrm>
                <a:off x="267682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97" name="Oval 31"/>
              <p:cNvSpPr/>
              <p:nvPr/>
            </p:nvSpPr>
            <p:spPr bwMode="auto">
              <a:xfrm>
                <a:off x="486877" y="1317817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98" name="Oval 31"/>
              <p:cNvSpPr/>
              <p:nvPr/>
            </p:nvSpPr>
            <p:spPr bwMode="auto">
              <a:xfrm>
                <a:off x="267682" y="1536926"/>
                <a:ext cx="4830716" cy="482039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sp>
        <p:nvSpPr>
          <p:cNvPr id="101" name="Marcador de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2865098" y="4110352"/>
            <a:ext cx="412100" cy="36117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F52351"/>
                </a:solidFill>
                <a:latin typeface="Arial Black"/>
                <a:cs typeface="Arial Black"/>
              </a:defRPr>
            </a:lvl1pPr>
          </a:lstStyle>
          <a:p>
            <a:pPr lvl="0"/>
            <a:r>
              <a:rPr lang="pt-BR" dirty="0"/>
              <a:t>1</a:t>
            </a:r>
          </a:p>
        </p:txBody>
      </p:sp>
      <p:sp>
        <p:nvSpPr>
          <p:cNvPr id="103" name="Marcador de contenido 26"/>
          <p:cNvSpPr>
            <a:spLocks noGrp="1"/>
          </p:cNvSpPr>
          <p:nvPr>
            <p:ph sz="quarter" idx="19"/>
          </p:nvPr>
        </p:nvSpPr>
        <p:spPr>
          <a:xfrm>
            <a:off x="5076055" y="2133722"/>
            <a:ext cx="3817119" cy="1439294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</a:lstStyle>
          <a:p>
            <a:pPr marL="0" indent="0">
              <a:buNone/>
            </a:pP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*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Some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signal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words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of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the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Simple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Present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are: </a:t>
            </a:r>
            <a:b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</a:b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every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day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/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month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 /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week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always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usually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595959"/>
                </a:solidFill>
                <a:latin typeface="Arial"/>
                <a:cs typeface="Arial"/>
              </a:rPr>
              <a:t>sometimes</a:t>
            </a:r>
            <a:r>
              <a:rPr lang="es-ES" sz="2000" b="1" dirty="0">
                <a:solidFill>
                  <a:srgbClr val="595959"/>
                </a:solidFill>
                <a:latin typeface="Arial"/>
                <a:cs typeface="Arial"/>
              </a:rPr>
              <a:t>...</a:t>
            </a:r>
          </a:p>
          <a:p>
            <a:pPr marL="0" indent="0">
              <a:buNone/>
            </a:pPr>
            <a:endParaRPr lang="es-ES" sz="2000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sp>
        <p:nvSpPr>
          <p:cNvPr id="17" name="Marcador de texto 16"/>
          <p:cNvSpPr>
            <a:spLocks noGrp="1"/>
          </p:cNvSpPr>
          <p:nvPr>
            <p:ph type="body" sz="quarter" idx="20" hasCustomPrompt="1"/>
          </p:nvPr>
        </p:nvSpPr>
        <p:spPr>
          <a:xfrm>
            <a:off x="5076825" y="3933825"/>
            <a:ext cx="3816350" cy="2016125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30000"/>
              </a:lnSpc>
              <a:spcBef>
                <a:spcPct val="20000"/>
              </a:spcBef>
              <a:buFont typeface="Arial" charset="0"/>
              <a:buNone/>
              <a:defRPr sz="3200"/>
            </a:lvl1pPr>
          </a:lstStyle>
          <a:p>
            <a:pPr>
              <a:lnSpc>
                <a:spcPct val="13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WALK THE DOG WITH HER BROTHER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PLAY BASEBALL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 TO BED AT 10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GRANDMA / COOK BADLY</a:t>
            </a:r>
          </a:p>
        </p:txBody>
      </p:sp>
    </p:spTree>
    <p:extLst>
      <p:ext uri="{BB962C8B-B14F-4D97-AF65-F5344CB8AC3E}">
        <p14:creationId xmlns:p14="http://schemas.microsoft.com/office/powerpoint/2010/main" val="1738804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r 17"/>
          <p:cNvGrpSpPr/>
          <p:nvPr userDrawn="1"/>
        </p:nvGrpSpPr>
        <p:grpSpPr>
          <a:xfrm>
            <a:off x="2183" y="1691156"/>
            <a:ext cx="9141817" cy="4474148"/>
            <a:chOff x="2183" y="1519756"/>
            <a:chExt cx="9141817" cy="4474148"/>
          </a:xfrm>
        </p:grpSpPr>
        <p:grpSp>
          <p:nvGrpSpPr>
            <p:cNvPr id="2" name="Agrupar 1"/>
            <p:cNvGrpSpPr/>
            <p:nvPr userDrawn="1"/>
          </p:nvGrpSpPr>
          <p:grpSpPr>
            <a:xfrm>
              <a:off x="2183" y="1519756"/>
              <a:ext cx="9141817" cy="4285508"/>
              <a:chOff x="2183" y="263658"/>
              <a:chExt cx="9141817" cy="5541606"/>
            </a:xfrm>
          </p:grpSpPr>
          <p:grpSp>
            <p:nvGrpSpPr>
              <p:cNvPr id="3" name="Agrupar 2"/>
              <p:cNvGrpSpPr/>
              <p:nvPr userDrawn="1"/>
            </p:nvGrpSpPr>
            <p:grpSpPr>
              <a:xfrm>
                <a:off x="2183" y="263658"/>
                <a:ext cx="9141817" cy="1121734"/>
                <a:chOff x="2183" y="-141006"/>
                <a:chExt cx="9141817" cy="1121734"/>
              </a:xfrm>
            </p:grpSpPr>
            <p:sp>
              <p:nvSpPr>
                <p:cNvPr id="4" name="Rectángulo 3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5" name="Rectángulo 4"/>
                <p:cNvSpPr/>
                <p:nvPr/>
              </p:nvSpPr>
              <p:spPr>
                <a:xfrm>
                  <a:off x="2183" y="0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6" name="Rectángulo 5"/>
                <p:cNvSpPr/>
                <p:nvPr/>
              </p:nvSpPr>
              <p:spPr>
                <a:xfrm>
                  <a:off x="2183" y="-141006"/>
                  <a:ext cx="9141817" cy="606574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grpSp>
            <p:nvGrpSpPr>
              <p:cNvPr id="12" name="Agrupar 11"/>
              <p:cNvGrpSpPr/>
              <p:nvPr userDrawn="1"/>
            </p:nvGrpSpPr>
            <p:grpSpPr>
              <a:xfrm>
                <a:off x="2183" y="555483"/>
                <a:ext cx="9141817" cy="5249781"/>
                <a:chOff x="2183" y="-55511"/>
                <a:chExt cx="9141817" cy="1036239"/>
              </a:xfrm>
            </p:grpSpPr>
            <p:sp>
              <p:nvSpPr>
                <p:cNvPr id="13" name="Rectángulo 12"/>
                <p:cNvSpPr/>
                <p:nvPr/>
              </p:nvSpPr>
              <p:spPr>
                <a:xfrm>
                  <a:off x="2183" y="144016"/>
                  <a:ext cx="9141817" cy="83671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4" name="Rectángulo 13"/>
                <p:cNvSpPr/>
                <p:nvPr/>
              </p:nvSpPr>
              <p:spPr>
                <a:xfrm>
                  <a:off x="2183" y="-55511"/>
                  <a:ext cx="9141817" cy="955732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5" name="Rectángulo 14"/>
                <p:cNvSpPr/>
                <p:nvPr/>
              </p:nvSpPr>
              <p:spPr>
                <a:xfrm>
                  <a:off x="2183" y="44624"/>
                  <a:ext cx="9141817" cy="789068"/>
                </a:xfrm>
                <a:prstGeom prst="rect">
                  <a:avLst/>
                </a:prstGeom>
                <a:solidFill>
                  <a:srgbClr val="FFFFFF">
                    <a:alpha val="78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</p:grpSp>
        <p:grpSp>
          <p:nvGrpSpPr>
            <p:cNvPr id="7" name="Agrupar 6"/>
            <p:cNvGrpSpPr/>
            <p:nvPr userDrawn="1"/>
          </p:nvGrpSpPr>
          <p:grpSpPr>
            <a:xfrm>
              <a:off x="2183" y="1844824"/>
              <a:ext cx="9141817" cy="4149080"/>
              <a:chOff x="2183" y="-3168352"/>
              <a:chExt cx="9141817" cy="4149080"/>
            </a:xfrm>
          </p:grpSpPr>
          <p:sp>
            <p:nvSpPr>
              <p:cNvPr id="9" name="Rectángulo 8"/>
              <p:cNvSpPr/>
              <p:nvPr/>
            </p:nvSpPr>
            <p:spPr>
              <a:xfrm>
                <a:off x="2183" y="144016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2183" y="0"/>
                <a:ext cx="9141817" cy="836712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2183" y="-3168352"/>
                <a:ext cx="9141817" cy="3819550"/>
              </a:xfrm>
              <a:prstGeom prst="rect">
                <a:avLst/>
              </a:prstGeom>
              <a:solidFill>
                <a:srgbClr val="FFFFFF">
                  <a:alpha val="7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</p:grpSp>
      </p:grpSp>
      <p:sp>
        <p:nvSpPr>
          <p:cNvPr id="20" name="Título 19"/>
          <p:cNvSpPr>
            <a:spLocks noGrp="1"/>
          </p:cNvSpPr>
          <p:nvPr>
            <p:ph type="title" hasCustomPrompt="1"/>
          </p:nvPr>
        </p:nvSpPr>
        <p:spPr>
          <a:xfrm>
            <a:off x="457200" y="188640"/>
            <a:ext cx="8229600" cy="1296144"/>
          </a:xfrm>
        </p:spPr>
        <p:txBody>
          <a:bodyPr/>
          <a:lstStyle/>
          <a:p>
            <a:pPr marL="0" indent="0"/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SIMPLE PRESENT TENSE</a:t>
            </a:r>
            <a:b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</a:b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for</a:t>
            </a:r>
            <a:r>
              <a:rPr lang="es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Arial"/>
                <a:cs typeface="Arial"/>
              </a:rPr>
              <a:t>routines</a:t>
            </a:r>
            <a:endParaRPr lang="es-E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Marcador de posición de imagen 15"/>
          <p:cNvSpPr>
            <a:spLocks noGrp="1"/>
          </p:cNvSpPr>
          <p:nvPr>
            <p:ph type="pic" sz="quarter" idx="10"/>
          </p:nvPr>
        </p:nvSpPr>
        <p:spPr>
          <a:xfrm>
            <a:off x="539556" y="2060848"/>
            <a:ext cx="3816418" cy="3816422"/>
          </a:xfrm>
          <a:prstGeom prst="rect">
            <a:avLst/>
          </a:prstGeom>
        </p:spPr>
        <p:txBody>
          <a:bodyPr vert="horz"/>
          <a:lstStyle/>
          <a:p>
            <a:endParaRPr lang="es-ES"/>
          </a:p>
        </p:txBody>
      </p:sp>
      <p:sp>
        <p:nvSpPr>
          <p:cNvPr id="26" name="Rectangle 44"/>
          <p:cNvSpPr/>
          <p:nvPr userDrawn="1"/>
        </p:nvSpPr>
        <p:spPr bwMode="auto">
          <a:xfrm>
            <a:off x="4788024" y="5368032"/>
            <a:ext cx="3923928" cy="4365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" name="Rectangle 42"/>
          <p:cNvSpPr/>
          <p:nvPr userDrawn="1"/>
        </p:nvSpPr>
        <p:spPr bwMode="auto">
          <a:xfrm>
            <a:off x="4788024" y="4501009"/>
            <a:ext cx="3923928" cy="4349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" name="Marcador de contenido 26"/>
          <p:cNvSpPr>
            <a:spLocks noGrp="1"/>
          </p:cNvSpPr>
          <p:nvPr>
            <p:ph sz="quarter" idx="19" hasCustomPrompt="1"/>
          </p:nvPr>
        </p:nvSpPr>
        <p:spPr>
          <a:xfrm>
            <a:off x="4860031" y="2277068"/>
            <a:ext cx="4067945" cy="1439294"/>
          </a:xfrm>
          <a:prstGeom prst="rect">
            <a:avLst/>
          </a:prstGeom>
        </p:spPr>
        <p:txBody>
          <a:bodyPr vert="horz"/>
          <a:lstStyle>
            <a:lvl1pPr>
              <a:defRPr sz="2800" baseline="0">
                <a:latin typeface="Arial Black"/>
                <a:cs typeface="Arial Black"/>
              </a:defRPr>
            </a:lvl1pPr>
          </a:lstStyle>
          <a:p>
            <a:pPr marL="0" indent="0">
              <a:buNone/>
            </a:pPr>
            <a:r>
              <a:rPr lang="es-ES" dirty="0" err="1"/>
              <a:t>Associate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image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one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phrases</a:t>
            </a:r>
            <a:r>
              <a:rPr lang="es-ES" dirty="0"/>
              <a:t> </a:t>
            </a:r>
            <a:r>
              <a:rPr lang="es-ES" dirty="0" err="1"/>
              <a:t>below</a:t>
            </a:r>
            <a:endParaRPr lang="es-ES" dirty="0"/>
          </a:p>
        </p:txBody>
      </p:sp>
      <p:sp>
        <p:nvSpPr>
          <p:cNvPr id="17" name="Marcador de texto 16"/>
          <p:cNvSpPr>
            <a:spLocks noGrp="1"/>
          </p:cNvSpPr>
          <p:nvPr>
            <p:ph type="body" sz="quarter" idx="20" hasCustomPrompt="1"/>
          </p:nvPr>
        </p:nvSpPr>
        <p:spPr>
          <a:xfrm>
            <a:off x="4932114" y="4077171"/>
            <a:ext cx="3816350" cy="2016125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30000"/>
              </a:lnSpc>
              <a:spcBef>
                <a:spcPct val="20000"/>
              </a:spcBef>
              <a:buFont typeface="Arial" charset="0"/>
              <a:buNone/>
              <a:defRPr sz="3200"/>
            </a:lvl1pPr>
          </a:lstStyle>
          <a:p>
            <a:pPr>
              <a:lnSpc>
                <a:spcPct val="13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WALK THE DOG WITH HER BROTHER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PLAY BASEBALL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 TO BED AT 10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GRANDMA / COOK BADLY</a:t>
            </a:r>
          </a:p>
        </p:txBody>
      </p:sp>
    </p:spTree>
    <p:extLst>
      <p:ext uri="{BB962C8B-B14F-4D97-AF65-F5344CB8AC3E}">
        <p14:creationId xmlns:p14="http://schemas.microsoft.com/office/powerpoint/2010/main" val="1793215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188640"/>
            <a:ext cx="8229600" cy="70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sz="4400" b="1" dirty="0">
                <a:solidFill>
                  <a:srgbClr val="F93F63"/>
                </a:solidFill>
                <a:latin typeface="Arial Black" charset="0"/>
                <a:cs typeface="Arial Black" charset="0"/>
              </a:rPr>
              <a:t>ON</a:t>
            </a:r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rgbClr val="F93F63"/>
              </a:solidFill>
            </a:endParaRPr>
          </a:p>
        </p:txBody>
      </p:sp>
      <p:cxnSp>
        <p:nvCxnSpPr>
          <p:cNvPr id="10" name="Conector recto 9"/>
          <p:cNvCxnSpPr/>
          <p:nvPr userDrawn="1"/>
        </p:nvCxnSpPr>
        <p:spPr>
          <a:xfrm>
            <a:off x="468313" y="6669088"/>
            <a:ext cx="820737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 userDrawn="1"/>
        </p:nvSpPr>
        <p:spPr>
          <a:xfrm>
            <a:off x="3347864" y="6381750"/>
            <a:ext cx="2448272" cy="476250"/>
          </a:xfrm>
          <a:prstGeom prst="rect">
            <a:avLst/>
          </a:pr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3563888" y="6453336"/>
            <a:ext cx="2016224" cy="3121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3" r:id="rId4"/>
    <p:sldLayoutId id="2147483664" r:id="rId5"/>
    <p:sldLayoutId id="2147483665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0"/>
          </p:nvPr>
        </p:nvSpPr>
        <p:spPr>
          <a:xfrm>
            <a:off x="323528" y="2492896"/>
            <a:ext cx="8640960" cy="1584176"/>
          </a:xfrm>
        </p:spPr>
        <p:txBody>
          <a:bodyPr/>
          <a:lstStyle/>
          <a:p>
            <a:pPr marL="0" indent="0" algn="ctr">
              <a:buNone/>
            </a:pP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VERBO </a:t>
            </a:r>
            <a:r>
              <a:rPr lang="es-ES" sz="4400" i="1" dirty="0">
                <a:solidFill>
                  <a:schemeClr val="bg1"/>
                </a:solidFill>
                <a:latin typeface="Arial Black"/>
                <a:cs typeface="Arial Black"/>
              </a:rPr>
              <a:t>GUSTAR</a:t>
            </a:r>
          </a:p>
          <a:p>
            <a:pPr marL="0" indent="0" algn="ctr">
              <a:buNone/>
            </a:pP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(Y OTROS </a:t>
            </a:r>
            <a:r>
              <a:rPr lang="es-ES" sz="4400" b="1" dirty="0">
                <a:solidFill>
                  <a:srgbClr val="FFFFFF"/>
                </a:solidFill>
                <a:latin typeface="Arial Black"/>
                <a:cs typeface="Arial Black"/>
              </a:rPr>
              <a:t>SI</a:t>
            </a: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MI</a:t>
            </a:r>
            <a:r>
              <a:rPr lang="es-ES" sz="4400" b="1" dirty="0">
                <a:solidFill>
                  <a:srgbClr val="FFFFFF"/>
                </a:solidFill>
                <a:latin typeface="Arial Black"/>
                <a:cs typeface="Arial Black"/>
              </a:rPr>
              <a:t>LARES</a:t>
            </a: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)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ítulo 2"/>
          <p:cNvSpPr>
            <a:spLocks noGrp="1"/>
          </p:cNvSpPr>
          <p:nvPr>
            <p:ph type="title"/>
          </p:nvPr>
        </p:nvSpPr>
        <p:spPr>
          <a:xfrm>
            <a:off x="107504" y="476672"/>
            <a:ext cx="8784976" cy="720080"/>
          </a:xfrm>
        </p:spPr>
        <p:txBody>
          <a:bodyPr/>
          <a:lstStyle/>
          <a:p>
            <a:br>
              <a:rPr lang="es-ES" sz="4000" dirty="0">
                <a:solidFill>
                  <a:schemeClr val="bg1"/>
                </a:solidFill>
                <a:latin typeface="Arial Black"/>
                <a:cs typeface="Arial Black"/>
              </a:rPr>
            </a:br>
            <a:r>
              <a:rPr lang="es-ES" sz="4000" dirty="0">
                <a:solidFill>
                  <a:schemeClr val="bg1"/>
                </a:solidFill>
                <a:latin typeface="Arial Black"/>
                <a:cs typeface="Arial Black"/>
              </a:rPr>
              <a:t>Estructura: </a:t>
            </a:r>
            <a:r>
              <a:rPr lang="es-ES" sz="4000" i="1" dirty="0">
                <a:solidFill>
                  <a:schemeClr val="bg1"/>
                </a:solidFill>
                <a:latin typeface="Arial Black"/>
                <a:cs typeface="Arial Black"/>
              </a:rPr>
              <a:t>encantar</a:t>
            </a:r>
            <a:br>
              <a:rPr lang="es-ES" sz="4000" dirty="0">
                <a:solidFill>
                  <a:schemeClr val="bg1"/>
                </a:solidFill>
                <a:latin typeface="Arial Black"/>
                <a:cs typeface="Arial Black"/>
              </a:rPr>
            </a:br>
            <a:endParaRPr lang="es-ES" sz="40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11" name="Rectangle 1"/>
          <p:cNvSpPr/>
          <p:nvPr/>
        </p:nvSpPr>
        <p:spPr bwMode="auto">
          <a:xfrm>
            <a:off x="-36512" y="1772816"/>
            <a:ext cx="9180512" cy="5040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76064" y="1903694"/>
            <a:ext cx="2556284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t-BR" sz="15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t-BR" sz="15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mí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tí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él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ella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usted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nosotros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vosotros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ellos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ustedes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9" name="Straight Connector 19"/>
          <p:cNvCxnSpPr/>
          <p:nvPr/>
        </p:nvCxnSpPr>
        <p:spPr bwMode="auto">
          <a:xfrm>
            <a:off x="3528392" y="1772816"/>
            <a:ext cx="0" cy="424847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3813042" y="1880610"/>
            <a:ext cx="1875589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Encantar</a:t>
            </a:r>
            <a:endParaRPr lang="en-US" sz="15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pt-BR" sz="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me encanta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te encanta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le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encanta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nos encanta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os encanta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les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encanta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9284F99-50EC-4137-BDF6-6A5A95F771F0}"/>
              </a:ext>
            </a:extLst>
          </p:cNvPr>
          <p:cNvSpPr txBox="1">
            <a:spLocks/>
          </p:cNvSpPr>
          <p:nvPr/>
        </p:nvSpPr>
        <p:spPr bwMode="auto">
          <a:xfrm>
            <a:off x="6262497" y="1872598"/>
            <a:ext cx="1875589" cy="2793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Encantar</a:t>
            </a:r>
            <a:endParaRPr lang="en-US" sz="15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pt-BR" sz="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me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te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le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nos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os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les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A40CC534-66EF-4F11-BF93-0443BAA09F16}"/>
              </a:ext>
            </a:extLst>
          </p:cNvPr>
          <p:cNvSpPr/>
          <p:nvPr/>
        </p:nvSpPr>
        <p:spPr>
          <a:xfrm>
            <a:off x="6120680" y="4617829"/>
            <a:ext cx="2109873" cy="132343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pt-BR" sz="1600" b="1" dirty="0">
                <a:latin typeface="Arial Black" pitchFamily="34" charset="0"/>
              </a:rPr>
              <a:t>+</a:t>
            </a:r>
          </a:p>
          <a:p>
            <a:pPr algn="ctr">
              <a:defRPr/>
            </a:pPr>
            <a:r>
              <a:rPr lang="pt-BR" sz="1600" b="1" dirty="0" err="1">
                <a:solidFill>
                  <a:srgbClr val="00A1E4"/>
                </a:solidFill>
                <a:latin typeface="Arial Black" pitchFamily="34" charset="0"/>
              </a:rPr>
              <a:t>sujeto</a:t>
            </a:r>
            <a:r>
              <a:rPr lang="pt-BR" sz="1600" b="1" dirty="0">
                <a:solidFill>
                  <a:srgbClr val="00A1E4"/>
                </a:solidFill>
                <a:latin typeface="Arial Black" pitchFamily="34" charset="0"/>
              </a:rPr>
              <a:t> plural</a:t>
            </a:r>
          </a:p>
          <a:p>
            <a:pPr algn="ctr">
              <a:defRPr/>
            </a:pPr>
            <a:r>
              <a:rPr lang="pt-BR" sz="1600" b="1" dirty="0">
                <a:latin typeface="Arial Black" pitchFamily="34" charset="0"/>
              </a:rPr>
              <a:t>o</a:t>
            </a:r>
          </a:p>
          <a:p>
            <a:pPr algn="ctr">
              <a:defRPr/>
            </a:pPr>
            <a:r>
              <a:rPr lang="pt-BR" sz="1600" b="1" dirty="0" err="1">
                <a:solidFill>
                  <a:srgbClr val="00A1E4"/>
                </a:solidFill>
                <a:latin typeface="Arial Black" pitchFamily="34" charset="0"/>
              </a:rPr>
              <a:t>sujetos</a:t>
            </a:r>
            <a:r>
              <a:rPr lang="pt-BR" sz="1600" b="1" dirty="0">
                <a:solidFill>
                  <a:srgbClr val="00A1E4"/>
                </a:solidFill>
                <a:latin typeface="Arial Black" pitchFamily="34" charset="0"/>
              </a:rPr>
              <a:t> </a:t>
            </a:r>
            <a:r>
              <a:rPr lang="pt-BR" sz="1600" b="1" dirty="0" err="1">
                <a:solidFill>
                  <a:srgbClr val="00A1E4"/>
                </a:solidFill>
                <a:latin typeface="Arial Black" pitchFamily="34" charset="0"/>
              </a:rPr>
              <a:t>múltiples</a:t>
            </a:r>
            <a:endParaRPr lang="pt-BR" sz="1600" b="1" dirty="0">
              <a:solidFill>
                <a:srgbClr val="00A1E4"/>
              </a:solidFill>
              <a:latin typeface="Arial Black" pitchFamily="34" charset="0"/>
            </a:endParaRPr>
          </a:p>
          <a:p>
            <a:pPr algn="ctr">
              <a:defRPr/>
            </a:pPr>
            <a:endParaRPr lang="pt-BR" sz="1600" b="1" dirty="0">
              <a:solidFill>
                <a:srgbClr val="00A1E4"/>
              </a:solidFill>
              <a:latin typeface="Arial Black" pitchFamily="34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D9BD5967-E675-4E14-B285-00C6D5FA7F24}"/>
              </a:ext>
            </a:extLst>
          </p:cNvPr>
          <p:cNvSpPr/>
          <p:nvPr/>
        </p:nvSpPr>
        <p:spPr>
          <a:xfrm>
            <a:off x="3642047" y="4625841"/>
            <a:ext cx="2190601" cy="132343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pt-BR" sz="1600" b="1" dirty="0">
                <a:latin typeface="Arial Black" pitchFamily="34" charset="0"/>
              </a:rPr>
              <a:t>+</a:t>
            </a:r>
          </a:p>
          <a:p>
            <a:pPr algn="ctr">
              <a:defRPr/>
            </a:pPr>
            <a:r>
              <a:rPr lang="pt-BR" sz="1600" b="1" dirty="0" err="1">
                <a:solidFill>
                  <a:srgbClr val="00A1E4"/>
                </a:solidFill>
                <a:latin typeface="Arial Black" pitchFamily="34" charset="0"/>
              </a:rPr>
              <a:t>sujeto</a:t>
            </a:r>
            <a:r>
              <a:rPr lang="pt-BR" sz="1600" b="1" dirty="0">
                <a:solidFill>
                  <a:srgbClr val="00A1E4"/>
                </a:solidFill>
                <a:latin typeface="Arial Black" pitchFamily="34" charset="0"/>
              </a:rPr>
              <a:t> singular</a:t>
            </a:r>
          </a:p>
          <a:p>
            <a:pPr algn="ctr">
              <a:defRPr/>
            </a:pPr>
            <a:r>
              <a:rPr lang="pt-BR" sz="1600" b="1" dirty="0">
                <a:latin typeface="Arial Black" pitchFamily="34" charset="0"/>
              </a:rPr>
              <a:t>o</a:t>
            </a:r>
          </a:p>
          <a:p>
            <a:pPr algn="ctr">
              <a:defRPr/>
            </a:pPr>
            <a:r>
              <a:rPr lang="pt-BR" sz="1600" b="1" dirty="0">
                <a:solidFill>
                  <a:srgbClr val="00A1E4"/>
                </a:solidFill>
                <a:latin typeface="Arial Black" pitchFamily="34" charset="0"/>
              </a:rPr>
              <a:t>verbo </a:t>
            </a:r>
            <a:r>
              <a:rPr lang="pt-BR" sz="1600" b="1" dirty="0" err="1">
                <a:solidFill>
                  <a:srgbClr val="00A1E4"/>
                </a:solidFill>
                <a:latin typeface="Arial Black" pitchFamily="34" charset="0"/>
              </a:rPr>
              <a:t>en</a:t>
            </a:r>
            <a:r>
              <a:rPr lang="pt-BR" sz="1600" b="1" dirty="0">
                <a:solidFill>
                  <a:srgbClr val="00A1E4"/>
                </a:solidFill>
                <a:latin typeface="Arial Black" pitchFamily="34" charset="0"/>
              </a:rPr>
              <a:t> infinitivo</a:t>
            </a:r>
          </a:p>
          <a:p>
            <a:pPr algn="ctr">
              <a:defRPr/>
            </a:pPr>
            <a:endParaRPr lang="pt-BR" sz="1600" b="1" dirty="0">
              <a:solidFill>
                <a:srgbClr val="00A1E4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179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7" grpId="0"/>
      <p:bldP spid="2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107505" y="476672"/>
            <a:ext cx="9000998" cy="1008062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¡</a:t>
            </a: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OJO!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431540" y="1988840"/>
            <a:ext cx="8352928" cy="3477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4000" b="1" dirty="0">
                <a:solidFill>
                  <a:srgbClr val="00A1E4"/>
                </a:solidFill>
                <a:latin typeface="Arial Black" pitchFamily="34" charset="0"/>
              </a:rPr>
              <a:t>1. </a:t>
            </a:r>
            <a:r>
              <a:rPr lang="es-ES_tradnl" sz="3200" b="1" dirty="0">
                <a:latin typeface="Arial Black" pitchFamily="34" charset="0"/>
              </a:rPr>
              <a:t>Cuando lo que causa la sensación o reacción es una acción o acontecimiento, el verbo va en tercera persona singular.</a:t>
            </a:r>
          </a:p>
          <a:p>
            <a:pPr>
              <a:defRPr/>
            </a:pPr>
            <a:endParaRPr lang="es-ES_tradnl" sz="3200" b="1" dirty="0">
              <a:latin typeface="Arial Black" pitchFamily="34" charset="0"/>
            </a:endParaRPr>
          </a:p>
          <a:p>
            <a:pPr>
              <a:defRPr/>
            </a:pPr>
            <a:r>
              <a:rPr lang="es-ES_tradnl" sz="3200" b="1" dirty="0">
                <a:latin typeface="Arial Black" pitchFamily="34" charset="0"/>
              </a:rPr>
              <a:t>Ej.: ¿</a:t>
            </a:r>
            <a:r>
              <a:rPr lang="es-ES_tradnl" sz="3200" b="1" dirty="0">
                <a:solidFill>
                  <a:srgbClr val="00A1E4"/>
                </a:solidFill>
                <a:latin typeface="Arial Black" pitchFamily="34" charset="0"/>
              </a:rPr>
              <a:t>Te</a:t>
            </a:r>
            <a:r>
              <a:rPr lang="es-ES_tradnl" sz="3200" b="1" dirty="0">
                <a:latin typeface="Arial Black" pitchFamily="34" charset="0"/>
              </a:rPr>
              <a:t> gusta </a:t>
            </a:r>
            <a:r>
              <a:rPr lang="es-ES_tradnl" sz="3200" b="1" dirty="0">
                <a:solidFill>
                  <a:srgbClr val="00A1E4"/>
                </a:solidFill>
                <a:latin typeface="Arial Black" pitchFamily="34" charset="0"/>
              </a:rPr>
              <a:t>pescar</a:t>
            </a:r>
            <a:r>
              <a:rPr lang="es-ES_tradnl" sz="3200" b="1" dirty="0">
                <a:latin typeface="Arial Black" pitchFamily="34" charset="0"/>
              </a:rPr>
              <a:t>?</a:t>
            </a:r>
          </a:p>
          <a:p>
            <a:pPr>
              <a:defRPr/>
            </a:pPr>
            <a:endParaRPr lang="en-US" sz="2000" b="1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6803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/>
          <p:nvPr/>
        </p:nvSpPr>
        <p:spPr bwMode="auto">
          <a:xfrm flipV="1">
            <a:off x="0" y="3494065"/>
            <a:ext cx="9144000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" name="Straight Connector 19"/>
          <p:cNvCxnSpPr/>
          <p:nvPr/>
        </p:nvCxnSpPr>
        <p:spPr bwMode="auto">
          <a:xfrm>
            <a:off x="3131840" y="3494066"/>
            <a:ext cx="0" cy="252722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9"/>
          <p:cNvCxnSpPr/>
          <p:nvPr/>
        </p:nvCxnSpPr>
        <p:spPr bwMode="auto">
          <a:xfrm>
            <a:off x="6018425" y="3494066"/>
            <a:ext cx="0" cy="245521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>
            <a:spLocks noChangeArrowheads="1"/>
          </p:cNvSpPr>
          <p:nvPr/>
        </p:nvSpPr>
        <p:spPr bwMode="auto">
          <a:xfrm>
            <a:off x="323528" y="1844824"/>
            <a:ext cx="8496944" cy="19389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4000" b="1" dirty="0">
                <a:solidFill>
                  <a:srgbClr val="00A1E4"/>
                </a:solidFill>
                <a:latin typeface="Arial Black" pitchFamily="34" charset="0"/>
              </a:rPr>
              <a:t>2. </a:t>
            </a:r>
            <a:r>
              <a:rPr lang="es-ES_tradnl" sz="3000" b="1" dirty="0">
                <a:latin typeface="Arial Black" pitchFamily="34" charset="0"/>
              </a:rPr>
              <a:t>El orden de las partes puede variar, pero según un criterio que mantiene segmentos. </a:t>
            </a:r>
            <a:r>
              <a:rPr lang="es-ES_tradnl" sz="2400" b="1" dirty="0">
                <a:latin typeface="Arial Black" pitchFamily="34" charset="0"/>
              </a:rPr>
              <a:t>Ej.:</a:t>
            </a:r>
            <a:endParaRPr lang="es-ES_tradnl" sz="3000" b="1" dirty="0">
              <a:latin typeface="Arial Black" pitchFamily="34" charset="0"/>
            </a:endParaRPr>
          </a:p>
          <a:p>
            <a:pPr>
              <a:defRPr/>
            </a:pPr>
            <a:endParaRPr lang="en-US" sz="2000" b="1" dirty="0">
              <a:solidFill>
                <a:srgbClr val="002060"/>
              </a:solidFill>
              <a:latin typeface="Candara" pitchFamily="34" charset="0"/>
            </a:endParaRPr>
          </a:p>
        </p:txBody>
      </p:sp>
      <p:sp>
        <p:nvSpPr>
          <p:cNvPr id="14" name="Marcador de texto 4"/>
          <p:cNvSpPr txBox="1">
            <a:spLocks/>
          </p:cNvSpPr>
          <p:nvPr/>
        </p:nvSpPr>
        <p:spPr>
          <a:xfrm>
            <a:off x="124544" y="437406"/>
            <a:ext cx="9000998" cy="1008062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¡</a:t>
            </a: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OJO!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695D948-698F-4202-9CCE-63108C435574}"/>
              </a:ext>
            </a:extLst>
          </p:cNvPr>
          <p:cNvSpPr txBox="1">
            <a:spLocks/>
          </p:cNvSpPr>
          <p:nvPr/>
        </p:nvSpPr>
        <p:spPr bwMode="auto">
          <a:xfrm>
            <a:off x="124544" y="3613110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(A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mí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870F549-833A-41CD-BD27-035A1F2F7095}"/>
              </a:ext>
            </a:extLst>
          </p:cNvPr>
          <p:cNvSpPr txBox="1">
            <a:spLocks/>
          </p:cNvSpPr>
          <p:nvPr/>
        </p:nvSpPr>
        <p:spPr bwMode="auto">
          <a:xfrm>
            <a:off x="3292895" y="3615735"/>
            <a:ext cx="2664295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me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0409635-58F4-429F-B288-5C2E35DE6C81}"/>
              </a:ext>
            </a:extLst>
          </p:cNvPr>
          <p:cNvSpPr txBox="1">
            <a:spLocks/>
          </p:cNvSpPr>
          <p:nvPr/>
        </p:nvSpPr>
        <p:spPr bwMode="auto">
          <a:xfrm>
            <a:off x="6173924" y="3575811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pt-BR" sz="1600" b="1" dirty="0" err="1">
                <a:latin typeface="Arial" pitchFamily="34" charset="0"/>
                <a:cs typeface="Arial" pitchFamily="34" charset="0"/>
              </a:rPr>
              <a:t>los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desafíos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01F36EB-9DEA-4F92-B3BD-08EF4312B944}"/>
              </a:ext>
            </a:extLst>
          </p:cNvPr>
          <p:cNvSpPr txBox="1">
            <a:spLocks/>
          </p:cNvSpPr>
          <p:nvPr/>
        </p:nvSpPr>
        <p:spPr bwMode="auto">
          <a:xfrm>
            <a:off x="121468" y="4012465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(A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mí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3D51D04-BE72-457E-8DE1-38E7335DF6DD}"/>
              </a:ext>
            </a:extLst>
          </p:cNvPr>
          <p:cNvSpPr txBox="1">
            <a:spLocks/>
          </p:cNvSpPr>
          <p:nvPr/>
        </p:nvSpPr>
        <p:spPr bwMode="auto">
          <a:xfrm>
            <a:off x="3289819" y="4015090"/>
            <a:ext cx="2664295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 err="1">
                <a:latin typeface="Arial" pitchFamily="34" charset="0"/>
                <a:cs typeface="Arial" pitchFamily="34" charset="0"/>
              </a:rPr>
              <a:t>los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desafíos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564E9324-C848-413B-A1C3-3E7AEB8D0F88}"/>
              </a:ext>
            </a:extLst>
          </p:cNvPr>
          <p:cNvSpPr txBox="1">
            <a:spLocks/>
          </p:cNvSpPr>
          <p:nvPr/>
        </p:nvSpPr>
        <p:spPr bwMode="auto">
          <a:xfrm>
            <a:off x="6170848" y="3975166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me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encantan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829840DD-055B-43F6-8522-C081C242E519}"/>
              </a:ext>
            </a:extLst>
          </p:cNvPr>
          <p:cNvSpPr txBox="1">
            <a:spLocks/>
          </p:cNvSpPr>
          <p:nvPr/>
        </p:nvSpPr>
        <p:spPr bwMode="auto">
          <a:xfrm>
            <a:off x="121468" y="4411820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Los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desafíos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A6E1487-C040-48A0-8268-D5F9433104AC}"/>
              </a:ext>
            </a:extLst>
          </p:cNvPr>
          <p:cNvSpPr txBox="1">
            <a:spLocks/>
          </p:cNvSpPr>
          <p:nvPr/>
        </p:nvSpPr>
        <p:spPr bwMode="auto">
          <a:xfrm>
            <a:off x="3289819" y="4414445"/>
            <a:ext cx="2664295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me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0859E5D8-CE00-476B-A857-971836983455}"/>
              </a:ext>
            </a:extLst>
          </p:cNvPr>
          <p:cNvSpPr txBox="1">
            <a:spLocks/>
          </p:cNvSpPr>
          <p:nvPr/>
        </p:nvSpPr>
        <p:spPr bwMode="auto">
          <a:xfrm>
            <a:off x="6170848" y="4374521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(a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mí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2DB8238-C89C-402E-808C-ADBE847B06F5}"/>
              </a:ext>
            </a:extLst>
          </p:cNvPr>
          <p:cNvSpPr txBox="1">
            <a:spLocks/>
          </p:cNvSpPr>
          <p:nvPr/>
        </p:nvSpPr>
        <p:spPr bwMode="auto">
          <a:xfrm>
            <a:off x="146483" y="4794519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Los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desafíos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7BD4D7CB-9FE3-42BC-BE58-D60800FECAEF}"/>
              </a:ext>
            </a:extLst>
          </p:cNvPr>
          <p:cNvSpPr txBox="1">
            <a:spLocks/>
          </p:cNvSpPr>
          <p:nvPr/>
        </p:nvSpPr>
        <p:spPr bwMode="auto">
          <a:xfrm>
            <a:off x="3314834" y="4797144"/>
            <a:ext cx="2664295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(a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mí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CC78B05A-F556-4FE3-92FD-CC7E8A8B6E6E}"/>
              </a:ext>
            </a:extLst>
          </p:cNvPr>
          <p:cNvSpPr txBox="1">
            <a:spLocks/>
          </p:cNvSpPr>
          <p:nvPr/>
        </p:nvSpPr>
        <p:spPr bwMode="auto">
          <a:xfrm>
            <a:off x="6138086" y="4718868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me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encantan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68726AB2-6401-4248-9189-62F84924F0B8}"/>
              </a:ext>
            </a:extLst>
          </p:cNvPr>
          <p:cNvSpPr txBox="1">
            <a:spLocks/>
          </p:cNvSpPr>
          <p:nvPr/>
        </p:nvSpPr>
        <p:spPr bwMode="auto">
          <a:xfrm>
            <a:off x="145552" y="5116463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Me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FE88E505-69D6-4EC9-A9E6-20700E5E4D4D}"/>
              </a:ext>
            </a:extLst>
          </p:cNvPr>
          <p:cNvSpPr txBox="1">
            <a:spLocks/>
          </p:cNvSpPr>
          <p:nvPr/>
        </p:nvSpPr>
        <p:spPr bwMode="auto">
          <a:xfrm>
            <a:off x="3313903" y="5119088"/>
            <a:ext cx="2664295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(a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mí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A786FF62-758D-4100-AA00-9E59CE844795}"/>
              </a:ext>
            </a:extLst>
          </p:cNvPr>
          <p:cNvSpPr txBox="1">
            <a:spLocks/>
          </p:cNvSpPr>
          <p:nvPr/>
        </p:nvSpPr>
        <p:spPr bwMode="auto">
          <a:xfrm>
            <a:off x="6195863" y="5117516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 err="1">
                <a:latin typeface="Arial" pitchFamily="34" charset="0"/>
                <a:cs typeface="Arial" pitchFamily="34" charset="0"/>
              </a:rPr>
              <a:t>los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desafíos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2895385-5EA4-425F-BEF5-0C6F1CC22F7F}"/>
              </a:ext>
            </a:extLst>
          </p:cNvPr>
          <p:cNvSpPr txBox="1">
            <a:spLocks/>
          </p:cNvSpPr>
          <p:nvPr/>
        </p:nvSpPr>
        <p:spPr bwMode="auto">
          <a:xfrm>
            <a:off x="161763" y="5499162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Me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encantan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797E23C4-82F1-4F5E-84BE-8AB7D686D1AC}"/>
              </a:ext>
            </a:extLst>
          </p:cNvPr>
          <p:cNvSpPr txBox="1">
            <a:spLocks/>
          </p:cNvSpPr>
          <p:nvPr/>
        </p:nvSpPr>
        <p:spPr bwMode="auto">
          <a:xfrm>
            <a:off x="3330114" y="5501787"/>
            <a:ext cx="2664295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 err="1">
                <a:latin typeface="Arial" pitchFamily="34" charset="0"/>
                <a:cs typeface="Arial" pitchFamily="34" charset="0"/>
              </a:rPr>
              <a:t>los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desafíos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856F4BDE-6EB0-42C6-B2CA-962D502A5BC9}"/>
              </a:ext>
            </a:extLst>
          </p:cNvPr>
          <p:cNvSpPr txBox="1">
            <a:spLocks/>
          </p:cNvSpPr>
          <p:nvPr/>
        </p:nvSpPr>
        <p:spPr bwMode="auto">
          <a:xfrm>
            <a:off x="6211143" y="5461863"/>
            <a:ext cx="2808312" cy="4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(a </a:t>
            </a:r>
            <a:r>
              <a:rPr lang="pt-BR" sz="1600" b="1" dirty="0" err="1">
                <a:latin typeface="Arial" pitchFamily="34" charset="0"/>
                <a:cs typeface="Arial" pitchFamily="34" charset="0"/>
              </a:rPr>
              <a:t>mí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277534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0" grpId="0"/>
      <p:bldP spid="15" grpId="0"/>
      <p:bldP spid="16" grpId="0"/>
      <p:bldP spid="17" grpId="0"/>
      <p:bldP spid="18" grpId="0"/>
      <p:bldP spid="19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107505" y="476672"/>
            <a:ext cx="9000998" cy="1008062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¡</a:t>
            </a: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OJO!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359532" y="1844824"/>
            <a:ext cx="8496944" cy="44627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4000" b="1" dirty="0">
                <a:solidFill>
                  <a:srgbClr val="00A1E4"/>
                </a:solidFill>
                <a:latin typeface="Arial Black" pitchFamily="34" charset="0"/>
              </a:rPr>
              <a:t>3. </a:t>
            </a:r>
            <a:r>
              <a:rPr lang="es-ES_tradnl" sz="2400" b="1" dirty="0">
                <a:latin typeface="Arial Black" pitchFamily="34" charset="0"/>
              </a:rPr>
              <a:t>Las formas con preposición que se dan entre paréntesis en los ejemplos anteriores solo se explicitan cuando hace falta especificar el ser que siente o diferenciarlo de otros posibles.</a:t>
            </a:r>
          </a:p>
          <a:p>
            <a:pPr>
              <a:defRPr/>
            </a:pPr>
            <a:endParaRPr lang="es-ES_tradnl" sz="3200" b="1" dirty="0">
              <a:latin typeface="Arial Black" pitchFamily="34" charset="0"/>
            </a:endParaRPr>
          </a:p>
          <a:p>
            <a:pPr>
              <a:defRPr/>
            </a:pPr>
            <a:r>
              <a:rPr lang="es-ES_tradnl" sz="2400" b="1" dirty="0">
                <a:latin typeface="Arial Black" pitchFamily="34" charset="0"/>
              </a:rPr>
              <a:t>Ej.: </a:t>
            </a:r>
            <a:r>
              <a:rPr lang="es-ES_tradnl" sz="2400" b="1" dirty="0">
                <a:solidFill>
                  <a:srgbClr val="0033CC"/>
                </a:solidFill>
                <a:latin typeface="Arial Black" pitchFamily="34" charset="0"/>
              </a:rPr>
              <a:t>A mí</a:t>
            </a:r>
            <a:r>
              <a:rPr lang="es-ES_tradnl" sz="2400" b="1" dirty="0">
                <a:latin typeface="Arial Black" pitchFamily="34" charset="0"/>
              </a:rPr>
              <a:t> me encantan las mascotas.</a:t>
            </a:r>
          </a:p>
          <a:p>
            <a:pPr>
              <a:defRPr/>
            </a:pPr>
            <a:endParaRPr lang="es-ES_tradnl" sz="2400" b="1" dirty="0">
              <a:latin typeface="Arial Black" pitchFamily="34" charset="0"/>
            </a:endParaRPr>
          </a:p>
          <a:p>
            <a:pPr>
              <a:defRPr/>
            </a:pPr>
            <a:r>
              <a:rPr lang="es-ES_tradnl" sz="2400" b="1" dirty="0">
                <a:latin typeface="Arial Black" pitchFamily="34" charset="0"/>
              </a:rPr>
              <a:t>Pero los verbos conjugados siempre estarán antecedidos por una forma pronominal átona de OI (</a:t>
            </a:r>
            <a:r>
              <a:rPr lang="es-ES_tradnl" sz="2400" b="1" dirty="0">
                <a:solidFill>
                  <a:srgbClr val="00A1E4"/>
                </a:solidFill>
                <a:latin typeface="Arial Black" pitchFamily="34" charset="0"/>
              </a:rPr>
              <a:t>me</a:t>
            </a:r>
            <a:r>
              <a:rPr lang="es-ES_tradnl" sz="2400" b="1" dirty="0">
                <a:latin typeface="Arial Black" pitchFamily="34" charset="0"/>
              </a:rPr>
              <a:t>, </a:t>
            </a:r>
            <a:r>
              <a:rPr lang="es-ES_tradnl" sz="2400" b="1" dirty="0">
                <a:solidFill>
                  <a:srgbClr val="00A1E4"/>
                </a:solidFill>
                <a:latin typeface="Arial Black" pitchFamily="34" charset="0"/>
              </a:rPr>
              <a:t>te</a:t>
            </a:r>
            <a:r>
              <a:rPr lang="es-ES_tradnl" sz="2400" b="1" dirty="0">
                <a:latin typeface="Arial Black" pitchFamily="34" charset="0"/>
              </a:rPr>
              <a:t>, </a:t>
            </a:r>
            <a:r>
              <a:rPr lang="es-ES_tradnl" sz="2400" b="1" dirty="0">
                <a:solidFill>
                  <a:srgbClr val="00A1E4"/>
                </a:solidFill>
                <a:latin typeface="Arial Black" pitchFamily="34" charset="0"/>
              </a:rPr>
              <a:t>le</a:t>
            </a:r>
            <a:r>
              <a:rPr lang="es-ES_tradnl" sz="2400" b="1" dirty="0">
                <a:latin typeface="Arial Black" pitchFamily="34" charset="0"/>
              </a:rPr>
              <a:t>, </a:t>
            </a:r>
            <a:r>
              <a:rPr lang="es-ES_tradnl" sz="2400" b="1" dirty="0">
                <a:solidFill>
                  <a:srgbClr val="00A1E4"/>
                </a:solidFill>
                <a:latin typeface="Arial Black" pitchFamily="34" charset="0"/>
              </a:rPr>
              <a:t>nos</a:t>
            </a:r>
            <a:r>
              <a:rPr lang="es-ES_tradnl" sz="2400" b="1" dirty="0">
                <a:latin typeface="Arial Black" pitchFamily="34" charset="0"/>
              </a:rPr>
              <a:t>, </a:t>
            </a:r>
            <a:r>
              <a:rPr lang="es-ES_tradnl" sz="2400" b="1" dirty="0">
                <a:solidFill>
                  <a:srgbClr val="00A1E4"/>
                </a:solidFill>
                <a:latin typeface="Arial Black" pitchFamily="34" charset="0"/>
              </a:rPr>
              <a:t>os</a:t>
            </a:r>
            <a:r>
              <a:rPr lang="es-ES_tradnl" sz="2400" b="1" dirty="0">
                <a:latin typeface="Arial Black" pitchFamily="34" charset="0"/>
              </a:rPr>
              <a:t>, </a:t>
            </a:r>
            <a:r>
              <a:rPr lang="es-ES_tradnl" sz="2400" b="1" dirty="0">
                <a:solidFill>
                  <a:srgbClr val="00A1E4"/>
                </a:solidFill>
                <a:latin typeface="Arial Black" pitchFamily="34" charset="0"/>
              </a:rPr>
              <a:t>los</a:t>
            </a:r>
            <a:r>
              <a:rPr lang="es-ES_tradnl" sz="2400" b="1" dirty="0">
                <a:latin typeface="Arial Black" pitchFamily="34" charset="0"/>
              </a:rPr>
              <a:t>).</a:t>
            </a:r>
          </a:p>
          <a:p>
            <a:pPr>
              <a:defRPr/>
            </a:pPr>
            <a:endParaRPr lang="en-US" sz="2000" b="1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428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0"/>
          </p:nvPr>
        </p:nvSpPr>
        <p:spPr>
          <a:xfrm>
            <a:off x="1187624" y="3050961"/>
            <a:ext cx="6840760" cy="756078"/>
          </a:xfrm>
        </p:spPr>
        <p:txBody>
          <a:bodyPr/>
          <a:lstStyle/>
          <a:p>
            <a:pPr marL="0" indent="0" algn="ctr">
              <a:buNone/>
            </a:pP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Competición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5656730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539551" y="476672"/>
            <a:ext cx="8136905" cy="79208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01.</a:t>
            </a:r>
            <a:endParaRPr lang="es-ES" sz="4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4827055" y="2348880"/>
            <a:ext cx="442546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¿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Las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formas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del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verbo </a:t>
            </a:r>
            <a:r>
              <a:rPr lang="pt-BR" sz="2400" b="1" i="1" dirty="0" err="1">
                <a:solidFill>
                  <a:srgbClr val="00A1E4"/>
                </a:solidFill>
                <a:latin typeface="Arial Black"/>
                <a:cs typeface="Arial Black"/>
              </a:rPr>
              <a:t>gustar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que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completan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respectivamente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las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frases son...?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4827055" y="4077072"/>
            <a:ext cx="388843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a. 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gusta; gustan.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b. 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gusta; gusta.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c. 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gustan; gusta.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15593" y="223622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32550" y="2970306"/>
            <a:ext cx="43564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A </a:t>
            </a:r>
            <a:r>
              <a:rPr lang="pt-BR" sz="2500" dirty="0" err="1">
                <a:solidFill>
                  <a:srgbClr val="F93F63"/>
                </a:solidFill>
                <a:latin typeface="Arial Black" pitchFamily="34" charset="0"/>
              </a:rPr>
              <a:t>ellos</a:t>
            </a:r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 </a:t>
            </a:r>
            <a:r>
              <a:rPr lang="pt-BR" sz="2500" dirty="0" err="1">
                <a:solidFill>
                  <a:srgbClr val="F93F63"/>
                </a:solidFill>
                <a:latin typeface="Arial Black" pitchFamily="34" charset="0"/>
              </a:rPr>
              <a:t>les</a:t>
            </a:r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 ... </a:t>
            </a:r>
            <a:r>
              <a:rPr lang="pt-BR" sz="2500" dirty="0" err="1">
                <a:solidFill>
                  <a:srgbClr val="F93F63"/>
                </a:solidFill>
                <a:latin typeface="Arial Black" pitchFamily="34" charset="0"/>
              </a:rPr>
              <a:t>el</a:t>
            </a:r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 </a:t>
            </a:r>
            <a:r>
              <a:rPr lang="pt-BR" sz="2500" dirty="0" err="1">
                <a:solidFill>
                  <a:srgbClr val="F93F63"/>
                </a:solidFill>
                <a:latin typeface="Arial Black" pitchFamily="34" charset="0"/>
              </a:rPr>
              <a:t>verano</a:t>
            </a:r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.</a:t>
            </a:r>
          </a:p>
          <a:p>
            <a:pPr algn="ctr"/>
            <a:endParaRPr lang="pt-BR" sz="2500" dirty="0">
              <a:solidFill>
                <a:srgbClr val="F93F63"/>
              </a:solidFill>
              <a:latin typeface="Arial Black" pitchFamily="34" charset="0"/>
            </a:endParaRPr>
          </a:p>
          <a:p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A </a:t>
            </a:r>
            <a:r>
              <a:rPr lang="pt-BR" sz="2500" dirty="0" err="1">
                <a:solidFill>
                  <a:srgbClr val="F93F63"/>
                </a:solidFill>
                <a:latin typeface="Arial Black" pitchFamily="34" charset="0"/>
              </a:rPr>
              <a:t>mí</a:t>
            </a:r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 me ... todas </a:t>
            </a:r>
            <a:r>
              <a:rPr lang="pt-BR" sz="2500" dirty="0" err="1">
                <a:solidFill>
                  <a:srgbClr val="F93F63"/>
                </a:solidFill>
                <a:latin typeface="Arial Black" pitchFamily="34" charset="0"/>
              </a:rPr>
              <a:t>las</a:t>
            </a:r>
            <a:r>
              <a:rPr lang="pt-BR" sz="2500" dirty="0">
                <a:solidFill>
                  <a:srgbClr val="F93F63"/>
                </a:solidFill>
                <a:latin typeface="Arial Black" pitchFamily="34" charset="0"/>
              </a:rPr>
              <a:t> estaciones.</a:t>
            </a:r>
          </a:p>
        </p:txBody>
      </p:sp>
    </p:spTree>
    <p:extLst>
      <p:ext uri="{BB962C8B-B14F-4D97-AF65-F5344CB8AC3E}">
        <p14:creationId xmlns:p14="http://schemas.microsoft.com/office/powerpoint/2010/main" val="990063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4"/>
          <a:stretch/>
        </p:blipFill>
        <p:spPr bwMode="auto">
          <a:xfrm>
            <a:off x="0" y="2348880"/>
            <a:ext cx="3673237" cy="350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texto 4"/>
          <p:cNvSpPr txBox="1">
            <a:spLocks/>
          </p:cNvSpPr>
          <p:nvPr/>
        </p:nvSpPr>
        <p:spPr>
          <a:xfrm>
            <a:off x="539551" y="476672"/>
            <a:ext cx="8136905" cy="79208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02.</a:t>
            </a:r>
            <a:endParaRPr lang="es-ES" sz="4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851921" y="2564904"/>
            <a:ext cx="453650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A1E4"/>
                </a:solidFill>
                <a:latin typeface="Arial Black" pitchFamily="34" charset="0"/>
                <a:cs typeface="Arial Black"/>
              </a:rPr>
              <a:t>¿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El verbo </a:t>
            </a:r>
            <a:r>
              <a:rPr lang="pt-BR" sz="2400" b="1" i="1" dirty="0" err="1">
                <a:solidFill>
                  <a:srgbClr val="00A1E4"/>
                </a:solidFill>
                <a:latin typeface="Arial Black"/>
                <a:cs typeface="Arial Black"/>
              </a:rPr>
              <a:t>gustar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concuerda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con...?</a:t>
            </a:r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851921" y="3569606"/>
            <a:ext cx="496855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cs typeface="Arial"/>
              </a:rPr>
              <a:t>a. </a:t>
            </a:r>
            <a:r>
              <a:rPr lang="es-ES" sz="2400" dirty="0">
                <a:latin typeface="Arial"/>
                <a:cs typeface="Arial"/>
              </a:rPr>
              <a:t>Quien tiene la sensación.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ea typeface="MS PGothic" charset="0"/>
                <a:cs typeface="Arial"/>
              </a:rPr>
              <a:t>b. </a:t>
            </a:r>
            <a:r>
              <a:rPr lang="es-ES" sz="2400" dirty="0">
                <a:latin typeface="Arial"/>
                <a:cs typeface="Arial"/>
              </a:rPr>
              <a:t>La sensación.</a:t>
            </a:r>
            <a:endParaRPr lang="es-ES" sz="2400" dirty="0">
              <a:latin typeface="Arial"/>
              <a:ea typeface="MS PGothic" charset="0"/>
              <a:cs typeface="Arial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ea typeface="MS PGothic" charset="0"/>
                <a:cs typeface="Arial"/>
              </a:rPr>
              <a:t>c. </a:t>
            </a:r>
            <a:r>
              <a:rPr lang="es-ES" sz="2400" dirty="0">
                <a:latin typeface="Arial"/>
                <a:cs typeface="Arial"/>
              </a:rPr>
              <a:t>La(s) cosa(s), el ser/los seres o la(s) actividad(es) que causa(n) la sensación.</a:t>
            </a:r>
            <a:endParaRPr lang="es-ES" sz="2400" dirty="0">
              <a:latin typeface="Arial"/>
              <a:ea typeface="MS PGothic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58665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539551" y="476672"/>
            <a:ext cx="8136905" cy="79208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03.</a:t>
            </a:r>
            <a:endParaRPr lang="es-ES" sz="4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779912" y="2569657"/>
            <a:ext cx="4680519" cy="1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¿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Cuál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de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las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opciones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no es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obligatoria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en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la frase de al lado?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779912" y="3858588"/>
            <a:ext cx="5652120" cy="228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a. 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La forma pronominal átona </a:t>
            </a:r>
            <a:r>
              <a:rPr lang="es-ES" sz="2400" dirty="0">
                <a:solidFill>
                  <a:srgbClr val="F93F63"/>
                </a:solidFill>
                <a:latin typeface="Arial" pitchFamily="34" charset="0"/>
                <a:ea typeface="MS PGothic" charset="0"/>
                <a:cs typeface="Arial" pitchFamily="34" charset="0"/>
              </a:rPr>
              <a:t>me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b. 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El verbo </a:t>
            </a:r>
            <a:r>
              <a:rPr lang="es-ES" sz="2400" dirty="0">
                <a:solidFill>
                  <a:srgbClr val="F93F63"/>
                </a:solidFill>
                <a:latin typeface="Arial" pitchFamily="34" charset="0"/>
                <a:ea typeface="MS PGothic" charset="0"/>
                <a:cs typeface="Arial" pitchFamily="34" charset="0"/>
              </a:rPr>
              <a:t>gustar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c. 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La locución prepositiva </a:t>
            </a:r>
            <a:r>
              <a:rPr lang="es-ES" sz="2400" dirty="0">
                <a:solidFill>
                  <a:srgbClr val="F93F63"/>
                </a:solidFill>
                <a:latin typeface="Arial" pitchFamily="34" charset="0"/>
                <a:ea typeface="MS PGothic" charset="0"/>
                <a:cs typeface="Arial" pitchFamily="34" charset="0"/>
              </a:rPr>
              <a:t>a mí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827584" y="24208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467544" y="2780928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rgbClr val="F93F63"/>
                </a:solidFill>
                <a:latin typeface="Arial Rounded MT Bold" pitchFamily="34" charset="0"/>
              </a:rPr>
              <a:t>“A </a:t>
            </a:r>
            <a:r>
              <a:rPr lang="pt-BR" sz="4000" dirty="0" err="1">
                <a:solidFill>
                  <a:srgbClr val="F93F63"/>
                </a:solidFill>
                <a:latin typeface="Arial Rounded MT Bold" pitchFamily="34" charset="0"/>
              </a:rPr>
              <a:t>mí</a:t>
            </a:r>
            <a:r>
              <a:rPr lang="pt-BR" sz="4000" dirty="0">
                <a:solidFill>
                  <a:srgbClr val="F93F63"/>
                </a:solidFill>
                <a:latin typeface="Arial Rounded MT Bold" pitchFamily="34" charset="0"/>
              </a:rPr>
              <a:t> me </a:t>
            </a:r>
            <a:r>
              <a:rPr lang="pt-BR" sz="4000" dirty="0" err="1">
                <a:solidFill>
                  <a:srgbClr val="F93F63"/>
                </a:solidFill>
                <a:latin typeface="Arial Rounded MT Bold" pitchFamily="34" charset="0"/>
              </a:rPr>
              <a:t>gustan</a:t>
            </a:r>
            <a:r>
              <a:rPr lang="pt-BR" sz="4000" dirty="0">
                <a:solidFill>
                  <a:srgbClr val="F93F63"/>
                </a:solidFill>
                <a:latin typeface="Arial Rounded MT Bold" pitchFamily="34" charset="0"/>
              </a:rPr>
              <a:t> </a:t>
            </a:r>
            <a:r>
              <a:rPr lang="pt-BR" sz="4000" dirty="0" err="1">
                <a:solidFill>
                  <a:srgbClr val="F93F63"/>
                </a:solidFill>
                <a:latin typeface="Arial Rounded MT Bold" pitchFamily="34" charset="0"/>
              </a:rPr>
              <a:t>los</a:t>
            </a:r>
            <a:r>
              <a:rPr lang="pt-BR" sz="4000" dirty="0">
                <a:solidFill>
                  <a:srgbClr val="F93F63"/>
                </a:solidFill>
                <a:latin typeface="Arial Rounded MT Bold" pitchFamily="34" charset="0"/>
              </a:rPr>
              <a:t> perros.”</a:t>
            </a:r>
          </a:p>
        </p:txBody>
      </p:sp>
    </p:spTree>
    <p:extLst>
      <p:ext uri="{BB962C8B-B14F-4D97-AF65-F5344CB8AC3E}">
        <p14:creationId xmlns:p14="http://schemas.microsoft.com/office/powerpoint/2010/main" val="990063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539551" y="476672"/>
            <a:ext cx="8136905" cy="79208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04.</a:t>
            </a:r>
            <a:endParaRPr lang="es-ES" sz="4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854440" y="2614960"/>
            <a:ext cx="496938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¿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Cuándo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lo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que se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gusta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es una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acción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,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el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verbo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gustar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se queda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en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...?</a:t>
            </a:r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855269" y="3872957"/>
            <a:ext cx="496855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cs typeface="Arial"/>
              </a:rPr>
              <a:t>a. </a:t>
            </a:r>
            <a:r>
              <a:rPr lang="es-ES" sz="2400" dirty="0">
                <a:latin typeface="Arial"/>
                <a:cs typeface="Arial"/>
              </a:rPr>
              <a:t>Tercera persona de singular.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ea typeface="MS PGothic" charset="0"/>
                <a:cs typeface="Arial"/>
              </a:rPr>
              <a:t>b. </a:t>
            </a:r>
            <a:r>
              <a:rPr lang="es-ES" sz="2400" dirty="0">
                <a:latin typeface="Arial"/>
                <a:cs typeface="Arial"/>
              </a:rPr>
              <a:t>Tercera persona de plural.</a:t>
            </a:r>
            <a:endParaRPr lang="es-ES" sz="2400" dirty="0">
              <a:latin typeface="Arial"/>
              <a:ea typeface="MS PGothic" charset="0"/>
              <a:cs typeface="Arial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ea typeface="MS PGothic" charset="0"/>
                <a:cs typeface="Arial"/>
              </a:rPr>
              <a:t>c. </a:t>
            </a:r>
            <a:r>
              <a:rPr lang="es-ES" sz="2400" dirty="0">
                <a:latin typeface="Arial"/>
                <a:cs typeface="Arial"/>
              </a:rPr>
              <a:t>Primera persona de singular.</a:t>
            </a:r>
            <a:endParaRPr lang="es-ES" sz="2400" dirty="0">
              <a:latin typeface="Arial"/>
              <a:ea typeface="MS PGothic" charset="0"/>
              <a:cs typeface="Arial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4"/>
          <a:stretch/>
        </p:blipFill>
        <p:spPr bwMode="auto">
          <a:xfrm>
            <a:off x="0" y="2348880"/>
            <a:ext cx="3673237" cy="350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8665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539551" y="476672"/>
            <a:ext cx="8136905" cy="79208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05.</a:t>
            </a:r>
            <a:endParaRPr lang="es-ES" sz="4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334297" y="2204466"/>
            <a:ext cx="5577593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¿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Qué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representa cada segmento de la frase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con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el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verbo </a:t>
            </a:r>
            <a:r>
              <a:rPr lang="pt-BR" sz="2400" b="1" i="1" dirty="0" err="1">
                <a:solidFill>
                  <a:srgbClr val="00A1E4"/>
                </a:solidFill>
                <a:latin typeface="Arial Black"/>
                <a:cs typeface="Arial Black"/>
              </a:rPr>
              <a:t>gustar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?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334296" y="3573016"/>
            <a:ext cx="5809703" cy="235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a. </a:t>
            </a:r>
            <a:r>
              <a:rPr lang="es-ES" sz="2400" b="1" dirty="0">
                <a:solidFill>
                  <a:srgbClr val="F93F63"/>
                </a:solidFill>
                <a:latin typeface="Arial" pitchFamily="34" charset="0"/>
                <a:ea typeface="MS PGothic" charset="0"/>
                <a:cs typeface="Arial" pitchFamily="34" charset="0"/>
              </a:rPr>
              <a:t>quien tiene 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;</a:t>
            </a:r>
            <a:r>
              <a:rPr lang="es-ES" sz="2400" b="1" dirty="0">
                <a:solidFill>
                  <a:srgbClr val="92D050"/>
                </a:solidFill>
                <a:latin typeface="Arial" pitchFamily="34" charset="0"/>
                <a:ea typeface="MS PGothic" charset="0"/>
                <a:cs typeface="Arial" pitchFamily="34" charset="0"/>
              </a:rPr>
              <a:t> lo que causa 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;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MS PGothic" charset="0"/>
                <a:cs typeface="Arial" pitchFamily="34" charset="0"/>
              </a:rPr>
              <a:t>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b. </a:t>
            </a:r>
            <a:r>
              <a:rPr lang="es-ES" sz="2400" b="1" dirty="0">
                <a:solidFill>
                  <a:srgbClr val="F93F63"/>
                </a:solidFill>
                <a:latin typeface="Arial" pitchFamily="34" charset="0"/>
                <a:ea typeface="MS PGothic" charset="0"/>
                <a:cs typeface="Arial" pitchFamily="34" charset="0"/>
              </a:rPr>
              <a:t>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;</a:t>
            </a:r>
            <a:r>
              <a:rPr lang="es-ES" sz="2400" b="1" dirty="0">
                <a:solidFill>
                  <a:srgbClr val="92D050"/>
                </a:solidFill>
                <a:latin typeface="Arial" pitchFamily="34" charset="0"/>
                <a:ea typeface="MS PGothic" charset="0"/>
                <a:cs typeface="Arial" pitchFamily="34" charset="0"/>
              </a:rPr>
              <a:t> quien tiene la sensación;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MS PGothic" charset="0"/>
                <a:cs typeface="Arial" pitchFamily="34" charset="0"/>
              </a:rPr>
              <a:t>lo que causa 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c. </a:t>
            </a:r>
            <a:r>
              <a:rPr lang="es-ES" sz="2400" dirty="0">
                <a:latin typeface="Arial" pitchFamily="34" charset="0"/>
                <a:ea typeface="MS PGothic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rgbClr val="F93F63"/>
                </a:solidFill>
                <a:latin typeface="Arial" pitchFamily="34" charset="0"/>
                <a:ea typeface="MS PGothic" charset="0"/>
                <a:cs typeface="Arial" pitchFamily="34" charset="0"/>
              </a:rPr>
              <a:t>lo que causa 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; </a:t>
            </a:r>
            <a:r>
              <a:rPr lang="es-ES" sz="2400" b="1" dirty="0">
                <a:solidFill>
                  <a:srgbClr val="92D050"/>
                </a:solidFill>
                <a:latin typeface="Arial" pitchFamily="34" charset="0"/>
                <a:ea typeface="MS PGothic" charset="0"/>
                <a:cs typeface="Arial" pitchFamily="34" charset="0"/>
              </a:rPr>
              <a:t>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;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MS PGothic" charset="0"/>
                <a:cs typeface="Arial" pitchFamily="34" charset="0"/>
              </a:rPr>
              <a:t>quien tiene la sensación</a:t>
            </a:r>
            <a:r>
              <a:rPr lang="es-ES" sz="2400" b="1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s-ES" sz="2400" dirty="0">
              <a:latin typeface="Arial" pitchFamily="34" charset="0"/>
              <a:ea typeface="MS PGothic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7277" y="2420888"/>
            <a:ext cx="3096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latin typeface="Arial Rounded MT Bold" pitchFamily="34" charset="0"/>
              </a:rPr>
              <a:t>“</a:t>
            </a:r>
            <a:r>
              <a:rPr lang="pt-BR" sz="4000" dirty="0">
                <a:solidFill>
                  <a:srgbClr val="F93F63"/>
                </a:solidFill>
                <a:latin typeface="Arial Rounded MT Bold" pitchFamily="34" charset="0"/>
              </a:rPr>
              <a:t>Los</a:t>
            </a:r>
            <a:r>
              <a:rPr lang="pt-BR" sz="4000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pt-BR" sz="4000" dirty="0" err="1">
                <a:solidFill>
                  <a:srgbClr val="F93F63"/>
                </a:solidFill>
                <a:latin typeface="Arial Rounded MT Bold" pitchFamily="34" charset="0"/>
              </a:rPr>
              <a:t>desafíos</a:t>
            </a:r>
            <a:r>
              <a:rPr lang="pt-BR" sz="4000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pt-BR" sz="4000" dirty="0">
                <a:solidFill>
                  <a:srgbClr val="92D050"/>
                </a:solidFill>
                <a:latin typeface="Arial Rounded MT Bold" pitchFamily="34" charset="0"/>
              </a:rPr>
              <a:t>me </a:t>
            </a:r>
            <a:r>
              <a:rPr lang="pt-BR" sz="4000" dirty="0" err="1">
                <a:solidFill>
                  <a:srgbClr val="92D050"/>
                </a:solidFill>
                <a:latin typeface="Arial Rounded MT Bold" pitchFamily="34" charset="0"/>
              </a:rPr>
              <a:t>encantan</a:t>
            </a:r>
            <a:r>
              <a:rPr lang="pt-BR" sz="4000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</a:p>
          <a:p>
            <a:pPr algn="ctr"/>
            <a:r>
              <a:rPr lang="pt-BR" sz="4000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a </a:t>
            </a:r>
            <a:r>
              <a:rPr lang="pt-BR" sz="4000" dirty="0" err="1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mí</a:t>
            </a:r>
            <a:r>
              <a:rPr lang="pt-BR" sz="4000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.</a:t>
            </a:r>
            <a:r>
              <a:rPr lang="pt-BR" sz="4000" dirty="0">
                <a:latin typeface="Arial Rounded MT Bold" pitchFamily="34" charset="0"/>
              </a:rPr>
              <a:t>”</a:t>
            </a:r>
          </a:p>
          <a:p>
            <a:pPr algn="ctr"/>
            <a:endParaRPr lang="pt-BR" sz="40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063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539551" y="476672"/>
            <a:ext cx="8136905" cy="79208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Contextualización</a:t>
            </a:r>
            <a:endParaRPr lang="es-ES" sz="4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6A508E1-AA0B-402C-B040-C6DD93F28A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88840"/>
            <a:ext cx="5828260" cy="389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6542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539551" y="476672"/>
            <a:ext cx="8136905" cy="792088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s-ES" sz="4400" dirty="0">
                <a:solidFill>
                  <a:schemeClr val="bg1"/>
                </a:solidFill>
                <a:latin typeface="Arial Black"/>
                <a:cs typeface="Arial Black"/>
              </a:rPr>
              <a:t>06.</a:t>
            </a:r>
            <a:endParaRPr lang="es-ES" sz="4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851920" y="2561851"/>
            <a:ext cx="511256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¿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Qué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verbos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siguen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la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misma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estructura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de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conjugación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</a:t>
            </a:r>
            <a:r>
              <a:rPr lang="pt-BR" sz="2400" b="1" dirty="0" err="1">
                <a:solidFill>
                  <a:srgbClr val="00A1E4"/>
                </a:solidFill>
                <a:latin typeface="Arial Black"/>
                <a:cs typeface="Arial Black"/>
              </a:rPr>
              <a:t>del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 verbo </a:t>
            </a:r>
            <a:r>
              <a:rPr lang="pt-BR" sz="2400" b="1" i="1" dirty="0" err="1">
                <a:solidFill>
                  <a:srgbClr val="00A1E4"/>
                </a:solidFill>
                <a:latin typeface="Arial Black"/>
                <a:cs typeface="Arial Black"/>
              </a:rPr>
              <a:t>gustar</a:t>
            </a:r>
            <a:r>
              <a:rPr lang="pt-BR" sz="2400" b="1" dirty="0">
                <a:solidFill>
                  <a:srgbClr val="00A1E4"/>
                </a:solidFill>
                <a:latin typeface="Arial Black"/>
                <a:cs typeface="Arial Black"/>
              </a:rPr>
              <a:t>?</a:t>
            </a:r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851921" y="3867353"/>
            <a:ext cx="496855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cs typeface="Arial"/>
              </a:rPr>
              <a:t>a. </a:t>
            </a:r>
            <a:r>
              <a:rPr lang="es-ES" sz="2400" dirty="0">
                <a:latin typeface="Arial"/>
                <a:cs typeface="Arial"/>
              </a:rPr>
              <a:t>encantar e importar.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ea typeface="MS PGothic" charset="0"/>
                <a:cs typeface="Arial"/>
              </a:rPr>
              <a:t>b. </a:t>
            </a:r>
            <a:r>
              <a:rPr lang="es-ES" sz="2400" dirty="0">
                <a:latin typeface="Arial"/>
                <a:cs typeface="Arial"/>
              </a:rPr>
              <a:t>recordar y decir.</a:t>
            </a:r>
            <a:endParaRPr lang="es-ES" sz="2400" dirty="0">
              <a:latin typeface="Arial"/>
              <a:ea typeface="MS PGothic" charset="0"/>
              <a:cs typeface="Arial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" sz="2400" b="1" dirty="0">
                <a:latin typeface="Arial"/>
                <a:ea typeface="MS PGothic" charset="0"/>
                <a:cs typeface="Arial"/>
              </a:rPr>
              <a:t>c. </a:t>
            </a:r>
            <a:r>
              <a:rPr lang="es-ES" sz="2400" dirty="0">
                <a:latin typeface="Arial"/>
                <a:cs typeface="Arial"/>
              </a:rPr>
              <a:t>levantar y enamorar.</a:t>
            </a:r>
            <a:endParaRPr lang="es-ES" sz="2400" dirty="0">
              <a:latin typeface="Arial"/>
              <a:ea typeface="MS PGothic" charset="0"/>
              <a:cs typeface="Arial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4"/>
          <a:stretch/>
        </p:blipFill>
        <p:spPr bwMode="auto">
          <a:xfrm>
            <a:off x="0" y="2348880"/>
            <a:ext cx="3673237" cy="350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8665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"/>
          <p:cNvSpPr/>
          <p:nvPr/>
        </p:nvSpPr>
        <p:spPr bwMode="auto">
          <a:xfrm>
            <a:off x="0" y="2060848"/>
            <a:ext cx="9144000" cy="7155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6" name="Rectangle 22"/>
          <p:cNvSpPr/>
          <p:nvPr/>
        </p:nvSpPr>
        <p:spPr bwMode="auto">
          <a:xfrm>
            <a:off x="0" y="5152678"/>
            <a:ext cx="9144000" cy="436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Título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96144"/>
          </a:xfrm>
        </p:spPr>
        <p:txBody>
          <a:bodyPr/>
          <a:lstStyle/>
          <a:p>
            <a:pPr algn="l"/>
            <a:r>
              <a:rPr lang="es-ES" dirty="0">
                <a:solidFill>
                  <a:schemeClr val="bg1"/>
                </a:solidFill>
                <a:latin typeface="Arial Black"/>
                <a:cs typeface="Arial Black"/>
              </a:rPr>
              <a:t>Respuestas</a:t>
            </a:r>
          </a:p>
        </p:txBody>
      </p:sp>
      <p:sp>
        <p:nvSpPr>
          <p:cNvPr id="22" name="Rectangle 1"/>
          <p:cNvSpPr/>
          <p:nvPr/>
        </p:nvSpPr>
        <p:spPr bwMode="auto">
          <a:xfrm>
            <a:off x="0" y="3284984"/>
            <a:ext cx="9144000" cy="7155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Rectangle 1"/>
          <p:cNvSpPr/>
          <p:nvPr/>
        </p:nvSpPr>
        <p:spPr bwMode="auto">
          <a:xfrm>
            <a:off x="0" y="4581128"/>
            <a:ext cx="9144000" cy="7155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179512" y="1988840"/>
            <a:ext cx="8784976" cy="453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A1E4"/>
                </a:solidFill>
                <a:latin typeface="Arial"/>
                <a:cs typeface="Arial"/>
              </a:rPr>
              <a:t>1</a:t>
            </a:r>
            <a:r>
              <a:rPr lang="en-US" sz="2800" dirty="0">
                <a:solidFill>
                  <a:srgbClr val="00A1E4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a</a:t>
            </a:r>
            <a:r>
              <a:rPr lang="es-ES" sz="2800">
                <a:latin typeface="Arial" pitchFamily="34" charset="0"/>
                <a:ea typeface="MS PGothic" charset="0"/>
                <a:cs typeface="Arial" pitchFamily="34" charset="0"/>
              </a:rPr>
              <a:t>. </a:t>
            </a: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00A1E4"/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en-US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>
                <a:latin typeface="Arial"/>
                <a:ea typeface="MS PGothic" charset="0"/>
                <a:cs typeface="Arial"/>
              </a:rPr>
              <a:t>c. </a:t>
            </a: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A1E4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en-US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c</a:t>
            </a:r>
            <a:r>
              <a:rPr lang="es-ES" sz="2800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  <a:endParaRPr lang="en-US" sz="2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A1E4"/>
                </a:solidFill>
                <a:latin typeface="Arial" pitchFamily="34" charset="0"/>
                <a:cs typeface="Arial" pitchFamily="34" charset="0"/>
              </a:rPr>
              <a:t>4.</a:t>
            </a:r>
            <a:r>
              <a:rPr lang="en-US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>
                <a:latin typeface="Arial"/>
                <a:ea typeface="MS PGothic" charset="0"/>
                <a:cs typeface="Arial"/>
              </a:rPr>
              <a:t>a.</a:t>
            </a: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A1E4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en-US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c</a:t>
            </a:r>
            <a:r>
              <a:rPr lang="es-ES" sz="2800" dirty="0">
                <a:latin typeface="Arial" pitchFamily="34" charset="0"/>
                <a:ea typeface="MS PGothic" charset="0"/>
                <a:cs typeface="Arial" pitchFamily="34" charset="0"/>
              </a:rPr>
              <a:t>.</a:t>
            </a: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A1E4"/>
                </a:solidFill>
                <a:latin typeface="Arial" pitchFamily="34" charset="0"/>
                <a:cs typeface="Arial" pitchFamily="34" charset="0"/>
              </a:rPr>
              <a:t>6.</a:t>
            </a:r>
            <a:r>
              <a:rPr lang="en-US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>
                <a:latin typeface="Arial" pitchFamily="34" charset="0"/>
                <a:ea typeface="MS PGothic" charset="0"/>
                <a:cs typeface="Arial" pitchFamily="34" charset="0"/>
              </a:rPr>
              <a:t>a.</a:t>
            </a:r>
            <a:endParaRPr lang="es-ES" sz="2800" dirty="0">
              <a:latin typeface="Arial"/>
              <a:ea typeface="MS PGothic" charset="0"/>
              <a:cs typeface="Arial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Font typeface="Arial" charset="0"/>
              <a:buNone/>
            </a:pP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421315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942A668E-A304-4E5D-B136-8F80F929F8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87624" y="692696"/>
            <a:ext cx="6840760" cy="756078"/>
          </a:xfrm>
        </p:spPr>
        <p:txBody>
          <a:bodyPr/>
          <a:lstStyle/>
          <a:p>
            <a:pPr marL="0" indent="0" algn="ctr">
              <a:buNone/>
            </a:pPr>
            <a:r>
              <a:rPr lang="es-ES" sz="15000" dirty="0">
                <a:solidFill>
                  <a:srgbClr val="FFFFFF"/>
                </a:solidFill>
                <a:latin typeface="Arial Black"/>
                <a:cs typeface="Arial Black"/>
                <a:sym typeface="Webdings" panose="05030102010509060703" pitchFamily="18" charset="2"/>
              </a:rPr>
              <a:t></a:t>
            </a:r>
          </a:p>
          <a:p>
            <a:pPr marL="0" indent="0" algn="ctr">
              <a:buNone/>
            </a:pP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¡Enhorabuena!</a:t>
            </a:r>
          </a:p>
          <a:p>
            <a:pPr marL="0" indent="0" algn="ctr">
              <a:buNone/>
            </a:pPr>
            <a:endParaRPr lang="es-ES" sz="100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pic>
        <p:nvPicPr>
          <p:cNvPr id="11" name="Imagen 1">
            <a:extLst>
              <a:ext uri="{FF2B5EF4-FFF2-40B4-BE49-F238E27FC236}">
                <a16:creationId xmlns:a16="http://schemas.microsoft.com/office/drawing/2014/main" id="{1696CA16-82E7-47CB-8CC5-33D9BC841D7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2704" y="4221088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23130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0"/>
          </p:nvPr>
        </p:nvSpPr>
        <p:spPr>
          <a:xfrm>
            <a:off x="1187624" y="3050961"/>
            <a:ext cx="6840760" cy="756078"/>
          </a:xfrm>
        </p:spPr>
        <p:txBody>
          <a:bodyPr/>
          <a:lstStyle/>
          <a:p>
            <a:pPr marL="0" indent="0" algn="ctr">
              <a:buNone/>
            </a:pPr>
            <a:r>
              <a:rPr lang="es-ES" sz="4400" dirty="0">
                <a:solidFill>
                  <a:srgbClr val="FFFFFF"/>
                </a:solidFill>
                <a:latin typeface="Arial Black"/>
                <a:cs typeface="Arial Black"/>
              </a:rPr>
              <a:t>Explicación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321274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107505" y="476672"/>
            <a:ext cx="9000998" cy="1008062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Verbo </a:t>
            </a:r>
            <a:r>
              <a:rPr lang="es-ES" sz="4400" b="1" i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gustar</a:t>
            </a:r>
          </a:p>
        </p:txBody>
      </p:sp>
      <p:sp>
        <p:nvSpPr>
          <p:cNvPr id="7" name="CaixaDeTexto 3"/>
          <p:cNvSpPr txBox="1">
            <a:spLocks noChangeArrowheads="1"/>
          </p:cNvSpPr>
          <p:nvPr/>
        </p:nvSpPr>
        <p:spPr bwMode="auto">
          <a:xfrm>
            <a:off x="466154" y="2636912"/>
            <a:ext cx="8642350" cy="255454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3200" b="1" dirty="0">
                <a:latin typeface="Arial Black" pitchFamily="34" charset="0"/>
              </a:rPr>
              <a:t>1. </a:t>
            </a:r>
            <a:r>
              <a:rPr lang="pt-BR" sz="3200" b="1" dirty="0" err="1">
                <a:latin typeface="Arial Black" pitchFamily="34" charset="0"/>
              </a:rPr>
              <a:t>Siempre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requiere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un</a:t>
            </a:r>
            <a:r>
              <a:rPr lang="pt-BR" sz="3200" b="1" dirty="0">
                <a:latin typeface="Arial Black" pitchFamily="34" charset="0"/>
              </a:rPr>
              <a:t>  </a:t>
            </a:r>
            <a:r>
              <a:rPr lang="pt-BR" sz="3200" b="1" dirty="0" err="1">
                <a:latin typeface="Arial Black" pitchFamily="34" charset="0"/>
              </a:rPr>
              <a:t>pronombre</a:t>
            </a:r>
            <a:r>
              <a:rPr lang="pt-BR" sz="3200" b="1" dirty="0">
                <a:latin typeface="Arial Black" pitchFamily="34" charset="0"/>
              </a:rPr>
              <a:t> para indicar </a:t>
            </a:r>
            <a:r>
              <a:rPr lang="pt-BR" sz="3200" b="1" dirty="0" err="1">
                <a:latin typeface="Arial Black" pitchFamily="34" charset="0"/>
              </a:rPr>
              <a:t>quién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siente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el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gusto</a:t>
            </a:r>
            <a:r>
              <a:rPr lang="pt-BR" sz="3200" b="1" dirty="0">
                <a:latin typeface="Arial Black" pitchFamily="34" charset="0"/>
              </a:rPr>
              <a:t>.</a:t>
            </a:r>
          </a:p>
          <a:p>
            <a:pPr marL="742950" indent="-742950" algn="ctr">
              <a:buFontTx/>
              <a:buAutoNum type="arabicPeriod"/>
              <a:defRPr/>
            </a:pPr>
            <a:endParaRPr lang="pt-BR" sz="3200" b="1" dirty="0">
              <a:latin typeface="Arial Black" pitchFamily="34" charset="0"/>
            </a:endParaRPr>
          </a:p>
          <a:p>
            <a:pPr algn="ctr">
              <a:defRPr/>
            </a:pPr>
            <a:r>
              <a:rPr lang="pt-BR" sz="3200" b="1" dirty="0" err="1">
                <a:latin typeface="Arial Black" pitchFamily="34" charset="0"/>
              </a:rPr>
              <a:t>Ej</a:t>
            </a:r>
            <a:r>
              <a:rPr lang="pt-BR" sz="3200" b="1" dirty="0">
                <a:latin typeface="Arial Black" pitchFamily="34" charset="0"/>
              </a:rPr>
              <a:t>. </a:t>
            </a:r>
            <a:r>
              <a:rPr lang="pt-BR" sz="3200" b="1" dirty="0">
                <a:solidFill>
                  <a:srgbClr val="00A1E4"/>
                </a:solidFill>
                <a:latin typeface="Arial Black" pitchFamily="34" charset="0"/>
              </a:rPr>
              <a:t>Me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gustan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los</a:t>
            </a:r>
            <a:r>
              <a:rPr lang="pt-BR" sz="3200" b="1" dirty="0">
                <a:latin typeface="Arial Black" pitchFamily="34" charset="0"/>
              </a:rPr>
              <a:t> colores. </a:t>
            </a:r>
          </a:p>
          <a:p>
            <a:pPr algn="ctr">
              <a:defRPr/>
            </a:pPr>
            <a:r>
              <a:rPr lang="pt-BR" sz="3200" b="1" dirty="0">
                <a:solidFill>
                  <a:srgbClr val="00A1E4"/>
                </a:solidFill>
                <a:latin typeface="Arial Black" pitchFamily="34" charset="0"/>
              </a:rPr>
              <a:t>         </a:t>
            </a:r>
            <a:r>
              <a:rPr lang="pt-BR" sz="3200" b="1" dirty="0" err="1">
                <a:solidFill>
                  <a:srgbClr val="00A1E4"/>
                </a:solidFill>
                <a:latin typeface="Arial Black" pitchFamily="34" charset="0"/>
              </a:rPr>
              <a:t>Les</a:t>
            </a:r>
            <a:r>
              <a:rPr lang="pt-BR" sz="3200" b="1" dirty="0">
                <a:solidFill>
                  <a:srgbClr val="00A1E4"/>
                </a:solidFill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gusta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el</a:t>
            </a:r>
            <a:r>
              <a:rPr lang="pt-BR" sz="3200" b="1" dirty="0">
                <a:latin typeface="Arial Black" pitchFamily="34" charset="0"/>
              </a:rPr>
              <a:t> color verde.</a:t>
            </a:r>
            <a:endParaRPr lang="en-US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59417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107505" y="476672"/>
            <a:ext cx="9000998" cy="1008062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Verbo </a:t>
            </a:r>
            <a:r>
              <a:rPr lang="es-ES" sz="4400" b="1" i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gustar</a:t>
            </a:r>
          </a:p>
        </p:txBody>
      </p:sp>
      <p:sp>
        <p:nvSpPr>
          <p:cNvPr id="7" name="CaixaDeTexto 3"/>
          <p:cNvSpPr txBox="1">
            <a:spLocks noChangeArrowheads="1"/>
          </p:cNvSpPr>
          <p:nvPr/>
        </p:nvSpPr>
        <p:spPr bwMode="auto">
          <a:xfrm>
            <a:off x="1547664" y="2193826"/>
            <a:ext cx="8642350" cy="353943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indent="-742950">
              <a:defRPr/>
            </a:pPr>
            <a:r>
              <a:rPr lang="pt-BR" sz="3200" b="1" dirty="0">
                <a:latin typeface="Arial Black" pitchFamily="34" charset="0"/>
              </a:rPr>
              <a:t>2. El </a:t>
            </a:r>
            <a:r>
              <a:rPr lang="pt-BR" sz="3200" b="1" dirty="0" err="1">
                <a:latin typeface="Arial Black" pitchFamily="34" charset="0"/>
              </a:rPr>
              <a:t>sujeto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latin typeface="Arial Black" pitchFamily="34" charset="0"/>
              </a:rPr>
              <a:t>del</a:t>
            </a:r>
            <a:r>
              <a:rPr lang="pt-BR" sz="3200" b="1" dirty="0">
                <a:latin typeface="Arial Black" pitchFamily="34" charset="0"/>
              </a:rPr>
              <a:t> verbo es </a:t>
            </a:r>
          </a:p>
          <a:p>
            <a:pPr marL="742950" indent="-742950">
              <a:defRPr/>
            </a:pPr>
            <a:r>
              <a:rPr lang="pt-BR" sz="3200" b="1" dirty="0" err="1">
                <a:latin typeface="Arial Black" pitchFamily="34" charset="0"/>
              </a:rPr>
              <a:t>aquello</a:t>
            </a:r>
            <a:r>
              <a:rPr lang="pt-BR" sz="3200" b="1" dirty="0">
                <a:latin typeface="Arial Black" pitchFamily="34" charset="0"/>
              </a:rPr>
              <a:t> que </a:t>
            </a:r>
            <a:r>
              <a:rPr lang="pt-BR" sz="3200" b="1" dirty="0" err="1">
                <a:latin typeface="Arial Black" pitchFamily="34" charset="0"/>
              </a:rPr>
              <a:t>gusta</a:t>
            </a:r>
            <a:r>
              <a:rPr lang="pt-BR" sz="3200" b="1" dirty="0">
                <a:latin typeface="Arial Black" pitchFamily="34" charset="0"/>
              </a:rPr>
              <a:t>.</a:t>
            </a:r>
          </a:p>
          <a:p>
            <a:pPr marL="742950" indent="-742950">
              <a:defRPr/>
            </a:pPr>
            <a:endParaRPr lang="pt-BR" sz="3200" b="1" dirty="0">
              <a:latin typeface="Arial Black" pitchFamily="34" charset="0"/>
            </a:endParaRPr>
          </a:p>
          <a:p>
            <a:pPr marL="742950" indent="-742950">
              <a:defRPr/>
            </a:pPr>
            <a:r>
              <a:rPr lang="pt-BR" sz="3200" b="1" dirty="0" err="1">
                <a:latin typeface="Arial Black" pitchFamily="34" charset="0"/>
              </a:rPr>
              <a:t>Ej</a:t>
            </a:r>
            <a:r>
              <a:rPr lang="pt-BR" sz="3200" b="1" dirty="0">
                <a:latin typeface="Arial Black" pitchFamily="34" charset="0"/>
              </a:rPr>
              <a:t>. Me </a:t>
            </a:r>
            <a:r>
              <a:rPr lang="pt-BR" sz="3200" b="1" dirty="0" err="1">
                <a:solidFill>
                  <a:srgbClr val="F93F63"/>
                </a:solidFill>
                <a:latin typeface="Arial Black" pitchFamily="34" charset="0"/>
              </a:rPr>
              <a:t>gustan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u="sng" dirty="0" err="1">
                <a:solidFill>
                  <a:srgbClr val="00A1E4"/>
                </a:solidFill>
                <a:latin typeface="Arial Black" pitchFamily="34" charset="0"/>
              </a:rPr>
              <a:t>los</a:t>
            </a:r>
            <a:r>
              <a:rPr lang="pt-BR" sz="3200" b="1" u="sng" dirty="0">
                <a:solidFill>
                  <a:srgbClr val="00A1E4"/>
                </a:solidFill>
                <a:latin typeface="Arial Black" pitchFamily="34" charset="0"/>
              </a:rPr>
              <a:t> colores</a:t>
            </a:r>
            <a:r>
              <a:rPr lang="pt-BR" sz="3200" b="1" dirty="0">
                <a:latin typeface="Arial Black" pitchFamily="34" charset="0"/>
              </a:rPr>
              <a:t>.</a:t>
            </a:r>
          </a:p>
          <a:p>
            <a:pPr>
              <a:defRPr/>
            </a:pPr>
            <a:r>
              <a:rPr lang="pt-BR" sz="3200" b="1" dirty="0">
                <a:latin typeface="Arial Black" pitchFamily="34" charset="0"/>
              </a:rPr>
              <a:t>        </a:t>
            </a:r>
            <a:r>
              <a:rPr lang="pt-BR" sz="3200" b="1" dirty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pt-BR" sz="2000" b="1" dirty="0">
                <a:solidFill>
                  <a:srgbClr val="F93F63"/>
                </a:solidFill>
                <a:latin typeface="Arial Black" pitchFamily="34" charset="0"/>
              </a:rPr>
              <a:t>verbo plural</a:t>
            </a:r>
            <a:r>
              <a:rPr lang="pt-BR" sz="3200" b="1" dirty="0">
                <a:solidFill>
                  <a:srgbClr val="F93F63"/>
                </a:solidFill>
                <a:latin typeface="Arial Black" pitchFamily="34" charset="0"/>
              </a:rPr>
              <a:t>   </a:t>
            </a:r>
            <a:r>
              <a:rPr lang="pt-BR" sz="2000" b="1" dirty="0" err="1">
                <a:solidFill>
                  <a:srgbClr val="00A1E4"/>
                </a:solidFill>
                <a:latin typeface="Arial Black" pitchFamily="34" charset="0"/>
              </a:rPr>
              <a:t>sujeto</a:t>
            </a:r>
            <a:r>
              <a:rPr lang="pt-BR" sz="2000" b="1" dirty="0">
                <a:solidFill>
                  <a:srgbClr val="00A1E4"/>
                </a:solidFill>
                <a:latin typeface="Arial Black" pitchFamily="34" charset="0"/>
              </a:rPr>
              <a:t> plural</a:t>
            </a:r>
          </a:p>
          <a:p>
            <a:pPr>
              <a:defRPr/>
            </a:pPr>
            <a:r>
              <a:rPr lang="pt-BR" sz="2000" b="1" dirty="0">
                <a:solidFill>
                  <a:srgbClr val="0033CC"/>
                </a:solidFill>
                <a:latin typeface="Arial Black" pitchFamily="34" charset="0"/>
              </a:rPr>
              <a:t>        </a:t>
            </a:r>
            <a:r>
              <a:rPr lang="pt-BR" sz="3200" b="1" dirty="0" err="1">
                <a:latin typeface="Arial Black" pitchFamily="34" charset="0"/>
              </a:rPr>
              <a:t>Les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dirty="0" err="1">
                <a:solidFill>
                  <a:srgbClr val="F93F63"/>
                </a:solidFill>
                <a:latin typeface="Arial Black" pitchFamily="34" charset="0"/>
              </a:rPr>
              <a:t>gusta</a:t>
            </a:r>
            <a:r>
              <a:rPr lang="pt-BR" sz="3200" b="1" dirty="0">
                <a:latin typeface="Arial Black" pitchFamily="34" charset="0"/>
              </a:rPr>
              <a:t> </a:t>
            </a:r>
            <a:r>
              <a:rPr lang="pt-BR" sz="3200" b="1" u="sng" dirty="0" err="1">
                <a:solidFill>
                  <a:srgbClr val="00A1E4"/>
                </a:solidFill>
                <a:latin typeface="Arial Black" pitchFamily="34" charset="0"/>
              </a:rPr>
              <a:t>el</a:t>
            </a:r>
            <a:r>
              <a:rPr lang="pt-BR" sz="3200" b="1" u="sng" dirty="0">
                <a:solidFill>
                  <a:srgbClr val="00A1E4"/>
                </a:solidFill>
                <a:latin typeface="Arial Black" pitchFamily="34" charset="0"/>
              </a:rPr>
              <a:t> color verde</a:t>
            </a:r>
            <a:r>
              <a:rPr lang="pt-BR" sz="3200" b="1" dirty="0">
                <a:latin typeface="Arial Black" pitchFamily="34" charset="0"/>
              </a:rPr>
              <a:t>.</a:t>
            </a:r>
            <a:endParaRPr lang="pt-BR" sz="3200" b="1" dirty="0">
              <a:solidFill>
                <a:srgbClr val="0033CC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pt-BR" sz="3200" b="1" dirty="0">
                <a:solidFill>
                  <a:srgbClr val="F93F63"/>
                </a:solidFill>
                <a:latin typeface="Arial Black" pitchFamily="34" charset="0"/>
              </a:rPr>
              <a:t>      </a:t>
            </a:r>
            <a:r>
              <a:rPr lang="pt-BR" sz="2000" b="1" dirty="0">
                <a:solidFill>
                  <a:srgbClr val="F93F63"/>
                </a:solidFill>
                <a:latin typeface="Arial Black" pitchFamily="34" charset="0"/>
              </a:rPr>
              <a:t>verbo singular</a:t>
            </a:r>
            <a:r>
              <a:rPr lang="pt-BR" sz="3200" b="1" dirty="0">
                <a:solidFill>
                  <a:srgbClr val="F93F63"/>
                </a:solidFill>
                <a:latin typeface="Arial Black" pitchFamily="34" charset="0"/>
              </a:rPr>
              <a:t>     </a:t>
            </a:r>
            <a:r>
              <a:rPr lang="pt-BR" sz="2000" b="1" dirty="0" err="1">
                <a:solidFill>
                  <a:srgbClr val="00A1E4"/>
                </a:solidFill>
                <a:latin typeface="Arial Black" pitchFamily="34" charset="0"/>
              </a:rPr>
              <a:t>sujeto</a:t>
            </a:r>
            <a:r>
              <a:rPr lang="pt-BR" sz="2000" b="1" dirty="0">
                <a:solidFill>
                  <a:srgbClr val="00A1E4"/>
                </a:solidFill>
                <a:latin typeface="Arial Black" pitchFamily="34" charset="0"/>
              </a:rPr>
              <a:t> singular</a:t>
            </a:r>
            <a:endParaRPr lang="en-US" sz="2000" b="1" dirty="0">
              <a:solidFill>
                <a:srgbClr val="00A1E4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203365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ítulo 2"/>
          <p:cNvSpPr>
            <a:spLocks noGrp="1"/>
          </p:cNvSpPr>
          <p:nvPr>
            <p:ph type="title"/>
          </p:nvPr>
        </p:nvSpPr>
        <p:spPr>
          <a:xfrm>
            <a:off x="107504" y="476672"/>
            <a:ext cx="6696744" cy="720080"/>
          </a:xfrm>
        </p:spPr>
        <p:txBody>
          <a:bodyPr/>
          <a:lstStyle/>
          <a:p>
            <a:r>
              <a:rPr lang="es-ES" sz="4000" dirty="0">
                <a:solidFill>
                  <a:schemeClr val="bg1"/>
                </a:solidFill>
                <a:latin typeface="Arial Black"/>
                <a:cs typeface="Arial Black"/>
              </a:rPr>
              <a:t>Estructura: </a:t>
            </a:r>
            <a:r>
              <a:rPr lang="es-ES" sz="4000" i="1" dirty="0">
                <a:solidFill>
                  <a:schemeClr val="bg1"/>
                </a:solidFill>
                <a:latin typeface="Arial Black"/>
                <a:cs typeface="Arial Black"/>
              </a:rPr>
              <a:t>gustar</a:t>
            </a:r>
            <a:br>
              <a:rPr lang="es-ES" sz="4000" i="1" dirty="0">
                <a:solidFill>
                  <a:schemeClr val="bg1"/>
                </a:solidFill>
                <a:latin typeface="Arial Black"/>
                <a:cs typeface="Arial Black"/>
              </a:rPr>
            </a:br>
            <a:r>
              <a:rPr lang="es-ES" sz="4000" dirty="0">
                <a:solidFill>
                  <a:schemeClr val="bg1"/>
                </a:solidFill>
                <a:latin typeface="Arial Black"/>
                <a:cs typeface="Arial Black"/>
              </a:rPr>
              <a:t>Forma singular</a:t>
            </a:r>
            <a:endParaRPr lang="es-ES" sz="40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11" name="Rectangle 1"/>
          <p:cNvSpPr/>
          <p:nvPr/>
        </p:nvSpPr>
        <p:spPr bwMode="auto">
          <a:xfrm>
            <a:off x="0" y="1772816"/>
            <a:ext cx="9144000" cy="12241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79512" y="2069554"/>
            <a:ext cx="3770628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Quien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tiene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la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sensación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o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reacción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(forma tónica/forma átona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del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OI)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t-BR" sz="15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t-BR" sz="15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mí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ti / vos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él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ella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usted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nosotros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vosotros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ellos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ustedes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9" name="Straight Connector 19"/>
          <p:cNvCxnSpPr/>
          <p:nvPr/>
        </p:nvCxnSpPr>
        <p:spPr bwMode="auto">
          <a:xfrm>
            <a:off x="3347864" y="2996952"/>
            <a:ext cx="0" cy="3002531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211960" y="2123608"/>
            <a:ext cx="1656184" cy="337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sensación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o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reacción</a:t>
            </a:r>
            <a:endParaRPr lang="pt-BR" sz="16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7" name="Straight Connector 19"/>
          <p:cNvCxnSpPr/>
          <p:nvPr/>
        </p:nvCxnSpPr>
        <p:spPr bwMode="auto">
          <a:xfrm>
            <a:off x="5868144" y="1772816"/>
            <a:ext cx="0" cy="424847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985949" y="1800830"/>
            <a:ext cx="3050547" cy="371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cosa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, el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ser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o 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actividad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que causa 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sensación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o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reacción</a:t>
            </a:r>
            <a:endParaRPr lang="en-US" sz="1500" b="1" dirty="0">
              <a:solidFill>
                <a:srgbClr val="FFFFFF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t-BR" sz="16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esta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playa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ver golpear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las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olas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nuestra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amistad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viajar.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dormir hasta tarde.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el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profesor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de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inglés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.</a:t>
            </a:r>
          </a:p>
        </p:txBody>
      </p:sp>
      <p:cxnSp>
        <p:nvCxnSpPr>
          <p:cNvPr id="10" name="Straight Connector 19"/>
          <p:cNvCxnSpPr/>
          <p:nvPr/>
        </p:nvCxnSpPr>
        <p:spPr bwMode="auto">
          <a:xfrm>
            <a:off x="4067944" y="1772816"/>
            <a:ext cx="0" cy="424847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352546" y="3185437"/>
            <a:ext cx="71539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me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te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le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nos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os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les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4C0D632-1683-4369-A710-89A37BB358A6}"/>
              </a:ext>
            </a:extLst>
          </p:cNvPr>
          <p:cNvSpPr/>
          <p:nvPr/>
        </p:nvSpPr>
        <p:spPr>
          <a:xfrm>
            <a:off x="4211960" y="3257445"/>
            <a:ext cx="3203843" cy="38757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B93C6E66-3E87-4DB3-8D67-E7487C7B4DA6}"/>
              </a:ext>
            </a:extLst>
          </p:cNvPr>
          <p:cNvSpPr/>
          <p:nvPr/>
        </p:nvSpPr>
        <p:spPr>
          <a:xfrm>
            <a:off x="4212952" y="4365104"/>
            <a:ext cx="3203843" cy="38757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F3F6F96B-18A3-438E-9A85-CB586CD3E8AC}"/>
              </a:ext>
            </a:extLst>
          </p:cNvPr>
          <p:cNvSpPr/>
          <p:nvPr/>
        </p:nvSpPr>
        <p:spPr>
          <a:xfrm>
            <a:off x="119834" y="3257446"/>
            <a:ext cx="3840603" cy="37277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2A1AE2DC-6DA3-4B82-8272-25DD41055E23}"/>
              </a:ext>
            </a:extLst>
          </p:cNvPr>
          <p:cNvSpPr/>
          <p:nvPr/>
        </p:nvSpPr>
        <p:spPr>
          <a:xfrm>
            <a:off x="119834" y="4365105"/>
            <a:ext cx="3840601" cy="38757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EFFEE290-7E6D-4608-BB8B-0CE3CE02E4EC}"/>
              </a:ext>
            </a:extLst>
          </p:cNvPr>
          <p:cNvSpPr/>
          <p:nvPr/>
        </p:nvSpPr>
        <p:spPr>
          <a:xfrm>
            <a:off x="6804248" y="188883"/>
            <a:ext cx="2069975" cy="132343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+</a:t>
            </a:r>
          </a:p>
          <a:p>
            <a:pPr algn="ctr">
              <a:defRPr/>
            </a:pPr>
            <a:r>
              <a:rPr lang="pt-BR" sz="1600" b="1" dirty="0" err="1">
                <a:solidFill>
                  <a:schemeClr val="bg1"/>
                </a:solidFill>
                <a:latin typeface="Arial Black" pitchFamily="34" charset="0"/>
              </a:rPr>
              <a:t>sujeto</a:t>
            </a: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 singular</a:t>
            </a:r>
          </a:p>
          <a:p>
            <a:pPr algn="ctr">
              <a:defRPr/>
            </a:pP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o</a:t>
            </a:r>
          </a:p>
          <a:p>
            <a:pPr algn="ctr">
              <a:defRPr/>
            </a:pP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verbo </a:t>
            </a:r>
            <a:r>
              <a:rPr lang="pt-BR" sz="1600" b="1" dirty="0" err="1">
                <a:solidFill>
                  <a:schemeClr val="bg1"/>
                </a:solidFill>
                <a:latin typeface="Arial Black" pitchFamily="34" charset="0"/>
              </a:rPr>
              <a:t>en</a:t>
            </a: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 infinitivo</a:t>
            </a:r>
          </a:p>
        </p:txBody>
      </p:sp>
    </p:spTree>
    <p:extLst>
      <p:ext uri="{BB962C8B-B14F-4D97-AF65-F5344CB8AC3E}">
        <p14:creationId xmlns:p14="http://schemas.microsoft.com/office/powerpoint/2010/main" val="38381739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6" grpId="0"/>
      <p:bldP spid="8" grpId="0"/>
      <p:bldP spid="12" grpId="0"/>
      <p:bldP spid="2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/>
          <p:nvPr/>
        </p:nvSpPr>
        <p:spPr bwMode="auto">
          <a:xfrm>
            <a:off x="0" y="1772816"/>
            <a:ext cx="9144000" cy="12241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79512" y="2069554"/>
            <a:ext cx="3600400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Quien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tiene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la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sensación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o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reacción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(forma tónica/forma átona </a:t>
            </a:r>
            <a:r>
              <a:rPr lang="pt-BR" sz="1500" b="1" dirty="0" err="1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del</a:t>
            </a:r>
            <a:r>
              <a:rPr lang="pt-BR" sz="1500" b="1" dirty="0">
                <a:solidFill>
                  <a:schemeClr val="bg1"/>
                </a:solidFill>
                <a:latin typeface="Arial Black" panose="020B0A04020102020204" pitchFamily="34" charset="0"/>
                <a:ea typeface="Geneva" pitchFamily="124" charset="-128"/>
                <a:cs typeface="Arial" pitchFamily="34" charset="0"/>
              </a:rPr>
              <a:t> OI)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t-BR" sz="15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t-BR" sz="15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mí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ti / vos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él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ella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usted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nosotros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vosotros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A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ellos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(as)/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ustedes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9" name="Straight Connector 19"/>
          <p:cNvCxnSpPr/>
          <p:nvPr/>
        </p:nvCxnSpPr>
        <p:spPr bwMode="auto">
          <a:xfrm>
            <a:off x="3347864" y="2996952"/>
            <a:ext cx="0" cy="3002531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139952" y="2123608"/>
            <a:ext cx="1656184" cy="337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sensación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o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reacción</a:t>
            </a:r>
            <a:endParaRPr lang="pt-BR" sz="16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gustan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cxnSp>
        <p:nvCxnSpPr>
          <p:cNvPr id="7" name="Straight Connector 19"/>
          <p:cNvCxnSpPr/>
          <p:nvPr/>
        </p:nvCxnSpPr>
        <p:spPr bwMode="auto">
          <a:xfrm>
            <a:off x="5868144" y="1772816"/>
            <a:ext cx="0" cy="424847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985949" y="1800830"/>
            <a:ext cx="3050547" cy="371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cosa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, el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ser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o 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actividad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que causa la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sensación</a:t>
            </a:r>
            <a:r>
              <a:rPr lang="en-US" sz="1500" b="1" dirty="0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 o </a:t>
            </a:r>
            <a:r>
              <a:rPr lang="en-US" sz="1500" b="1" dirty="0" err="1">
                <a:solidFill>
                  <a:srgbClr val="FFFFFF"/>
                </a:solidFill>
                <a:latin typeface="Arial Black" panose="020B0A04020102020204" pitchFamily="34" charset="0"/>
                <a:cs typeface="Arial" pitchFamily="34" charset="0"/>
              </a:rPr>
              <a:t>reacción</a:t>
            </a:r>
            <a:endParaRPr lang="en-US" sz="1500" b="1" dirty="0">
              <a:solidFill>
                <a:srgbClr val="FFFFFF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t-BR" sz="1600" b="1" dirty="0">
              <a:solidFill>
                <a:srgbClr val="000000"/>
              </a:solidFill>
              <a:latin typeface="Arial Black" panose="020B0A04020102020204" pitchFamily="34" charset="0"/>
              <a:ea typeface="Geneva" pitchFamily="124" charset="-128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estos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momentos.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las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olas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del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mar.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nuestros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vecinos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viajes largos.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los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panes y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las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jaleas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las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clases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de </a:t>
            </a:r>
            <a:r>
              <a:rPr lang="pt-BR" sz="1600" b="1" dirty="0" err="1">
                <a:latin typeface="Arial Black" panose="020B0A04020102020204" pitchFamily="34" charset="0"/>
                <a:cs typeface="Arial" pitchFamily="34" charset="0"/>
              </a:rPr>
              <a:t>inglés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.</a:t>
            </a:r>
          </a:p>
        </p:txBody>
      </p:sp>
      <p:cxnSp>
        <p:nvCxnSpPr>
          <p:cNvPr id="10" name="Straight Connector 19"/>
          <p:cNvCxnSpPr/>
          <p:nvPr/>
        </p:nvCxnSpPr>
        <p:spPr bwMode="auto">
          <a:xfrm>
            <a:off x="4067944" y="1772816"/>
            <a:ext cx="0" cy="424847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352546" y="3185437"/>
            <a:ext cx="71539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me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te</a:t>
            </a:r>
            <a:r>
              <a:rPr lang="pt-BR" sz="1600" b="1" dirty="0">
                <a:latin typeface="Arial Black" panose="020B0A04020102020204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pt-BR" sz="1600" b="1" dirty="0" err="1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le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nos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os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 err="1">
                <a:solidFill>
                  <a:srgbClr val="00A1E4"/>
                </a:solidFill>
                <a:latin typeface="Arial Black" panose="020B0A04020102020204" pitchFamily="34" charset="0"/>
                <a:cs typeface="Arial" pitchFamily="34" charset="0"/>
              </a:rPr>
              <a:t>les</a:t>
            </a:r>
            <a:endParaRPr lang="pt-BR" sz="16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E84343A-923A-4C8E-81F6-5FDADDBD603D}"/>
              </a:ext>
            </a:extLst>
          </p:cNvPr>
          <p:cNvSpPr/>
          <p:nvPr/>
        </p:nvSpPr>
        <p:spPr>
          <a:xfrm>
            <a:off x="4211960" y="3257445"/>
            <a:ext cx="4680518" cy="37277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FF58941-9DE6-44DC-8448-CE51264862A4}"/>
              </a:ext>
            </a:extLst>
          </p:cNvPr>
          <p:cNvSpPr/>
          <p:nvPr/>
        </p:nvSpPr>
        <p:spPr>
          <a:xfrm>
            <a:off x="119834" y="3257446"/>
            <a:ext cx="3840603" cy="37277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19074D8D-921D-4D65-8879-93394B98DA64}"/>
              </a:ext>
            </a:extLst>
          </p:cNvPr>
          <p:cNvSpPr/>
          <p:nvPr/>
        </p:nvSpPr>
        <p:spPr>
          <a:xfrm>
            <a:off x="4212952" y="4733609"/>
            <a:ext cx="4679525" cy="38757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799D24AD-F68D-4DF3-B760-86B8AAC83F0E}"/>
              </a:ext>
            </a:extLst>
          </p:cNvPr>
          <p:cNvSpPr/>
          <p:nvPr/>
        </p:nvSpPr>
        <p:spPr>
          <a:xfrm>
            <a:off x="119834" y="4733610"/>
            <a:ext cx="3840601" cy="38757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Título 2">
            <a:extLst>
              <a:ext uri="{FF2B5EF4-FFF2-40B4-BE49-F238E27FC236}">
                <a16:creationId xmlns:a16="http://schemas.microsoft.com/office/drawing/2014/main" id="{6A4FAEAE-C01E-49F1-B740-FFD216567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76672"/>
            <a:ext cx="6696744" cy="720080"/>
          </a:xfrm>
        </p:spPr>
        <p:txBody>
          <a:bodyPr/>
          <a:lstStyle/>
          <a:p>
            <a:r>
              <a:rPr lang="es-ES" sz="4000" dirty="0">
                <a:solidFill>
                  <a:schemeClr val="bg1"/>
                </a:solidFill>
                <a:latin typeface="Arial Black"/>
                <a:cs typeface="Arial Black"/>
              </a:rPr>
              <a:t>Estructura: </a:t>
            </a:r>
            <a:r>
              <a:rPr lang="es-ES" sz="4000" i="1" dirty="0">
                <a:solidFill>
                  <a:schemeClr val="bg1"/>
                </a:solidFill>
                <a:latin typeface="Arial Black"/>
                <a:cs typeface="Arial Black"/>
              </a:rPr>
              <a:t>gustar</a:t>
            </a:r>
            <a:br>
              <a:rPr lang="es-ES" sz="4000" i="1" dirty="0">
                <a:solidFill>
                  <a:schemeClr val="bg1"/>
                </a:solidFill>
                <a:latin typeface="Arial Black"/>
                <a:cs typeface="Arial Black"/>
              </a:rPr>
            </a:br>
            <a:r>
              <a:rPr lang="es-ES" sz="4000" dirty="0">
                <a:solidFill>
                  <a:schemeClr val="bg1"/>
                </a:solidFill>
                <a:latin typeface="Arial Black"/>
                <a:cs typeface="Arial Black"/>
              </a:rPr>
              <a:t>Forma plural</a:t>
            </a:r>
            <a:endParaRPr lang="es-ES" sz="40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8D329CB1-E66C-4E33-AE08-921FE7516FB4}"/>
              </a:ext>
            </a:extLst>
          </p:cNvPr>
          <p:cNvSpPr/>
          <p:nvPr/>
        </p:nvSpPr>
        <p:spPr>
          <a:xfrm>
            <a:off x="6676361" y="323669"/>
            <a:ext cx="2213991" cy="10772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+</a:t>
            </a:r>
          </a:p>
          <a:p>
            <a:pPr algn="ctr">
              <a:defRPr/>
            </a:pPr>
            <a:r>
              <a:rPr lang="pt-BR" sz="1600" b="1" dirty="0" err="1">
                <a:solidFill>
                  <a:schemeClr val="bg1"/>
                </a:solidFill>
                <a:latin typeface="Arial Black" pitchFamily="34" charset="0"/>
              </a:rPr>
              <a:t>sujeto</a:t>
            </a: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 plural</a:t>
            </a:r>
          </a:p>
          <a:p>
            <a:pPr algn="ctr">
              <a:defRPr/>
            </a:pP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o</a:t>
            </a:r>
          </a:p>
          <a:p>
            <a:pPr algn="ctr">
              <a:defRPr/>
            </a:pPr>
            <a:r>
              <a:rPr lang="pt-BR" sz="1600" b="1" dirty="0" err="1">
                <a:solidFill>
                  <a:schemeClr val="bg1"/>
                </a:solidFill>
                <a:latin typeface="Arial Black" pitchFamily="34" charset="0"/>
              </a:rPr>
              <a:t>sujetos</a:t>
            </a:r>
            <a:r>
              <a:rPr lang="pt-BR" sz="1600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pt-BR" sz="1600" b="1" dirty="0" err="1">
                <a:solidFill>
                  <a:schemeClr val="bg1"/>
                </a:solidFill>
                <a:latin typeface="Arial Black" pitchFamily="34" charset="0"/>
              </a:rPr>
              <a:t>múltiples</a:t>
            </a:r>
            <a:endParaRPr lang="pt-BR" sz="16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3190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6" grpId="0"/>
      <p:bldP spid="8" grpId="0"/>
      <p:bldP spid="12" grpId="0"/>
      <p:bldP spid="14" grpId="0" animBg="1"/>
      <p:bldP spid="15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107505" y="476672"/>
            <a:ext cx="9000998" cy="1008062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¡</a:t>
            </a: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OJO!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359532" y="2060848"/>
            <a:ext cx="8496944" cy="421653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000" b="1" dirty="0">
                <a:solidFill>
                  <a:srgbClr val="F93F63"/>
                </a:solidFill>
                <a:latin typeface="Arial Black" pitchFamily="34" charset="0"/>
                <a:sym typeface="Wingdings" panose="05000000000000000000" pitchFamily="2" charset="2"/>
              </a:rPr>
              <a:t></a:t>
            </a:r>
            <a:r>
              <a:rPr lang="es-ES_tradnl" sz="3000" b="1" dirty="0">
                <a:latin typeface="Arial Black" pitchFamily="34" charset="0"/>
              </a:rPr>
              <a:t> Aunque </a:t>
            </a:r>
            <a:r>
              <a:rPr lang="pt-BR" sz="3000" dirty="0" err="1">
                <a:latin typeface="Arial Black" panose="020B0A04020102020204" pitchFamily="34" charset="0"/>
              </a:rPr>
              <a:t>las</a:t>
            </a:r>
            <a:r>
              <a:rPr lang="pt-BR" sz="3000" dirty="0">
                <a:latin typeface="Arial Black" panose="020B0A04020102020204" pitchFamily="34" charset="0"/>
              </a:rPr>
              <a:t> formas más utilizadas </a:t>
            </a:r>
            <a:r>
              <a:rPr lang="pt-BR" sz="3000" dirty="0" err="1">
                <a:latin typeface="Arial Black" panose="020B0A04020102020204" pitchFamily="34" charset="0"/>
              </a:rPr>
              <a:t>del</a:t>
            </a:r>
            <a:r>
              <a:rPr lang="pt-BR" sz="3000" dirty="0">
                <a:latin typeface="Arial Black" panose="020B0A04020102020204" pitchFamily="34" charset="0"/>
              </a:rPr>
              <a:t> verbo </a:t>
            </a:r>
            <a:r>
              <a:rPr lang="pt-BR" sz="3000" i="1" dirty="0" err="1">
                <a:latin typeface="Arial Black" panose="020B0A04020102020204" pitchFamily="34" charset="0"/>
              </a:rPr>
              <a:t>gustar</a:t>
            </a:r>
            <a:r>
              <a:rPr lang="pt-BR" sz="3000" dirty="0">
                <a:latin typeface="Arial Black" panose="020B0A04020102020204" pitchFamily="34" charset="0"/>
              </a:rPr>
              <a:t> </a:t>
            </a:r>
            <a:r>
              <a:rPr lang="pt-BR" sz="3000" dirty="0" err="1">
                <a:latin typeface="Arial Black" panose="020B0A04020102020204" pitchFamily="34" charset="0"/>
              </a:rPr>
              <a:t>sean</a:t>
            </a:r>
            <a:r>
              <a:rPr lang="pt-BR" sz="3000" dirty="0">
                <a:latin typeface="Arial Black" panose="020B0A04020102020204" pitchFamily="34" charset="0"/>
              </a:rPr>
              <a:t> </a:t>
            </a:r>
            <a:r>
              <a:rPr lang="pt-BR" sz="3000" i="1" dirty="0" err="1">
                <a:latin typeface="Arial Black" panose="020B0A04020102020204" pitchFamily="34" charset="0"/>
              </a:rPr>
              <a:t>gusta</a:t>
            </a:r>
            <a:r>
              <a:rPr lang="pt-BR" sz="3000" dirty="0">
                <a:latin typeface="Arial Black" panose="020B0A04020102020204" pitchFamily="34" charset="0"/>
              </a:rPr>
              <a:t> y </a:t>
            </a:r>
            <a:r>
              <a:rPr lang="pt-BR" sz="3000" i="1" dirty="0" err="1">
                <a:latin typeface="Arial Black" panose="020B0A04020102020204" pitchFamily="34" charset="0"/>
              </a:rPr>
              <a:t>gustan</a:t>
            </a:r>
            <a:r>
              <a:rPr lang="pt-BR" sz="3000" dirty="0">
                <a:latin typeface="Arial Black" panose="020B0A04020102020204" pitchFamily="34" charset="0"/>
              </a:rPr>
              <a:t>, la </a:t>
            </a:r>
            <a:r>
              <a:rPr lang="pt-BR" sz="3000" dirty="0" err="1">
                <a:latin typeface="Arial Black" panose="020B0A04020102020204" pitchFamily="34" charset="0"/>
              </a:rPr>
              <a:t>conjugación</a:t>
            </a:r>
            <a:r>
              <a:rPr lang="pt-BR" sz="3000" dirty="0">
                <a:latin typeface="Arial Black" panose="020B0A04020102020204" pitchFamily="34" charset="0"/>
              </a:rPr>
              <a:t> es </a:t>
            </a:r>
            <a:r>
              <a:rPr lang="pt-BR" sz="3000" dirty="0" err="1">
                <a:latin typeface="Arial Black" panose="020B0A04020102020204" pitchFamily="34" charset="0"/>
              </a:rPr>
              <a:t>posible</a:t>
            </a:r>
            <a:r>
              <a:rPr lang="pt-BR" sz="3000" dirty="0">
                <a:latin typeface="Arial Black" panose="020B0A04020102020204" pitchFamily="34" charset="0"/>
              </a:rPr>
              <a:t> </a:t>
            </a:r>
            <a:r>
              <a:rPr lang="pt-BR" sz="3000" dirty="0" err="1">
                <a:latin typeface="Arial Black" panose="020B0A04020102020204" pitchFamily="34" charset="0"/>
              </a:rPr>
              <a:t>en</a:t>
            </a:r>
            <a:r>
              <a:rPr lang="pt-BR" sz="3000" dirty="0">
                <a:latin typeface="Arial Black" panose="020B0A04020102020204" pitchFamily="34" charset="0"/>
              </a:rPr>
              <a:t> todas </a:t>
            </a:r>
            <a:r>
              <a:rPr lang="pt-BR" sz="3000" dirty="0" err="1">
                <a:latin typeface="Arial Black" panose="020B0A04020102020204" pitchFamily="34" charset="0"/>
              </a:rPr>
              <a:t>las</a:t>
            </a:r>
            <a:r>
              <a:rPr lang="pt-BR" sz="3000" dirty="0">
                <a:latin typeface="Arial Black" panose="020B0A04020102020204" pitchFamily="34" charset="0"/>
              </a:rPr>
              <a:t> personas </a:t>
            </a:r>
            <a:r>
              <a:rPr lang="pt-BR" sz="3000" dirty="0" err="1">
                <a:latin typeface="Arial Black" panose="020B0A04020102020204" pitchFamily="34" charset="0"/>
              </a:rPr>
              <a:t>verbales</a:t>
            </a:r>
            <a:r>
              <a:rPr lang="pt-BR" sz="3000" dirty="0">
                <a:latin typeface="Arial Black" panose="020B0A04020102020204" pitchFamily="34" charset="0"/>
              </a:rPr>
              <a:t> (</a:t>
            </a:r>
            <a:r>
              <a:rPr lang="pt-BR" sz="3000" i="1" dirty="0" err="1">
                <a:latin typeface="Arial Black" panose="020B0A04020102020204" pitchFamily="34" charset="0"/>
              </a:rPr>
              <a:t>gusto</a:t>
            </a:r>
            <a:r>
              <a:rPr lang="pt-BR" sz="3000" i="1" dirty="0">
                <a:latin typeface="Arial Black" panose="020B0A04020102020204" pitchFamily="34" charset="0"/>
              </a:rPr>
              <a:t>, </a:t>
            </a:r>
            <a:r>
              <a:rPr lang="pt-BR" sz="3000" i="1" dirty="0" err="1">
                <a:latin typeface="Arial Black" panose="020B0A04020102020204" pitchFamily="34" charset="0"/>
              </a:rPr>
              <a:t>gustas</a:t>
            </a:r>
            <a:r>
              <a:rPr lang="pt-BR" sz="3000" i="1" dirty="0">
                <a:latin typeface="Arial Black" panose="020B0A04020102020204" pitchFamily="34" charset="0"/>
              </a:rPr>
              <a:t>, </a:t>
            </a:r>
            <a:r>
              <a:rPr lang="pt-BR" sz="3000" i="1" dirty="0" err="1">
                <a:latin typeface="Arial Black" panose="020B0A04020102020204" pitchFamily="34" charset="0"/>
              </a:rPr>
              <a:t>gusta</a:t>
            </a:r>
            <a:r>
              <a:rPr lang="pt-BR" sz="3000" i="1" dirty="0">
                <a:latin typeface="Arial Black" panose="020B0A04020102020204" pitchFamily="34" charset="0"/>
              </a:rPr>
              <a:t>, </a:t>
            </a:r>
            <a:r>
              <a:rPr lang="pt-BR" sz="3000" i="1" dirty="0" err="1">
                <a:latin typeface="Arial Black" panose="020B0A04020102020204" pitchFamily="34" charset="0"/>
              </a:rPr>
              <a:t>gustamos</a:t>
            </a:r>
            <a:r>
              <a:rPr lang="pt-BR" sz="3000" i="1" dirty="0">
                <a:latin typeface="Arial Black" panose="020B0A04020102020204" pitchFamily="34" charset="0"/>
              </a:rPr>
              <a:t>, </a:t>
            </a:r>
            <a:r>
              <a:rPr lang="pt-BR" sz="3000" i="1" dirty="0" err="1">
                <a:latin typeface="Arial Black" panose="020B0A04020102020204" pitchFamily="34" charset="0"/>
              </a:rPr>
              <a:t>gustáis</a:t>
            </a:r>
            <a:r>
              <a:rPr lang="pt-BR" sz="3000" i="1" dirty="0">
                <a:latin typeface="Arial Black" panose="020B0A04020102020204" pitchFamily="34" charset="0"/>
              </a:rPr>
              <a:t>, </a:t>
            </a:r>
            <a:r>
              <a:rPr lang="pt-BR" sz="3000" i="1" dirty="0" err="1">
                <a:latin typeface="Arial Black" panose="020B0A04020102020204" pitchFamily="34" charset="0"/>
              </a:rPr>
              <a:t>gustan</a:t>
            </a:r>
            <a:r>
              <a:rPr lang="pt-BR" sz="3000" dirty="0">
                <a:latin typeface="Arial Black" panose="020B0A04020102020204" pitchFamily="34" charset="0"/>
              </a:rPr>
              <a:t>).</a:t>
            </a:r>
          </a:p>
          <a:p>
            <a:pPr>
              <a:defRPr/>
            </a:pPr>
            <a:endParaRPr lang="pt-BR" sz="3000" dirty="0"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pt-BR" sz="3000" dirty="0" err="1">
                <a:latin typeface="Arial Black" panose="020B0A04020102020204" pitchFamily="34" charset="0"/>
              </a:rPr>
              <a:t>Ej</a:t>
            </a:r>
            <a:r>
              <a:rPr lang="pt-BR" sz="3000" dirty="0">
                <a:latin typeface="Arial Black" panose="020B0A04020102020204" pitchFamily="34" charset="0"/>
              </a:rPr>
              <a:t>. </a:t>
            </a:r>
            <a:r>
              <a:rPr lang="pt-BR" sz="2800" b="1" dirty="0">
                <a:latin typeface="Arial Black" pitchFamily="34" charset="0"/>
              </a:rPr>
              <a:t>Me </a:t>
            </a:r>
            <a:r>
              <a:rPr lang="pt-BR" sz="2800" b="1" dirty="0" err="1">
                <a:solidFill>
                  <a:srgbClr val="F93F63"/>
                </a:solidFill>
                <a:latin typeface="Arial Black" pitchFamily="34" charset="0"/>
              </a:rPr>
              <a:t>gustas</a:t>
            </a:r>
            <a:r>
              <a:rPr lang="pt-BR" sz="2800" b="1" dirty="0">
                <a:latin typeface="Arial Black" pitchFamily="34" charset="0"/>
              </a:rPr>
              <a:t>.</a:t>
            </a:r>
          </a:p>
          <a:p>
            <a:pPr>
              <a:defRPr/>
            </a:pPr>
            <a:r>
              <a:rPr lang="pt-BR" sz="2800" b="1" dirty="0">
                <a:latin typeface="Arial Black" pitchFamily="34" charset="0"/>
              </a:rPr>
              <a:t>      No </a:t>
            </a:r>
            <a:r>
              <a:rPr lang="pt-BR" sz="2800" b="1" dirty="0" err="1">
                <a:latin typeface="Arial Black" pitchFamily="34" charset="0"/>
              </a:rPr>
              <a:t>le</a:t>
            </a:r>
            <a:r>
              <a:rPr lang="pt-BR" sz="2800" b="1" dirty="0">
                <a:latin typeface="Arial Black" pitchFamily="34" charset="0"/>
              </a:rPr>
              <a:t> </a:t>
            </a:r>
            <a:r>
              <a:rPr lang="pt-BR" sz="2800" b="1" dirty="0" err="1">
                <a:solidFill>
                  <a:srgbClr val="F93F63"/>
                </a:solidFill>
                <a:latin typeface="Arial Black" pitchFamily="34" charset="0"/>
              </a:rPr>
              <a:t>gusto</a:t>
            </a:r>
            <a:r>
              <a:rPr lang="pt-BR" sz="2800" b="1" dirty="0">
                <a:latin typeface="Arial Black" pitchFamily="34" charset="0"/>
              </a:rPr>
              <a:t> </a:t>
            </a:r>
            <a:r>
              <a:rPr lang="pt-BR" sz="2800" b="1" dirty="0" err="1">
                <a:latin typeface="Arial Black" pitchFamily="34" charset="0"/>
              </a:rPr>
              <a:t>mucho</a:t>
            </a:r>
            <a:r>
              <a:rPr lang="pt-BR" sz="2800" b="1" dirty="0">
                <a:latin typeface="Arial Black" pitchFamily="34" charset="0"/>
              </a:rPr>
              <a:t>.</a:t>
            </a:r>
          </a:p>
          <a:p>
            <a:pPr>
              <a:defRPr/>
            </a:pPr>
            <a:endParaRPr lang="pt-BR" sz="3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99142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4"/>
          <p:cNvSpPr txBox="1">
            <a:spLocks/>
          </p:cNvSpPr>
          <p:nvPr/>
        </p:nvSpPr>
        <p:spPr>
          <a:xfrm>
            <a:off x="107505" y="476672"/>
            <a:ext cx="9000998" cy="1008062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¡</a:t>
            </a:r>
            <a:r>
              <a:rPr lang="es-ES" sz="4400" b="1" dirty="0">
                <a:solidFill>
                  <a:schemeClr val="bg1"/>
                </a:solidFill>
                <a:latin typeface="Arial Black" pitchFamily="34" charset="0"/>
                <a:cs typeface="Arial"/>
              </a:rPr>
              <a:t>OJO!</a:t>
            </a:r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359532" y="2060848"/>
            <a:ext cx="8496944" cy="270843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000" b="1" dirty="0">
                <a:solidFill>
                  <a:srgbClr val="F93F63"/>
                </a:solidFill>
                <a:latin typeface="Arial Black" pitchFamily="34" charset="0"/>
                <a:sym typeface="Wingdings" panose="05000000000000000000" pitchFamily="2" charset="2"/>
              </a:rPr>
              <a:t></a:t>
            </a:r>
            <a:r>
              <a:rPr lang="es-ES_tradnl" sz="3000" b="1" dirty="0">
                <a:latin typeface="Arial Black" pitchFamily="34" charset="0"/>
              </a:rPr>
              <a:t> Los verbos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encantar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fascinar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importar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molestar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apetecer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doler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fastidiar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preocupar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parecer</a:t>
            </a:r>
            <a:r>
              <a:rPr lang="es-ES_tradnl" sz="3000" b="1" dirty="0">
                <a:latin typeface="Arial Black" pitchFamily="34" charset="0"/>
              </a:rPr>
              <a:t> (opinión),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interesar</a:t>
            </a:r>
            <a:r>
              <a:rPr lang="es-ES_tradnl" sz="3000" b="1" dirty="0">
                <a:latin typeface="Arial Black" pitchFamily="34" charset="0"/>
              </a:rPr>
              <a:t>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alegrar</a:t>
            </a:r>
            <a:r>
              <a:rPr lang="es-ES_tradnl" sz="3000" b="1" dirty="0">
                <a:latin typeface="Arial Black" pitchFamily="34" charset="0"/>
              </a:rPr>
              <a:t> , </a:t>
            </a:r>
            <a:r>
              <a:rPr lang="es-ES_tradnl" sz="3000" b="1" dirty="0">
                <a:solidFill>
                  <a:srgbClr val="00A1E4"/>
                </a:solidFill>
                <a:latin typeface="Arial Black" pitchFamily="34" charset="0"/>
              </a:rPr>
              <a:t>entristecer</a:t>
            </a:r>
            <a:r>
              <a:rPr lang="es-ES_tradnl" sz="3000" b="1" dirty="0">
                <a:latin typeface="Arial Black" pitchFamily="34" charset="0"/>
              </a:rPr>
              <a:t> (y otros) se utilizan según la misma estructura.</a:t>
            </a:r>
          </a:p>
          <a:p>
            <a:pPr>
              <a:defRPr/>
            </a:pPr>
            <a:endParaRPr lang="en-US" sz="2000" b="1" dirty="0">
              <a:solidFill>
                <a:srgbClr val="002060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1141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5499</TotalTime>
  <Words>1334</Words>
  <Application>Microsoft Office PowerPoint</Application>
  <PresentationFormat>Apresentação na tela (4:3)</PresentationFormat>
  <Paragraphs>246</Paragraphs>
  <Slides>22</Slides>
  <Notes>19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3" baseType="lpstr">
      <vt:lpstr>MS PGothic</vt:lpstr>
      <vt:lpstr>MS PGothic</vt:lpstr>
      <vt:lpstr>Arial</vt:lpstr>
      <vt:lpstr>Arial Black</vt:lpstr>
      <vt:lpstr>Arial Rounded MT Bold</vt:lpstr>
      <vt:lpstr>Calibri</vt:lpstr>
      <vt:lpstr>Candara</vt:lpstr>
      <vt:lpstr>Geneva</vt:lpstr>
      <vt:lpstr>Webdings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Estructura: gustar Forma singular</vt:lpstr>
      <vt:lpstr>Estructura: gustar Forma plural</vt:lpstr>
      <vt:lpstr>Apresentação do PowerPoint</vt:lpstr>
      <vt:lpstr>Apresentação do PowerPoint</vt:lpstr>
      <vt:lpstr> Estructura: encantar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Respuestas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 PRESENT TENSE</dc:title>
  <dc:creator>Hilani</dc:creator>
  <cp:lastModifiedBy>Adriana Feitosa</cp:lastModifiedBy>
  <cp:revision>416</cp:revision>
  <dcterms:created xsi:type="dcterms:W3CDTF">2015-01-08T15:47:12Z</dcterms:created>
  <dcterms:modified xsi:type="dcterms:W3CDTF">2018-05-16T21:10:42Z</dcterms:modified>
</cp:coreProperties>
</file>